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omments/modernComment_19AB_C7523F80.xml" ContentType="application/vnd.ms-powerpoint.comment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omments/modernComment_192F_83599721.xml" ContentType="application/vnd.ms-powerpoint.comments+xml"/>
  <Override PartName="/ppt/notesSlides/notesSlide22.xml" ContentType="application/vnd.openxmlformats-officedocument.presentationml.notesSlide+xml"/>
  <Override PartName="/ppt/comments/modernComment_19AD_682AFCB9.xml" ContentType="application/vnd.ms-powerpoint.comments+xml"/>
  <Override PartName="/ppt/notesSlides/notesSlide23.xml" ContentType="application/vnd.openxmlformats-officedocument.presentationml.notesSlide+xml"/>
  <Override PartName="/ppt/comments/modernComment_19AE_D3EB6CC.xml" ContentType="application/vnd.ms-powerpoint.comment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omments/modernComment_19C2_54272A9B.xml" ContentType="application/vnd.ms-powerpoint.comments+xml"/>
  <Override PartName="/ppt/notesSlides/notesSlide35.xml" ContentType="application/vnd.openxmlformats-officedocument.presentationml.notesSlide+xml"/>
  <Override PartName="/ppt/comments/modernComment_192B_29971B93.xml" ContentType="application/vnd.ms-powerpoint.comments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rts/chart2.xml" ContentType="application/vnd.openxmlformats-officedocument.drawingml.chart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comments/modernComment_1993_57232C1D.xml" ContentType="application/vnd.ms-powerpoint.comments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omments/modernComment_19B6_86A0EE8F.xml" ContentType="application/vnd.ms-powerpoint.comments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omments/modernComment_1941_697F3148.xml" ContentType="application/vnd.ms-powerpoint.comments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comments/modernComment_198C_1FCBF3D0.xml" ContentType="application/vnd.ms-powerpoint.comments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  <p:sldMasterId id="2147484122" r:id="rId5"/>
    <p:sldMasterId id="2147484121" r:id="rId6"/>
  </p:sldMasterIdLst>
  <p:notesMasterIdLst>
    <p:notesMasterId r:id="rId68"/>
  </p:notesMasterIdLst>
  <p:sldIdLst>
    <p:sldId id="6620" r:id="rId7"/>
    <p:sldId id="6609" r:id="rId8"/>
    <p:sldId id="6610" r:id="rId9"/>
    <p:sldId id="6611" r:id="rId10"/>
    <p:sldId id="6612" r:id="rId11"/>
    <p:sldId id="6613" r:id="rId12"/>
    <p:sldId id="6614" r:id="rId13"/>
    <p:sldId id="6615" r:id="rId14"/>
    <p:sldId id="6616" r:id="rId15"/>
    <p:sldId id="6617" r:id="rId16"/>
    <p:sldId id="6618" r:id="rId17"/>
    <p:sldId id="6623" r:id="rId18"/>
    <p:sldId id="6624" r:id="rId19"/>
    <p:sldId id="6627" r:id="rId20"/>
    <p:sldId id="6626" r:id="rId21"/>
    <p:sldId id="6649" r:id="rId22"/>
    <p:sldId id="6571" r:id="rId23"/>
    <p:sldId id="6566" r:id="rId24"/>
    <p:sldId id="6479" r:id="rId25"/>
    <p:sldId id="6628" r:id="rId26"/>
    <p:sldId id="6447" r:id="rId27"/>
    <p:sldId id="6573" r:id="rId28"/>
    <p:sldId id="6574" r:id="rId29"/>
    <p:sldId id="6636" r:id="rId30"/>
    <p:sldId id="6637" r:id="rId31"/>
    <p:sldId id="6635" r:id="rId32"/>
    <p:sldId id="6647" r:id="rId33"/>
    <p:sldId id="6630" r:id="rId34"/>
    <p:sldId id="6629" r:id="rId35"/>
    <p:sldId id="6646" r:id="rId36"/>
    <p:sldId id="6642" r:id="rId37"/>
    <p:sldId id="6650" r:id="rId38"/>
    <p:sldId id="6656" r:id="rId39"/>
    <p:sldId id="6594" r:id="rId40"/>
    <p:sldId id="6443" r:id="rId41"/>
    <p:sldId id="6541" r:id="rId42"/>
    <p:sldId id="6471" r:id="rId43"/>
    <p:sldId id="6595" r:id="rId44"/>
    <p:sldId id="6543" r:id="rId45"/>
    <p:sldId id="6654" r:id="rId46"/>
    <p:sldId id="6547" r:id="rId47"/>
    <p:sldId id="6621" r:id="rId48"/>
    <p:sldId id="6622" r:id="rId49"/>
    <p:sldId id="6582" r:id="rId50"/>
    <p:sldId id="6608" r:id="rId51"/>
    <p:sldId id="6476" r:id="rId52"/>
    <p:sldId id="6560" r:id="rId53"/>
    <p:sldId id="6561" r:id="rId54"/>
    <p:sldId id="6568" r:id="rId55"/>
    <p:sldId id="6465" r:id="rId56"/>
    <p:sldId id="6429" r:id="rId57"/>
    <p:sldId id="6540" r:id="rId58"/>
    <p:sldId id="6468" r:id="rId59"/>
    <p:sldId id="6431" r:id="rId60"/>
    <p:sldId id="6461" r:id="rId61"/>
    <p:sldId id="6462" r:id="rId62"/>
    <p:sldId id="6562" r:id="rId63"/>
    <p:sldId id="6474" r:id="rId64"/>
    <p:sldId id="263" r:id="rId65"/>
    <p:sldId id="6456" r:id="rId66"/>
    <p:sldId id="6445" r:id="rId67"/>
  </p:sldIdLst>
  <p:sldSz cx="9144000" cy="6858000" type="screen4x3"/>
  <p:notesSz cx="6858000" cy="9144000"/>
  <p:defaultTextStyle>
    <a:defPPr>
      <a:defRPr lang="en-US"/>
    </a:defPPr>
    <a:lvl1pPr marL="0" algn="l" defTabSz="1123762" rtl="0" eaLnBrk="1" latinLnBrk="0" hangingPunct="1">
      <a:defRPr sz="2212" kern="1200">
        <a:solidFill>
          <a:schemeClr val="tx1"/>
        </a:solidFill>
        <a:latin typeface="+mn-lt"/>
        <a:ea typeface="+mn-ea"/>
        <a:cs typeface="+mn-cs"/>
      </a:defRPr>
    </a:lvl1pPr>
    <a:lvl2pPr marL="561881" algn="l" defTabSz="1123762" rtl="0" eaLnBrk="1" latinLnBrk="0" hangingPunct="1">
      <a:defRPr sz="2212" kern="1200">
        <a:solidFill>
          <a:schemeClr val="tx1"/>
        </a:solidFill>
        <a:latin typeface="+mn-lt"/>
        <a:ea typeface="+mn-ea"/>
        <a:cs typeface="+mn-cs"/>
      </a:defRPr>
    </a:lvl2pPr>
    <a:lvl3pPr marL="1123762" algn="l" defTabSz="1123762" rtl="0" eaLnBrk="1" latinLnBrk="0" hangingPunct="1">
      <a:defRPr sz="2212" kern="1200">
        <a:solidFill>
          <a:schemeClr val="tx1"/>
        </a:solidFill>
        <a:latin typeface="+mn-lt"/>
        <a:ea typeface="+mn-ea"/>
        <a:cs typeface="+mn-cs"/>
      </a:defRPr>
    </a:lvl3pPr>
    <a:lvl4pPr marL="1685643" algn="l" defTabSz="1123762" rtl="0" eaLnBrk="1" latinLnBrk="0" hangingPunct="1">
      <a:defRPr sz="2212" kern="1200">
        <a:solidFill>
          <a:schemeClr val="tx1"/>
        </a:solidFill>
        <a:latin typeface="+mn-lt"/>
        <a:ea typeface="+mn-ea"/>
        <a:cs typeface="+mn-cs"/>
      </a:defRPr>
    </a:lvl4pPr>
    <a:lvl5pPr marL="2247524" algn="l" defTabSz="1123762" rtl="0" eaLnBrk="1" latinLnBrk="0" hangingPunct="1">
      <a:defRPr sz="2212" kern="1200">
        <a:solidFill>
          <a:schemeClr val="tx1"/>
        </a:solidFill>
        <a:latin typeface="+mn-lt"/>
        <a:ea typeface="+mn-ea"/>
        <a:cs typeface="+mn-cs"/>
      </a:defRPr>
    </a:lvl5pPr>
    <a:lvl6pPr marL="2809405" algn="l" defTabSz="1123762" rtl="0" eaLnBrk="1" latinLnBrk="0" hangingPunct="1">
      <a:defRPr sz="2212" kern="1200">
        <a:solidFill>
          <a:schemeClr val="tx1"/>
        </a:solidFill>
        <a:latin typeface="+mn-lt"/>
        <a:ea typeface="+mn-ea"/>
        <a:cs typeface="+mn-cs"/>
      </a:defRPr>
    </a:lvl6pPr>
    <a:lvl7pPr marL="3371286" algn="l" defTabSz="1123762" rtl="0" eaLnBrk="1" latinLnBrk="0" hangingPunct="1">
      <a:defRPr sz="2212" kern="1200">
        <a:solidFill>
          <a:schemeClr val="tx1"/>
        </a:solidFill>
        <a:latin typeface="+mn-lt"/>
        <a:ea typeface="+mn-ea"/>
        <a:cs typeface="+mn-cs"/>
      </a:defRPr>
    </a:lvl7pPr>
    <a:lvl8pPr marL="3933167" algn="l" defTabSz="1123762" rtl="0" eaLnBrk="1" latinLnBrk="0" hangingPunct="1">
      <a:defRPr sz="2212" kern="1200">
        <a:solidFill>
          <a:schemeClr val="tx1"/>
        </a:solidFill>
        <a:latin typeface="+mn-lt"/>
        <a:ea typeface="+mn-ea"/>
        <a:cs typeface="+mn-cs"/>
      </a:defRPr>
    </a:lvl8pPr>
    <a:lvl9pPr marL="4495048" algn="l" defTabSz="1123762" rtl="0" eaLnBrk="1" latinLnBrk="0" hangingPunct="1">
      <a:defRPr sz="22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6C9CE04-4331-7E64-939C-F06C6AEB9718}" name="Kanellopoulos Konstantinos" initials="KK" userId="c97dae7913c683d6" providerId="Windows Live"/>
  <p188:author id="{A6A8B406-26D3-9BC4-87A2-4B9ABD75C8B9}" name="Nitu  Vlad" initials="NV" userId="S::vlnitu@ethz.ch::371d76e5-a25d-49ee-ac54-089f322c1a72" providerId="AD"/>
  <p188:author id="{70E6210E-CD22-3F33-F100-5F593037F7BB}" name="Guest User" initials="GU" userId="S::urn:spo:anon#737530cb2a99396dc779ac058646c870359929cb89a471b1eb43a8ce1d815281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eodoros Kanellopoulos" initials="TK" lastIdx="2" clrIdx="0">
    <p:extLst>
      <p:ext uri="{19B8F6BF-5375-455C-9EA6-DF929625EA0E}">
        <p15:presenceInfo xmlns:p15="http://schemas.microsoft.com/office/powerpoint/2012/main" userId="0f0da4e48ba933a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3E"/>
    <a:srgbClr val="F5DBD9"/>
    <a:srgbClr val="385723"/>
    <a:srgbClr val="AE3200"/>
    <a:srgbClr val="4D5262"/>
    <a:srgbClr val="C5E0B4"/>
    <a:srgbClr val="B4C7E7"/>
    <a:srgbClr val="2F5597"/>
    <a:srgbClr val="548235"/>
    <a:srgbClr val="DE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AE5797-D118-4A45-937C-0C033DAE56FD}" v="149" dt="2026-09-08T07:43:24.1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–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84"/>
    <p:restoredTop sz="74792"/>
  </p:normalViewPr>
  <p:slideViewPr>
    <p:cSldViewPr snapToGrid="0">
      <p:cViewPr>
        <p:scale>
          <a:sx n="75" d="100"/>
          <a:sy n="75" d="100"/>
        </p:scale>
        <p:origin x="2340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commentAuthors" Target="commentAuthor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presProps" Target="presProps.xml"/><Relationship Id="rId75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microsoft.com/office/2018/10/relationships/authors" Target="authors.xml"/><Relationship Id="rId7" Type="http://schemas.openxmlformats.org/officeDocument/2006/relationships/slide" Target="slides/slide1.xml"/><Relationship Id="rId7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tu  Vlad" userId="371d76e5-a25d-49ee-ac54-089f322c1a72" providerId="ADAL" clId="{15E77E8E-4152-4089-A307-6EF6582CDD28}"/>
    <pc:docChg chg="undo custSel addSld delSld modSld sldOrd">
      <pc:chgData name="Nitu  Vlad" userId="371d76e5-a25d-49ee-ac54-089f322c1a72" providerId="ADAL" clId="{15E77E8E-4152-4089-A307-6EF6582CDD28}" dt="2026-09-08T07:43:24.119" v="1071"/>
      <pc:docMkLst>
        <pc:docMk/>
      </pc:docMkLst>
      <pc:sldChg chg="modAnim">
        <pc:chgData name="Nitu  Vlad" userId="371d76e5-a25d-49ee-ac54-089f322c1a72" providerId="ADAL" clId="{15E77E8E-4152-4089-A307-6EF6582CDD28}" dt="2026-09-08T07:27:22.871" v="119"/>
        <pc:sldMkLst>
          <pc:docMk/>
          <pc:sldMk cId="2203686689" sldId="6447"/>
        </pc:sldMkLst>
      </pc:sldChg>
      <pc:sldChg chg="modAnim">
        <pc:chgData name="Nitu  Vlad" userId="371d76e5-a25d-49ee-ac54-089f322c1a72" providerId="ADAL" clId="{15E77E8E-4152-4089-A307-6EF6582CDD28}" dt="2026-09-08T07:43:14.852" v="1070"/>
        <pc:sldMkLst>
          <pc:docMk/>
          <pc:sldMk cId="936437320" sldId="6541"/>
        </pc:sldMkLst>
      </pc:sldChg>
      <pc:sldChg chg="modAnim">
        <pc:chgData name="Nitu  Vlad" userId="371d76e5-a25d-49ee-ac54-089f322c1a72" providerId="ADAL" clId="{15E77E8E-4152-4089-A307-6EF6582CDD28}" dt="2026-09-08T07:27:47.478" v="123"/>
        <pc:sldMkLst>
          <pc:docMk/>
          <pc:sldMk cId="1747647673" sldId="6573"/>
        </pc:sldMkLst>
      </pc:sldChg>
      <pc:sldChg chg="modAnim">
        <pc:chgData name="Nitu  Vlad" userId="371d76e5-a25d-49ee-ac54-089f322c1a72" providerId="ADAL" clId="{15E77E8E-4152-4089-A307-6EF6582CDD28}" dt="2026-09-08T07:43:24.119" v="1071"/>
        <pc:sldMkLst>
          <pc:docMk/>
          <pc:sldMk cId="2678328193" sldId="6595"/>
        </pc:sldMkLst>
      </pc:sldChg>
      <pc:sldChg chg="modNotesTx">
        <pc:chgData name="Nitu  Vlad" userId="371d76e5-a25d-49ee-ac54-089f322c1a72" providerId="ADAL" clId="{15E77E8E-4152-4089-A307-6EF6582CDD28}" dt="2026-09-08T07:38:14.241" v="886" actId="20577"/>
        <pc:sldMkLst>
          <pc:docMk/>
          <pc:sldMk cId="2975039809" sldId="6629"/>
        </pc:sldMkLst>
      </pc:sldChg>
      <pc:sldChg chg="modAnim modNotesTx">
        <pc:chgData name="Nitu  Vlad" userId="371d76e5-a25d-49ee-ac54-089f322c1a72" providerId="ADAL" clId="{15E77E8E-4152-4089-A307-6EF6582CDD28}" dt="2026-09-08T07:36:37.379" v="486"/>
        <pc:sldMkLst>
          <pc:docMk/>
          <pc:sldMk cId="2733347802" sldId="6630"/>
        </pc:sldMkLst>
      </pc:sldChg>
      <pc:sldChg chg="modSp mod modAnim">
        <pc:chgData name="Nitu  Vlad" userId="371d76e5-a25d-49ee-ac54-089f322c1a72" providerId="ADAL" clId="{15E77E8E-4152-4089-A307-6EF6582CDD28}" dt="2026-09-08T07:33:41.340" v="168"/>
        <pc:sldMkLst>
          <pc:docMk/>
          <pc:sldMk cId="3069083512" sldId="6635"/>
        </pc:sldMkLst>
        <pc:spChg chg="mod">
          <ac:chgData name="Nitu  Vlad" userId="371d76e5-a25d-49ee-ac54-089f322c1a72" providerId="ADAL" clId="{15E77E8E-4152-4089-A307-6EF6582CDD28}" dt="2026-09-08T07:33:23.758" v="165" actId="1076"/>
          <ac:spMkLst>
            <pc:docMk/>
            <pc:sldMk cId="3069083512" sldId="6635"/>
            <ac:spMk id="3" creationId="{E95D4A5E-F46B-7B18-E665-C128BB6350DA}"/>
          </ac:spMkLst>
        </pc:spChg>
        <pc:spChg chg="mod">
          <ac:chgData name="Nitu  Vlad" userId="371d76e5-a25d-49ee-ac54-089f322c1a72" providerId="ADAL" clId="{15E77E8E-4152-4089-A307-6EF6582CDD28}" dt="2026-09-08T07:33:18.695" v="163" actId="1076"/>
          <ac:spMkLst>
            <pc:docMk/>
            <pc:sldMk cId="3069083512" sldId="6635"/>
            <ac:spMk id="4" creationId="{11A00FE0-CF8F-5F56-C069-D6E0B1455904}"/>
          </ac:spMkLst>
        </pc:spChg>
        <pc:spChg chg="mod">
          <ac:chgData name="Nitu  Vlad" userId="371d76e5-a25d-49ee-ac54-089f322c1a72" providerId="ADAL" clId="{15E77E8E-4152-4089-A307-6EF6582CDD28}" dt="2026-09-08T07:33:23.758" v="165" actId="1076"/>
          <ac:spMkLst>
            <pc:docMk/>
            <pc:sldMk cId="3069083512" sldId="6635"/>
            <ac:spMk id="7" creationId="{71FFDAB7-C27B-04EB-7F9D-81890AD21DFF}"/>
          </ac:spMkLst>
        </pc:spChg>
        <pc:spChg chg="mod">
          <ac:chgData name="Nitu  Vlad" userId="371d76e5-a25d-49ee-ac54-089f322c1a72" providerId="ADAL" clId="{15E77E8E-4152-4089-A307-6EF6582CDD28}" dt="2026-09-08T07:33:23.758" v="165" actId="1076"/>
          <ac:spMkLst>
            <pc:docMk/>
            <pc:sldMk cId="3069083512" sldId="6635"/>
            <ac:spMk id="101" creationId="{00000000-0000-0000-0000-000000000000}"/>
          </ac:spMkLst>
        </pc:spChg>
        <pc:spChg chg="mod">
          <ac:chgData name="Nitu  Vlad" userId="371d76e5-a25d-49ee-ac54-089f322c1a72" providerId="ADAL" clId="{15E77E8E-4152-4089-A307-6EF6582CDD28}" dt="2026-09-08T07:33:23.758" v="165" actId="1076"/>
          <ac:spMkLst>
            <pc:docMk/>
            <pc:sldMk cId="3069083512" sldId="6635"/>
            <ac:spMk id="102" creationId="{00000000-0000-0000-0000-000000000000}"/>
          </ac:spMkLst>
        </pc:spChg>
        <pc:spChg chg="mod">
          <ac:chgData name="Nitu  Vlad" userId="371d76e5-a25d-49ee-ac54-089f322c1a72" providerId="ADAL" clId="{15E77E8E-4152-4089-A307-6EF6582CDD28}" dt="2026-09-08T07:33:23.758" v="165" actId="1076"/>
          <ac:spMkLst>
            <pc:docMk/>
            <pc:sldMk cId="3069083512" sldId="6635"/>
            <ac:spMk id="103" creationId="{00000000-0000-0000-0000-000000000000}"/>
          </ac:spMkLst>
        </pc:spChg>
        <pc:spChg chg="mod">
          <ac:chgData name="Nitu  Vlad" userId="371d76e5-a25d-49ee-ac54-089f322c1a72" providerId="ADAL" clId="{15E77E8E-4152-4089-A307-6EF6582CDD28}" dt="2026-09-08T07:33:23.758" v="165" actId="1076"/>
          <ac:spMkLst>
            <pc:docMk/>
            <pc:sldMk cId="3069083512" sldId="6635"/>
            <ac:spMk id="104" creationId="{00000000-0000-0000-0000-000000000000}"/>
          </ac:spMkLst>
        </pc:spChg>
        <pc:spChg chg="mod">
          <ac:chgData name="Nitu  Vlad" userId="371d76e5-a25d-49ee-ac54-089f322c1a72" providerId="ADAL" clId="{15E77E8E-4152-4089-A307-6EF6582CDD28}" dt="2026-09-08T07:33:23.758" v="165" actId="1076"/>
          <ac:spMkLst>
            <pc:docMk/>
            <pc:sldMk cId="3069083512" sldId="6635"/>
            <ac:spMk id="105" creationId="{00000000-0000-0000-0000-000000000000}"/>
          </ac:spMkLst>
        </pc:spChg>
        <pc:spChg chg="mod">
          <ac:chgData name="Nitu  Vlad" userId="371d76e5-a25d-49ee-ac54-089f322c1a72" providerId="ADAL" clId="{15E77E8E-4152-4089-A307-6EF6582CDD28}" dt="2026-09-08T07:33:23.758" v="165" actId="1076"/>
          <ac:spMkLst>
            <pc:docMk/>
            <pc:sldMk cId="3069083512" sldId="6635"/>
            <ac:spMk id="106" creationId="{00000000-0000-0000-0000-000000000000}"/>
          </ac:spMkLst>
        </pc:spChg>
        <pc:spChg chg="mod">
          <ac:chgData name="Nitu  Vlad" userId="371d76e5-a25d-49ee-ac54-089f322c1a72" providerId="ADAL" clId="{15E77E8E-4152-4089-A307-6EF6582CDD28}" dt="2026-09-08T07:33:23.758" v="165" actId="1076"/>
          <ac:spMkLst>
            <pc:docMk/>
            <pc:sldMk cId="3069083512" sldId="6635"/>
            <ac:spMk id="107" creationId="{00000000-0000-0000-0000-000000000000}"/>
          </ac:spMkLst>
        </pc:spChg>
        <pc:picChg chg="mod">
          <ac:chgData name="Nitu  Vlad" userId="371d76e5-a25d-49ee-ac54-089f322c1a72" providerId="ADAL" clId="{15E77E8E-4152-4089-A307-6EF6582CDD28}" dt="2026-09-08T07:33:23.758" v="165" actId="1076"/>
          <ac:picMkLst>
            <pc:docMk/>
            <pc:sldMk cId="3069083512" sldId="6635"/>
            <ac:picMk id="116" creationId="{00000000-0000-0000-0000-000000000000}"/>
          </ac:picMkLst>
        </pc:picChg>
        <pc:cxnChg chg="mod">
          <ac:chgData name="Nitu  Vlad" userId="371d76e5-a25d-49ee-ac54-089f322c1a72" providerId="ADAL" clId="{15E77E8E-4152-4089-A307-6EF6582CDD28}" dt="2026-09-08T07:32:49.888" v="161" actId="1076"/>
          <ac:cxnSpMkLst>
            <pc:docMk/>
            <pc:sldMk cId="3069083512" sldId="6635"/>
            <ac:cxnSpMk id="112" creationId="{00000000-0000-0000-0000-000000000000}"/>
          </ac:cxnSpMkLst>
        </pc:cxnChg>
      </pc:sldChg>
      <pc:sldChg chg="addSp delSp modSp mod addAnim delAnim modAnim">
        <pc:chgData name="Nitu  Vlad" userId="371d76e5-a25d-49ee-ac54-089f322c1a72" providerId="ADAL" clId="{15E77E8E-4152-4089-A307-6EF6582CDD28}" dt="2026-09-08T07:31:58.461" v="151"/>
        <pc:sldMkLst>
          <pc:docMk/>
          <pc:sldMk cId="4289350901" sldId="6636"/>
        </pc:sldMkLst>
        <pc:spChg chg="mod">
          <ac:chgData name="Nitu  Vlad" userId="371d76e5-a25d-49ee-ac54-089f322c1a72" providerId="ADAL" clId="{15E77E8E-4152-4089-A307-6EF6582CDD28}" dt="2026-09-08T07:31:36.163" v="145" actId="1076"/>
          <ac:spMkLst>
            <pc:docMk/>
            <pc:sldMk cId="4289350901" sldId="6636"/>
            <ac:spMk id="2" creationId="{F8FC6DE4-2EBE-9759-6365-E3BEED27DADC}"/>
          </ac:spMkLst>
        </pc:spChg>
        <pc:spChg chg="add del">
          <ac:chgData name="Nitu  Vlad" userId="371d76e5-a25d-49ee-ac54-089f322c1a72" providerId="ADAL" clId="{15E77E8E-4152-4089-A307-6EF6582CDD28}" dt="2026-09-08T07:31:46.918" v="148" actId="478"/>
          <ac:spMkLst>
            <pc:docMk/>
            <pc:sldMk cId="4289350901" sldId="6636"/>
            <ac:spMk id="7" creationId="{7C7E6325-6C5D-7C0A-34E1-CD593416EA72}"/>
          </ac:spMkLst>
        </pc:spChg>
        <pc:spChg chg="mod">
          <ac:chgData name="Nitu  Vlad" userId="371d76e5-a25d-49ee-ac54-089f322c1a72" providerId="ADAL" clId="{15E77E8E-4152-4089-A307-6EF6582CDD28}" dt="2026-09-08T07:31:36.163" v="145" actId="1076"/>
          <ac:spMkLst>
            <pc:docMk/>
            <pc:sldMk cId="4289350901" sldId="6636"/>
            <ac:spMk id="11" creationId="{DEC8AE24-38DA-728B-C45E-C1B5B57078C9}"/>
          </ac:spMkLst>
        </pc:spChg>
        <pc:spChg chg="mod">
          <ac:chgData name="Nitu  Vlad" userId="371d76e5-a25d-49ee-ac54-089f322c1a72" providerId="ADAL" clId="{15E77E8E-4152-4089-A307-6EF6582CDD28}" dt="2026-09-08T07:31:36.163" v="145" actId="1076"/>
          <ac:spMkLst>
            <pc:docMk/>
            <pc:sldMk cId="4289350901" sldId="6636"/>
            <ac:spMk id="12" creationId="{D4AD1A08-D732-E64C-6D4D-33F00C386C32}"/>
          </ac:spMkLst>
        </pc:spChg>
        <pc:spChg chg="mod">
          <ac:chgData name="Nitu  Vlad" userId="371d76e5-a25d-49ee-ac54-089f322c1a72" providerId="ADAL" clId="{15E77E8E-4152-4089-A307-6EF6582CDD28}" dt="2026-09-08T07:31:36.163" v="145" actId="1076"/>
          <ac:spMkLst>
            <pc:docMk/>
            <pc:sldMk cId="4289350901" sldId="6636"/>
            <ac:spMk id="17" creationId="{D8E0B14B-657B-7707-8D47-6C7D77FEB94B}"/>
          </ac:spMkLst>
        </pc:spChg>
        <pc:spChg chg="mod">
          <ac:chgData name="Nitu  Vlad" userId="371d76e5-a25d-49ee-ac54-089f322c1a72" providerId="ADAL" clId="{15E77E8E-4152-4089-A307-6EF6582CDD28}" dt="2026-09-08T07:31:36.163" v="145" actId="1076"/>
          <ac:spMkLst>
            <pc:docMk/>
            <pc:sldMk cId="4289350901" sldId="6636"/>
            <ac:spMk id="18" creationId="{4AD3E2BE-CC9A-40E2-F1C1-E2F8AFC25983}"/>
          </ac:spMkLst>
        </pc:spChg>
        <pc:spChg chg="mod">
          <ac:chgData name="Nitu  Vlad" userId="371d76e5-a25d-49ee-ac54-089f322c1a72" providerId="ADAL" clId="{15E77E8E-4152-4089-A307-6EF6582CDD28}" dt="2026-09-08T07:31:36.163" v="145" actId="1076"/>
          <ac:spMkLst>
            <pc:docMk/>
            <pc:sldMk cId="4289350901" sldId="6636"/>
            <ac:spMk id="19" creationId="{1A16DBC7-E3B0-D492-16B8-8EFC087E63C0}"/>
          </ac:spMkLst>
        </pc:spChg>
        <pc:spChg chg="mod">
          <ac:chgData name="Nitu  Vlad" userId="371d76e5-a25d-49ee-ac54-089f322c1a72" providerId="ADAL" clId="{15E77E8E-4152-4089-A307-6EF6582CDD28}" dt="2026-09-08T07:31:36.163" v="145" actId="1076"/>
          <ac:spMkLst>
            <pc:docMk/>
            <pc:sldMk cId="4289350901" sldId="6636"/>
            <ac:spMk id="20" creationId="{09F412F0-662B-8EEB-5DE2-D9C4BC4C2129}"/>
          </ac:spMkLst>
        </pc:spChg>
        <pc:spChg chg="mod">
          <ac:chgData name="Nitu  Vlad" userId="371d76e5-a25d-49ee-ac54-089f322c1a72" providerId="ADAL" clId="{15E77E8E-4152-4089-A307-6EF6582CDD28}" dt="2026-09-08T07:31:36.163" v="145" actId="1076"/>
          <ac:spMkLst>
            <pc:docMk/>
            <pc:sldMk cId="4289350901" sldId="6636"/>
            <ac:spMk id="21" creationId="{93A4C3B1-F290-3D03-4504-6D778F1FB0B7}"/>
          </ac:spMkLst>
        </pc:spChg>
        <pc:spChg chg="mod">
          <ac:chgData name="Nitu  Vlad" userId="371d76e5-a25d-49ee-ac54-089f322c1a72" providerId="ADAL" clId="{15E77E8E-4152-4089-A307-6EF6582CDD28}" dt="2026-09-08T07:31:36.163" v="145" actId="1076"/>
          <ac:spMkLst>
            <pc:docMk/>
            <pc:sldMk cId="4289350901" sldId="6636"/>
            <ac:spMk id="22" creationId="{07C8389B-CBEA-8A0B-F864-48FAEF3DDBD0}"/>
          </ac:spMkLst>
        </pc:spChg>
        <pc:spChg chg="mod">
          <ac:chgData name="Nitu  Vlad" userId="371d76e5-a25d-49ee-ac54-089f322c1a72" providerId="ADAL" clId="{15E77E8E-4152-4089-A307-6EF6582CDD28}" dt="2026-09-08T07:31:36.163" v="145" actId="1076"/>
          <ac:spMkLst>
            <pc:docMk/>
            <pc:sldMk cId="4289350901" sldId="6636"/>
            <ac:spMk id="23" creationId="{B8CE88CB-A23E-5B90-4365-2AD43CF0787B}"/>
          </ac:spMkLst>
        </pc:spChg>
      </pc:sldChg>
      <pc:sldChg chg="modSp mod modAnim">
        <pc:chgData name="Nitu  Vlad" userId="371d76e5-a25d-49ee-ac54-089f322c1a72" providerId="ADAL" clId="{15E77E8E-4152-4089-A307-6EF6582CDD28}" dt="2026-09-08T07:32:31.389" v="159"/>
        <pc:sldMkLst>
          <pc:docMk/>
          <pc:sldMk cId="1477276326" sldId="6637"/>
        </pc:sldMkLst>
        <pc:spChg chg="mod">
          <ac:chgData name="Nitu  Vlad" userId="371d76e5-a25d-49ee-ac54-089f322c1a72" providerId="ADAL" clId="{15E77E8E-4152-4089-A307-6EF6582CDD28}" dt="2026-09-08T07:32:30.236" v="158" actId="1076"/>
          <ac:spMkLst>
            <pc:docMk/>
            <pc:sldMk cId="1477276326" sldId="6637"/>
            <ac:spMk id="10" creationId="{B36503F8-CF2D-1733-15BE-61D3919646E0}"/>
          </ac:spMkLst>
        </pc:spChg>
        <pc:spChg chg="mod">
          <ac:chgData name="Nitu  Vlad" userId="371d76e5-a25d-49ee-ac54-089f322c1a72" providerId="ADAL" clId="{15E77E8E-4152-4089-A307-6EF6582CDD28}" dt="2026-09-08T07:32:30.236" v="158" actId="1076"/>
          <ac:spMkLst>
            <pc:docMk/>
            <pc:sldMk cId="1477276326" sldId="6637"/>
            <ac:spMk id="11" creationId="{8083C429-9F9D-0E85-A355-4A1DA77FA863}"/>
          </ac:spMkLst>
        </pc:spChg>
        <pc:spChg chg="mod">
          <ac:chgData name="Nitu  Vlad" userId="371d76e5-a25d-49ee-ac54-089f322c1a72" providerId="ADAL" clId="{15E77E8E-4152-4089-A307-6EF6582CDD28}" dt="2026-09-08T07:32:30.236" v="158" actId="1076"/>
          <ac:spMkLst>
            <pc:docMk/>
            <pc:sldMk cId="1477276326" sldId="6637"/>
            <ac:spMk id="12" creationId="{9C578871-227B-E444-6D12-EF49B33F65F5}"/>
          </ac:spMkLst>
        </pc:spChg>
        <pc:spChg chg="mod">
          <ac:chgData name="Nitu  Vlad" userId="371d76e5-a25d-49ee-ac54-089f322c1a72" providerId="ADAL" clId="{15E77E8E-4152-4089-A307-6EF6582CDD28}" dt="2026-09-08T07:32:30.236" v="158" actId="1076"/>
          <ac:spMkLst>
            <pc:docMk/>
            <pc:sldMk cId="1477276326" sldId="6637"/>
            <ac:spMk id="13" creationId="{7D97953A-18D1-68D7-9A01-E4BD7FDE9AE0}"/>
          </ac:spMkLst>
        </pc:spChg>
        <pc:spChg chg="mod">
          <ac:chgData name="Nitu  Vlad" userId="371d76e5-a25d-49ee-ac54-089f322c1a72" providerId="ADAL" clId="{15E77E8E-4152-4089-A307-6EF6582CDD28}" dt="2026-09-08T07:32:30.236" v="158" actId="1076"/>
          <ac:spMkLst>
            <pc:docMk/>
            <pc:sldMk cId="1477276326" sldId="6637"/>
            <ac:spMk id="14" creationId="{C5FEAF0F-F173-6966-42A2-0C8C314740B1}"/>
          </ac:spMkLst>
        </pc:spChg>
        <pc:spChg chg="mod">
          <ac:chgData name="Nitu  Vlad" userId="371d76e5-a25d-49ee-ac54-089f322c1a72" providerId="ADAL" clId="{15E77E8E-4152-4089-A307-6EF6582CDD28}" dt="2026-09-08T07:32:30.236" v="158" actId="1076"/>
          <ac:spMkLst>
            <pc:docMk/>
            <pc:sldMk cId="1477276326" sldId="6637"/>
            <ac:spMk id="15" creationId="{AC6208DC-1C90-D627-519C-8BB828075A2E}"/>
          </ac:spMkLst>
        </pc:spChg>
        <pc:spChg chg="mod">
          <ac:chgData name="Nitu  Vlad" userId="371d76e5-a25d-49ee-ac54-089f322c1a72" providerId="ADAL" clId="{15E77E8E-4152-4089-A307-6EF6582CDD28}" dt="2026-09-08T07:32:30.236" v="158" actId="1076"/>
          <ac:spMkLst>
            <pc:docMk/>
            <pc:sldMk cId="1477276326" sldId="6637"/>
            <ac:spMk id="16" creationId="{15E6C811-FED9-957F-45CD-9762350FC225}"/>
          </ac:spMkLst>
        </pc:spChg>
        <pc:spChg chg="mod">
          <ac:chgData name="Nitu  Vlad" userId="371d76e5-a25d-49ee-ac54-089f322c1a72" providerId="ADAL" clId="{15E77E8E-4152-4089-A307-6EF6582CDD28}" dt="2026-09-08T07:32:30.236" v="158" actId="1076"/>
          <ac:spMkLst>
            <pc:docMk/>
            <pc:sldMk cId="1477276326" sldId="6637"/>
            <ac:spMk id="17" creationId="{84EAD0E5-B98F-26EC-1476-90672302B644}"/>
          </ac:spMkLst>
        </pc:spChg>
        <pc:spChg chg="mod">
          <ac:chgData name="Nitu  Vlad" userId="371d76e5-a25d-49ee-ac54-089f322c1a72" providerId="ADAL" clId="{15E77E8E-4152-4089-A307-6EF6582CDD28}" dt="2026-09-08T07:32:30.236" v="158" actId="1076"/>
          <ac:spMkLst>
            <pc:docMk/>
            <pc:sldMk cId="1477276326" sldId="6637"/>
            <ac:spMk id="18" creationId="{0B99A33F-68D3-8384-DE60-E3C8FD0EECAD}"/>
          </ac:spMkLst>
        </pc:spChg>
        <pc:spChg chg="mod">
          <ac:chgData name="Nitu  Vlad" userId="371d76e5-a25d-49ee-ac54-089f322c1a72" providerId="ADAL" clId="{15E77E8E-4152-4089-A307-6EF6582CDD28}" dt="2026-09-08T07:32:30.236" v="158" actId="1076"/>
          <ac:spMkLst>
            <pc:docMk/>
            <pc:sldMk cId="1477276326" sldId="6637"/>
            <ac:spMk id="20" creationId="{4D695186-73E7-EF33-4778-68B7287FDD32}"/>
          </ac:spMkLst>
        </pc:spChg>
        <pc:grpChg chg="mod">
          <ac:chgData name="Nitu  Vlad" userId="371d76e5-a25d-49ee-ac54-089f322c1a72" providerId="ADAL" clId="{15E77E8E-4152-4089-A307-6EF6582CDD28}" dt="2026-09-08T07:32:10.443" v="153" actId="1076"/>
          <ac:grpSpMkLst>
            <pc:docMk/>
            <pc:sldMk cId="1477276326" sldId="6637"/>
            <ac:grpSpMk id="9" creationId="{CD1E62C3-D142-6977-2179-8A3816810A8F}"/>
          </ac:grpSpMkLst>
        </pc:grpChg>
      </pc:sldChg>
      <pc:sldChg chg="modSp mod addAnim delAnim modAnim modNotesTx">
        <pc:chgData name="Nitu  Vlad" userId="371d76e5-a25d-49ee-ac54-089f322c1a72" providerId="ADAL" clId="{15E77E8E-4152-4089-A307-6EF6582CDD28}" dt="2026-09-08T07:42:18.167" v="1069" actId="20577"/>
        <pc:sldMkLst>
          <pc:docMk/>
          <pc:sldMk cId="2033076848" sldId="6642"/>
        </pc:sldMkLst>
        <pc:picChg chg="mod">
          <ac:chgData name="Nitu  Vlad" userId="371d76e5-a25d-49ee-ac54-089f322c1a72" providerId="ADAL" clId="{15E77E8E-4152-4089-A307-6EF6582CDD28}" dt="2026-09-08T07:29:02.504" v="132" actId="1076"/>
          <ac:picMkLst>
            <pc:docMk/>
            <pc:sldMk cId="2033076848" sldId="6642"/>
            <ac:picMk id="305" creationId="{00000000-0000-0000-0000-000000000000}"/>
          </ac:picMkLst>
        </pc:picChg>
      </pc:sldChg>
      <pc:sldChg chg="modNotesTx">
        <pc:chgData name="Nitu  Vlad" userId="371d76e5-a25d-49ee-ac54-089f322c1a72" providerId="ADAL" clId="{15E77E8E-4152-4089-A307-6EF6582CDD28}" dt="2026-09-08T07:38:48.053" v="956" actId="20577"/>
        <pc:sldMkLst>
          <pc:docMk/>
          <pc:sldMk cId="899892386" sldId="6646"/>
        </pc:sldMkLst>
      </pc:sldChg>
      <pc:sldChg chg="modNotesTx">
        <pc:chgData name="Nitu  Vlad" userId="371d76e5-a25d-49ee-ac54-089f322c1a72" providerId="ADAL" clId="{15E77E8E-4152-4089-A307-6EF6582CDD28}" dt="2026-09-08T07:35:09.075" v="402" actId="20577"/>
        <pc:sldMkLst>
          <pc:docMk/>
          <pc:sldMk cId="3370929421" sldId="6647"/>
        </pc:sldMkLst>
      </pc:sldChg>
      <pc:sldChg chg="modAnim">
        <pc:chgData name="Nitu  Vlad" userId="371d76e5-a25d-49ee-ac54-089f322c1a72" providerId="ADAL" clId="{15E77E8E-4152-4089-A307-6EF6582CDD28}" dt="2026-09-08T07:26:53.537" v="118"/>
        <pc:sldMkLst>
          <pc:docMk/>
          <pc:sldMk cId="149296987" sldId="6649"/>
        </pc:sldMkLst>
      </pc:sldChg>
      <pc:sldChg chg="modSp mod modAnim">
        <pc:chgData name="Nitu  Vlad" userId="371d76e5-a25d-49ee-ac54-089f322c1a72" providerId="ADAL" clId="{15E77E8E-4152-4089-A307-6EF6582CDD28}" dt="2026-09-08T07:24:56.943" v="24"/>
        <pc:sldMkLst>
          <pc:docMk/>
          <pc:sldMk cId="498945415" sldId="6650"/>
        </pc:sldMkLst>
        <pc:spChg chg="mod">
          <ac:chgData name="Nitu  Vlad" userId="371d76e5-a25d-49ee-ac54-089f322c1a72" providerId="ADAL" clId="{15E77E8E-4152-4089-A307-6EF6582CDD28}" dt="2026-09-08T07:18:25.108" v="20" actId="20577"/>
          <ac:spMkLst>
            <pc:docMk/>
            <pc:sldMk cId="498945415" sldId="6650"/>
            <ac:spMk id="20" creationId="{00000000-0000-0000-0000-000000000000}"/>
          </ac:spMkLst>
        </pc:spChg>
      </pc:sldChg>
      <pc:sldChg chg="del modNotesTx">
        <pc:chgData name="Nitu  Vlad" userId="371d76e5-a25d-49ee-ac54-089f322c1a72" providerId="ADAL" clId="{15E77E8E-4152-4089-A307-6EF6582CDD28}" dt="2026-09-08T07:03:57.979" v="12"/>
        <pc:sldMkLst>
          <pc:docMk/>
          <pc:sldMk cId="2037056567" sldId="6652"/>
        </pc:sldMkLst>
      </pc:sldChg>
      <pc:sldChg chg="new del ord">
        <pc:chgData name="Nitu  Vlad" userId="371d76e5-a25d-49ee-ac54-089f322c1a72" providerId="ADAL" clId="{15E77E8E-4152-4089-A307-6EF6582CDD28}" dt="2026-09-08T06:56:53.015" v="3"/>
        <pc:sldMkLst>
          <pc:docMk/>
          <pc:sldMk cId="1127833879" sldId="6653"/>
        </pc:sldMkLst>
      </pc:sldChg>
      <pc:sldChg chg="addSp delSp modSp add mod modNotesTx">
        <pc:chgData name="Nitu  Vlad" userId="371d76e5-a25d-49ee-ac54-089f322c1a72" providerId="ADAL" clId="{15E77E8E-4152-4089-A307-6EF6582CDD28}" dt="2026-09-08T07:25:37.159" v="115" actId="20577"/>
        <pc:sldMkLst>
          <pc:docMk/>
          <pc:sldMk cId="657793518" sldId="6654"/>
        </pc:sldMkLst>
        <pc:spChg chg="add del mod">
          <ac:chgData name="Nitu  Vlad" userId="371d76e5-a25d-49ee-ac54-089f322c1a72" providerId="ADAL" clId="{15E77E8E-4152-4089-A307-6EF6582CDD28}" dt="2026-09-08T06:59:06.767" v="10"/>
          <ac:spMkLst>
            <pc:docMk/>
            <pc:sldMk cId="657793518" sldId="6654"/>
            <ac:spMk id="3" creationId="{877EB572-C656-53E9-082E-14DEB56F4C61}"/>
          </ac:spMkLst>
        </pc:spChg>
        <pc:spChg chg="mod">
          <ac:chgData name="Nitu  Vlad" userId="371d76e5-a25d-49ee-ac54-089f322c1a72" providerId="ADAL" clId="{15E77E8E-4152-4089-A307-6EF6582CDD28}" dt="2026-09-08T07:04:14.110" v="16" actId="1076"/>
          <ac:spMkLst>
            <pc:docMk/>
            <pc:sldMk cId="657793518" sldId="6654"/>
            <ac:spMk id="10" creationId="{00000000-0000-0000-0000-000000000000}"/>
          </ac:spMkLst>
        </pc:spChg>
        <pc:picChg chg="add mod">
          <ac:chgData name="Nitu  Vlad" userId="371d76e5-a25d-49ee-ac54-089f322c1a72" providerId="ADAL" clId="{15E77E8E-4152-4089-A307-6EF6582CDD28}" dt="2026-09-08T07:04:23.358" v="18" actId="14100"/>
          <ac:picMkLst>
            <pc:docMk/>
            <pc:sldMk cId="657793518" sldId="6654"/>
            <ac:picMk id="6" creationId="{7A832920-3CB0-DCC1-224D-364022D21495}"/>
          </ac:picMkLst>
        </pc:picChg>
      </pc:sldChg>
      <pc:sldChg chg="add del">
        <pc:chgData name="Nitu  Vlad" userId="371d76e5-a25d-49ee-ac54-089f322c1a72" providerId="ADAL" clId="{15E77E8E-4152-4089-A307-6EF6582CDD28}" dt="2026-09-08T07:20:33.450" v="22"/>
        <pc:sldMkLst>
          <pc:docMk/>
          <pc:sldMk cId="2207476136" sldId="6655"/>
        </pc:sldMkLst>
      </pc:sldChg>
      <pc:sldChg chg="add">
        <pc:chgData name="Nitu  Vlad" userId="371d76e5-a25d-49ee-ac54-089f322c1a72" providerId="ADAL" clId="{15E77E8E-4152-4089-A307-6EF6582CDD28}" dt="2026-09-08T07:20:33.442" v="21"/>
        <pc:sldMkLst>
          <pc:docMk/>
          <pc:sldMk cId="1539293302" sldId="665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konstantinoskanellopoulos\Pictures\Copy%20of%20Claude-by-Anthropic-for-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63798914057005"/>
          <c:y val="6.5718157181571812E-2"/>
          <c:w val="0.87632851864437589"/>
          <c:h val="0.653652668416447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Sheet1!$B$55</c:f>
              <c:strCache>
                <c:ptCount val="1"/>
                <c:pt idx="0">
                  <c:v>Y</c:v>
                </c:pt>
              </c:strCache>
            </c:strRef>
          </c:tx>
          <c:spPr>
            <a:solidFill>
              <a:srgbClr val="008348"/>
            </a:solidFill>
            <a:ln w="41275">
              <a:solidFill>
                <a:schemeClr val="tx1"/>
              </a:solidFill>
            </a:ln>
            <a:effectLst/>
          </c:spPr>
          <c:invertIfNegative val="0"/>
          <c:cat>
            <c:numRef>
              <c:f>Sheet1!$A$56:$A$60</c:f>
              <c:numCache>
                <c:formatCode>General</c:formatCode>
                <c:ptCount val="5"/>
                <c:pt idx="0">
                  <c:v>128</c:v>
                </c:pt>
                <c:pt idx="1">
                  <c:v>256</c:v>
                </c:pt>
                <c:pt idx="2">
                  <c:v>512</c:v>
                </c:pt>
                <c:pt idx="3">
                  <c:v>1024</c:v>
                </c:pt>
                <c:pt idx="4">
                  <c:v>2048</c:v>
                </c:pt>
              </c:numCache>
            </c:numRef>
          </c:cat>
          <c:val>
            <c:numRef>
              <c:f>Sheet1!$B$56:$B$60</c:f>
              <c:numCache>
                <c:formatCode>General</c:formatCode>
                <c:ptCount val="5"/>
                <c:pt idx="0">
                  <c:v>6600</c:v>
                </c:pt>
                <c:pt idx="1">
                  <c:v>5500</c:v>
                </c:pt>
                <c:pt idx="2">
                  <c:v>5400</c:v>
                </c:pt>
                <c:pt idx="3">
                  <c:v>5000</c:v>
                </c:pt>
                <c:pt idx="4">
                  <c:v>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99-F040-B6A5-17CD539A53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5990271"/>
        <c:axId val="1525994303"/>
      </c:barChart>
      <c:catAx>
        <c:axId val="1525990271"/>
        <c:scaling>
          <c:orientation val="minMax"/>
        </c:scaling>
        <c:delete val="0"/>
        <c:axPos val="b"/>
        <c:majorGridlines>
          <c:spPr>
            <a:ln w="285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CH"/>
          </a:p>
        </c:txPr>
        <c:crossAx val="1525994303"/>
        <c:crosses val="autoZero"/>
        <c:auto val="1"/>
        <c:lblAlgn val="ctr"/>
        <c:lblOffset val="100"/>
        <c:noMultiLvlLbl val="0"/>
      </c:catAx>
      <c:valAx>
        <c:axId val="1525994303"/>
        <c:scaling>
          <c:orientation val="minMax"/>
        </c:scaling>
        <c:delete val="0"/>
        <c:axPos val="l"/>
        <c:majorGridlines>
          <c:spPr>
            <a:ln w="222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&quot;K&quot;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CH"/>
          </a:p>
        </c:txPr>
        <c:crossAx val="1525990271"/>
        <c:crosses val="autoZero"/>
        <c:crossBetween val="between"/>
        <c:majorUnit val="2000"/>
        <c:dispUnits>
          <c:builtInUnit val="thousands"/>
        </c:dispUnits>
      </c:valAx>
      <c:spPr>
        <a:noFill/>
        <a:ln w="28575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</a:defRPr>
      </a:pPr>
      <a:endParaRPr lang="en-CH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.12564329832902138"/>
          <c:y val="6.1740750864879006E-2"/>
          <c:w val="0.84798616818878458"/>
          <c:h val="0.48051646452245467"/>
        </c:manualLayout>
      </c:layout>
      <c:barChart>
        <c:barDir val="col"/>
        <c:grouping val="clustered"/>
        <c:varyColors val="0"/>
        <c:ser>
          <c:idx val="0"/>
          <c:order val="0"/>
          <c:tx>
            <c:v>TtD (s)</c:v>
          </c:tx>
          <c:spPr>
            <a:ln w="31750">
              <a:solidFill>
                <a:schemeClr val="tx1"/>
              </a:solidFill>
            </a:ln>
          </c:spPr>
          <c:invertIfNegative val="1"/>
          <c:dPt>
            <c:idx val="0"/>
            <c:invertIfNegative val="0"/>
            <c:bubble3D val="0"/>
            <c:spPr>
              <a:solidFill>
                <a:srgbClr val="D9706A"/>
              </a:solidFill>
              <a:ln w="3175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5F44-4E85-B128-D31B9D571CD4}"/>
              </c:ext>
            </c:extLst>
          </c:dPt>
          <c:dPt>
            <c:idx val="1"/>
            <c:invertIfNegative val="0"/>
            <c:bubble3D val="0"/>
            <c:spPr>
              <a:solidFill>
                <a:srgbClr val="E8B23A"/>
              </a:solidFill>
              <a:ln w="3175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5F44-4E85-B128-D31B9D571CD4}"/>
              </c:ext>
            </c:extLst>
          </c:dPt>
          <c:dPt>
            <c:idx val="2"/>
            <c:invertIfNegative val="0"/>
            <c:bubble3D val="0"/>
            <c:spPr>
              <a:solidFill>
                <a:srgbClr val="5B86B0"/>
              </a:solidFill>
              <a:ln w="3175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5F44-4E85-B128-D31B9D571CD4}"/>
              </c:ext>
            </c:extLst>
          </c:dPt>
          <c:dPt>
            <c:idx val="3"/>
            <c:invertIfNegative val="0"/>
            <c:bubble3D val="0"/>
            <c:spPr>
              <a:solidFill>
                <a:srgbClr val="1F9E54"/>
              </a:solidFill>
              <a:ln w="31750"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5F44-4E85-B128-D31B9D571CD4}"/>
              </c:ext>
            </c:extLst>
          </c:dPt>
          <c:dLbls>
            <c:numFmt formatCode="0.0&quot;s&quot;" sourceLinked="0"/>
            <c:spPr>
              <a:noFill/>
              <a:ln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B-LLM-Prior</c:v>
                </c:pt>
                <c:pt idx="1">
                  <c:v>B-LLM-Prior-Tree</c:v>
                </c:pt>
                <c:pt idx="2">
                  <c:v>B-LLM-Prior-Tree-Probes</c:v>
                </c:pt>
                <c:pt idx="3">
                  <c:v>Argus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33.4</c:v>
                </c:pt>
                <c:pt idx="1">
                  <c:v>26.3</c:v>
                </c:pt>
                <c:pt idx="2">
                  <c:v>28.7</c:v>
                </c:pt>
                <c:pt idx="3">
                  <c:v>30.9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F44-4E85-B128-D31B9D571C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"/>
        <c:axId val="2"/>
      </c:barChart>
      <c:catAx>
        <c:axId val="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-1080000" vert="horz"/>
          <a:lstStyle/>
          <a:p>
            <a:pPr>
              <a:defRPr b="1">
                <a:solidFill>
                  <a:schemeClr val="tx1"/>
                </a:solidFill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ax val="40"/>
          <c:min val="0"/>
        </c:scaling>
        <c:delete val="0"/>
        <c:axPos val="l"/>
        <c:majorGridlines>
          <c:spPr>
            <a:ln>
              <a:solidFill>
                <a:schemeClr val="accent3">
                  <a:lumMod val="20000"/>
                  <a:lumOff val="80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 dirty="0" err="1"/>
                  <a:t>TtD</a:t>
                </a:r>
                <a:r>
                  <a:rPr lang="en-US" sz="2000" dirty="0"/>
                  <a:t> (s)</a:t>
                </a:r>
              </a:p>
            </c:rich>
          </c:tx>
          <c:layout>
            <c:manualLayout>
              <c:xMode val="edge"/>
              <c:yMode val="edge"/>
              <c:x val="2.9463055251090574E-2"/>
              <c:y val="0.1624718442816091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crossAx val="1"/>
        <c:crosses val="autoZero"/>
        <c:crossBetween val="between"/>
      </c:valAx>
      <c:spPr>
        <a:ln w="19050">
          <a:solidFill>
            <a:schemeClr val="tx1"/>
          </a:solidFill>
        </a:ln>
      </c:spPr>
    </c:plotArea>
    <c:plotVisOnly val="1"/>
    <c:dispBlanksAs val="gap"/>
    <c:showDLblsOverMax val="1"/>
  </c:chart>
  <c:txPr>
    <a:bodyPr/>
    <a:lstStyle/>
    <a:p>
      <a:pPr>
        <a:defRPr sz="1500">
          <a:latin typeface="Roboto" panose="02000000000000000000" pitchFamily="2" charset="0"/>
          <a:ea typeface="Roboto" panose="02000000000000000000" pitchFamily="2" charset="0"/>
        </a:defRPr>
      </a:pPr>
      <a:endParaRPr lang="en-CH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9AB_C7523F8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1EAA5C8-8B6C-4440-9A89-23B4860B9AA3}" authorId="{A6A8B406-26D3-9BC4-87A2-4B9ABD75C8B9}" status="resolved" created="2026-06-26T14:26:51.428" complete="100000">
    <pc:sldMkLst xmlns:pc="http://schemas.microsoft.com/office/powerpoint/2013/main/command">
      <pc:docMk/>
      <pc:sldMk cId="3344056192" sldId="6571"/>
    </pc:sldMkLst>
    <p188:txBody>
      <a:bodyPr/>
      <a:lstStyle/>
      <a:p>
        <a:r>
          <a:rPr lang="en-US"/>
          <a:t>Before introducing motivation Coding Agents: stae that: after eBPF vs DTRace debate, we choose eBPF, 
BUT STILL: eBPF suffers from authoring &amp; interpertaion gap
Coding agents can save the day by closing both of these gaps 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6-26T17:39:58.041" authorId="{A6A8B406-26D3-9BC4-87A2-4B9ABD75C8B9}"/>
          </p223:rxn>
        </p223:reactions>
      </p:ext>
    </p188:extLst>
  </p188:cm>
</p188:cmLst>
</file>

<file path=ppt/comments/modernComment_19AD_682AFCB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7D98DD8-ACB8-45D6-8BF8-688CDDFA7E5D}" authorId="{A6A8B406-26D3-9BC4-87A2-4B9ABD75C8B9}" status="resolved" created="2026-06-26T14:27:04.290" complete="100000">
    <pc:sldMkLst xmlns:pc="http://schemas.microsoft.com/office/powerpoint/2013/main/command">
      <pc:docMk/>
      <pc:sldMk cId="2203686689" sldId="6447"/>
    </pc:sldMkLst>
    <p188:txBody>
      <a:bodyPr/>
      <a:lstStyle/>
      <a:p>
        <a:r>
          <a:rPr lang="en-US"/>
          <a:t>Increase font size</a:t>
        </a:r>
      </a:p>
    </p188:txBody>
  </p188:cm>
  <p188:cm id="{AC91F364-E4FC-4C68-829C-BBCA27BDEB7A}" authorId="{A6A8B406-26D3-9BC4-87A2-4B9ABD75C8B9}" status="resolved" created="2026-06-26T14:27:28.904" complete="100000">
    <pc:sldMkLst xmlns:pc="http://schemas.microsoft.com/office/powerpoint/2013/main/command">
      <pc:docMk/>
      <pc:sldMk cId="2203686689" sldId="6447"/>
    </pc:sldMkLst>
    <p188:txBody>
      <a:bodyPr/>
      <a:lstStyle/>
      <a:p>
        <a:r>
          <a:rPr lang="en-US"/>
          <a:t>Master View: SAFARI logo pull down</a:t>
        </a:r>
      </a:p>
    </p188:txBody>
  </p188:cm>
</p188:cmLst>
</file>

<file path=ppt/comments/modernComment_19AE_D3EB6C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2B0E136-4A99-4735-B31A-8762A8151499}" authorId="{A6A8B406-26D3-9BC4-87A2-4B9ABD75C8B9}" status="resolved" created="2026-06-26T14:27:04.290" complete="100000">
    <pc:sldMkLst xmlns:pc="http://schemas.microsoft.com/office/powerpoint/2013/main/command">
      <pc:docMk/>
      <pc:sldMk cId="2203686689" sldId="6447"/>
    </pc:sldMkLst>
    <p188:txBody>
      <a:bodyPr/>
      <a:lstStyle/>
      <a:p>
        <a:r>
          <a:rPr lang="en-US"/>
          <a:t>Increase font size</a:t>
        </a:r>
      </a:p>
    </p188:txBody>
  </p188:cm>
  <p188:cm id="{31418037-83F1-4F9F-AAC1-AEED0AC29C66}" authorId="{A6A8B406-26D3-9BC4-87A2-4B9ABD75C8B9}" status="resolved" created="2026-06-26T14:27:28.904" complete="100000">
    <pc:sldMkLst xmlns:pc="http://schemas.microsoft.com/office/powerpoint/2013/main/command">
      <pc:docMk/>
      <pc:sldMk cId="2203686689" sldId="6447"/>
    </pc:sldMkLst>
    <p188:txBody>
      <a:bodyPr/>
      <a:lstStyle/>
      <a:p>
        <a:r>
          <a:rPr lang="en-US"/>
          <a:t>Master View: SAFARI logo pull down</a:t>
        </a:r>
      </a:p>
    </p188:txBody>
  </p188:cm>
</p188:cmLst>
</file>

<file path=ppt/comments/modernComment_19B6_86A0EE8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57A2648-F133-434C-A6FC-1F160124B246}" authorId="{A6A8B406-26D3-9BC4-87A2-4B9ABD75C8B9}" status="resolved" created="2026-06-26T15:58:10.474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258693775" sldId="6582"/>
      <ac:spMk id="3" creationId="{65254BA8-246A-DD49-5287-23514E6CA12A}"/>
    </ac:deMkLst>
    <p188:txBody>
      <a:bodyPr/>
      <a:lstStyle/>
      <a:p>
        <a:r>
          <a:rPr lang="en-US"/>
          <a:t>Enumerate bullet points, where it makes sense </a:t>
        </a:r>
      </a:p>
    </p188:txBody>
  </p188:cm>
  <p188:cm id="{321CE62A-A921-4840-8380-4FCF640034E7}" authorId="{A6A8B406-26D3-9BC4-87A2-4B9ABD75C8B9}" created="2026-06-26T15:59:36.11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258693775" sldId="6582"/>
      <ac:spMk id="5" creationId="{A43C6111-B04E-9EB6-1243-F0ECA6047BF4}"/>
    </ac:deMkLst>
    <p188:txBody>
      <a:bodyPr/>
      <a:lstStyle/>
      <a:p>
        <a:r>
          <a:rPr lang="en-US"/>
          <a:t>Check with K if we want to compare against worst-case LLM baseline, not best LLM baseline. 
This would require updating the paper as well.</a:t>
        </a:r>
      </a:p>
    </p188:txBody>
  </p188:cm>
</p188:cmLst>
</file>

<file path=ppt/comments/modernComment_19C2_54272A9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F15DFCA-B27B-4C9C-B757-C931C4DAC732}" authorId="{A6A8B406-26D3-9BC4-87A2-4B9ABD75C8B9}" status="resolved" created="2026-06-26T14:51:52.160" complete="100000">
    <pc:sldMkLst xmlns:pc="http://schemas.microsoft.com/office/powerpoint/2013/main/command">
      <pc:docMk/>
      <pc:sldMk cId="697768851" sldId="6443"/>
    </pc:sldMkLst>
    <p188:txBody>
      <a:bodyPr/>
      <a:lstStyle/>
      <a:p>
        <a:r>
          <a:rPr lang="en-US"/>
          <a:t>Widen the banners to go across the slide</a:t>
        </a:r>
      </a:p>
    </p188:txBody>
  </p188:cm>
</p188:cmLst>
</file>

<file path=ppt/comments/modernComment_192B_29971B9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BA43CD1-D09C-4F91-852D-B0F0C3199CC0}" authorId="{A6A8B406-26D3-9BC4-87A2-4B9ABD75C8B9}" status="resolved" created="2026-06-26T14:51:52.160" complete="100000">
    <pc:sldMkLst xmlns:pc="http://schemas.microsoft.com/office/powerpoint/2013/main/command">
      <pc:docMk/>
      <pc:sldMk cId="697768851" sldId="6443"/>
    </pc:sldMkLst>
    <p188:txBody>
      <a:bodyPr/>
      <a:lstStyle/>
      <a:p>
        <a:r>
          <a:rPr lang="en-US"/>
          <a:t>Widen the banners to go across the slide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6-26T18:27:47.223" authorId="{A6A8B406-26D3-9BC4-87A2-4B9ABD75C8B9}"/>
          </p223:rxn>
        </p223:reactions>
      </p:ext>
    </p188:extLst>
  </p188:cm>
</p188:cmLst>
</file>

<file path=ppt/comments/modernComment_192F_8359972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62DEE45-E281-4E03-B07B-D4179E3C75FC}" authorId="{A6A8B406-26D3-9BC4-87A2-4B9ABD75C8B9}" status="resolved" created="2026-06-26T14:27:04.290" complete="100000">
    <pc:sldMkLst xmlns:pc="http://schemas.microsoft.com/office/powerpoint/2013/main/command">
      <pc:docMk/>
      <pc:sldMk cId="2203686689" sldId="6447"/>
    </pc:sldMkLst>
    <p188:txBody>
      <a:bodyPr/>
      <a:lstStyle/>
      <a:p>
        <a:r>
          <a:rPr lang="en-US"/>
          <a:t>Increase font size</a:t>
        </a:r>
      </a:p>
    </p188:txBody>
  </p188:cm>
  <p188:cm id="{742FF24D-4069-4613-8ABD-6302C1FF2643}" authorId="{A6A8B406-26D3-9BC4-87A2-4B9ABD75C8B9}" status="resolved" created="2026-06-26T14:27:28.904" complete="100000">
    <pc:sldMkLst xmlns:pc="http://schemas.microsoft.com/office/powerpoint/2013/main/command">
      <pc:docMk/>
      <pc:sldMk cId="2203686689" sldId="6447"/>
    </pc:sldMkLst>
    <p188:txBody>
      <a:bodyPr/>
      <a:lstStyle/>
      <a:p>
        <a:r>
          <a:rPr lang="en-US"/>
          <a:t>Master View: SAFARI logo pull down</a:t>
        </a:r>
      </a:p>
    </p188:txBody>
  </p188:cm>
</p188:cmLst>
</file>

<file path=ppt/comments/modernComment_198C_1FCBF3D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E3AA351-D80A-46C1-9313-53CBE858B31E}" authorId="{A6A8B406-26D3-9BC4-87A2-4B9ABD75C8B9}" created="2026-06-26T14:46:10.363">
    <pc:sldMkLst xmlns:pc="http://schemas.microsoft.com/office/powerpoint/2013/main/command">
      <pc:docMk/>
      <pc:sldMk cId="2891858979" sldId="6540"/>
    </pc:sldMkLst>
    <p188:txBody>
      <a:bodyPr/>
      <a:lstStyle/>
      <a:p>
        <a:r>
          <a:rPr lang="en-US"/>
          <a:t>White banners</a:t>
        </a:r>
      </a:p>
    </p188:txBody>
  </p188:cm>
</p188:cmLst>
</file>

<file path=ppt/comments/modernComment_1941_697F314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E482368-768D-4704-8F42-6545FBC1ADDD}" authorId="{A6A8B406-26D3-9BC4-87A2-4B9ABD75C8B9}" created="2026-06-26T14:46:01.293">
    <pc:sldMkLst xmlns:pc="http://schemas.microsoft.com/office/powerpoint/2013/main/command">
      <pc:docMk/>
      <pc:sldMk cId="3287379836" sldId="6465"/>
    </pc:sldMkLst>
    <p188:txBody>
      <a:bodyPr/>
      <a:lstStyle/>
      <a:p>
        <a:r>
          <a:rPr lang="en-US"/>
          <a:t>White masks
</a:t>
        </a:r>
      </a:p>
    </p188:txBody>
  </p188:cm>
</p188:cmLst>
</file>

<file path=ppt/comments/modernComment_1993_57232C1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4CCF038-F02E-45D1-BB0A-51A4450DE179}" authorId="{A6A8B406-26D3-9BC4-87A2-4B9ABD75C8B9}" status="resolved" created="2026-06-26T14:55:40.945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461922845" sldId="6547"/>
      <ac:spMk id="3" creationId="{11E6F1B9-9E50-41B9-B887-164D5D0D945F}"/>
      <ac:txMk cp="0">
        <ac:context len="155" hash="1428025444"/>
      </ac:txMk>
    </ac:txMkLst>
    <p188:pos x="3363686" y="377371"/>
    <p188:txBody>
      <a:bodyPr/>
      <a:lstStyle/>
      <a:p>
        <a:r>
          <a:rPr lang="en-US"/>
          <a:t>Increase the font, consistent in all banners
Better Verb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6FA3B8-BBBF-804F-A960-A15A1DB2DF0A}" type="datetimeFigureOut">
              <a:rPr lang="en-CH" smtClean="0"/>
              <a:t>09/08/2026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A1997-A3B0-B64A-8AB4-784A003E5D30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09125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Hello, I am Vlad-Petru Nitu, a Master student from ETH Zurich working in the SAFARI Research Group under the supervision of Professor Onur Mutlu.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Today, I will be presenting our work, </a:t>
            </a:r>
            <a:r>
              <a:rPr lang="en-US" sz="1200" b="1" i="1">
                <a:solidFill>
                  <a:schemeClr val="bg1"/>
                </a:solidFill>
              </a:rPr>
              <a:t>Argus[..]</a:t>
            </a:r>
            <a:endParaRPr lang="en-US" baseline="0"/>
          </a:p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1997-A3B0-B64A-8AB4-784A003E5D30}" type="slidenum">
              <a:rPr lang="en-CH" smtClean="0"/>
              <a:t>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1468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FC0C8-8957-97A8-58B6-9A96875A9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EF8E04-2EF3-EE16-00BB-C503E185C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4D1CC9-FB19-15CB-2E16-056C3454D1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/>
              <a:t>It is well known that OS routines consume many CPU cycles</a:t>
            </a:r>
          </a:p>
          <a:p>
            <a:r>
              <a:rPr lang="en-US" b="1"/>
              <a:t>[CLICK]</a:t>
            </a:r>
          </a:p>
          <a:p>
            <a:r>
              <a:rPr lang="en-US"/>
              <a:t>A ISCA 2015 paper showed that on average, ~20% of cycles are spent on executing kernel code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8EC819-1EEF-817D-8639-B1B958C42C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1997-A3B0-B64A-8AB4-784A003E5D30}" type="slidenum">
              <a:rPr lang="en-CH" smtClean="0"/>
              <a:t>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00956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ED424-7A26-EAAD-3374-960B22098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E1B348-3FE4-59BF-C92F-9703CBABE2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C43D61-BBD4-28EE-C23E-E00456CBE3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These OS overheads keep increasing </a:t>
            </a:r>
            <a:r>
              <a:rPr lang="en-US" b="1"/>
              <a:t>[CLICK]</a:t>
            </a:r>
            <a:endParaRPr lang="en-US" b="0"/>
          </a:p>
          <a:p>
            <a:r>
              <a:rPr lang="en-US" b="0"/>
              <a:t>First, more and more applications are offloaded to specialized compute units</a:t>
            </a:r>
            <a:endParaRPr lang="en-US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1C9FBD-26C9-15AB-D841-97AD31E056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1997-A3B0-B64A-8AB4-784A003E5D30}" type="slidenum">
              <a:rPr lang="en-CH" smtClean="0"/>
              <a:t>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09489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C9529-EC53-EC05-98C3-50C82C3E7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EF2D97-9E1E-96FB-5950-946D67A3FF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2FF3A8-2B99-D85F-19DB-739ABD7041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 example,  </a:t>
            </a:r>
            <a:r>
              <a:rPr lang="en-US" b="1"/>
              <a:t>[CLICK]</a:t>
            </a:r>
            <a:endParaRPr lang="en-US"/>
          </a:p>
          <a:p>
            <a:r>
              <a:rPr lang="en-US"/>
              <a:t>The OS code running on CPUs </a:t>
            </a:r>
            <a:r>
              <a:rPr lang="en-US" b="1"/>
              <a:t>[CLICK]</a:t>
            </a:r>
          </a:p>
          <a:p>
            <a:r>
              <a:rPr lang="en-US" b="0"/>
              <a:t>Offloads code to GPUs, </a:t>
            </a:r>
            <a:r>
              <a:rPr lang="en-US" b="1"/>
              <a:t>[CLICK]</a:t>
            </a:r>
          </a:p>
          <a:p>
            <a:r>
              <a:rPr lang="en-US" b="0"/>
              <a:t>As well as configures &amp; offloads computation to AI accelerators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A49DEA-14D9-C6A3-5B26-EC80B5EDF2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1997-A3B0-B64A-8AB4-784A003E5D30}" type="slidenum">
              <a:rPr lang="en-CH" smtClean="0"/>
              <a:t>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76055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CA20F-D5B4-D0B4-4265-82E3E6F70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160DB1-52F0-16C0-90E8-036849D8AF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DEF692-990B-6E91-97D8-EFF365CA30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[CLICK]</a:t>
            </a:r>
          </a:p>
          <a:p>
            <a:r>
              <a:rPr lang="en-US"/>
              <a:t>The OS is also responsible for managing memory not only for CPUs, </a:t>
            </a:r>
            <a:r>
              <a:rPr lang="en-US" b="1"/>
              <a:t>[CLICK] </a:t>
            </a:r>
            <a:r>
              <a:rPr lang="en-US"/>
              <a:t>but also for hardware accelerators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17A771-FF46-5D45-4BC4-90EBF06867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1997-A3B0-B64A-8AB4-784A003E5D30}" type="slidenum">
              <a:rPr lang="en-CH" smtClean="0"/>
              <a:t>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23657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10E22-1FFF-02F7-D3A6-3DD1F70D6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0DCB3B-7A24-8203-F1F8-93B0F4E30D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87D01B-952B-5763-0FB2-5245EE7071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[CLICK]</a:t>
            </a:r>
          </a:p>
          <a:p>
            <a:r>
              <a:rPr lang="en-US"/>
              <a:t>Thus, CPU spends an increasing fraction of time executing OS routines, acting as an orchestrator in the system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7A5DFE-00CC-28DE-5F88-ECEBB3076B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1997-A3B0-B64A-8AB4-784A003E5D30}" type="slidenum">
              <a:rPr lang="en-CH" smtClean="0"/>
              <a:t>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32266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26D34-F355-23B3-E3FE-B8C4DF209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4ECE81-0CD6-E454-6653-FBF8FE0072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9CABA9-E604-E8AB-7FDE-0CA1925C27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[CLICK]</a:t>
            </a:r>
          </a:p>
          <a:p>
            <a:r>
              <a:rPr lang="en-US" b="0"/>
              <a:t>Second, System Software becomes more complex and relies on general-purpose compute units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914AE-839F-654A-9149-B6F3613C5D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1997-A3B0-B64A-8AB4-784A003E5D30}" type="slidenum">
              <a:rPr lang="en-CH" smtClean="0"/>
              <a:t>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120896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[CLICK]</a:t>
            </a:r>
          </a:p>
          <a:p>
            <a:r>
              <a:rPr lang="en-US" b="0"/>
              <a:t>The Linux Kernel comprises of many kernel subsystems, spanning from Memory management, to GPU/NW/TPU drivers, Scheduler and so on.</a:t>
            </a:r>
          </a:p>
          <a:p>
            <a:br>
              <a:rPr lang="en-US" b="0"/>
            </a:br>
            <a:r>
              <a:rPr lang="en-US" b="0"/>
              <a:t>Each of these subsystems becomes more complex,</a:t>
            </a:r>
          </a:p>
          <a:p>
            <a:r>
              <a:rPr lang="en-US" b="0"/>
              <a:t>as well as more subsystems are being added as time passes.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1997-A3B0-B64A-8AB4-784A003E5D30}" type="slidenum">
              <a:rPr lang="en-CH" smtClean="0"/>
              <a:t>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328820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/>
              <a:t>The OS becomes more and more complex, </a:t>
            </a:r>
            <a:r>
              <a:rPr lang="en-US" b="1"/>
              <a:t>[CLICK]</a:t>
            </a:r>
          </a:p>
          <a:p>
            <a:r>
              <a:rPr lang="en-US" b="0"/>
              <a:t>running many different types of routines. </a:t>
            </a:r>
            <a:br>
              <a:rPr lang="en-US" b="0"/>
            </a:br>
            <a:r>
              <a:rPr lang="en-US" b="0"/>
              <a:t>Such heterogeneity requires general purpose cores, </a:t>
            </a:r>
            <a:r>
              <a:rPr lang="en-US" b="1"/>
              <a:t>[CLICK]</a:t>
            </a:r>
            <a:endParaRPr lang="en-US" b="0"/>
          </a:p>
          <a:p>
            <a:r>
              <a:rPr lang="en-US" b="0"/>
              <a:t>Which come at a cost.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1997-A3B0-B64A-8AB4-784A003E5D30}" type="slidenum">
              <a:rPr lang="en-CH" smtClean="0"/>
              <a:t>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18931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 example, when scaling CPU resources </a:t>
            </a:r>
            <a:r>
              <a:rPr lang="en-US" b="1"/>
              <a:t>[CLICK]</a:t>
            </a:r>
            <a:endParaRPr lang="en-US" b="0"/>
          </a:p>
          <a:p>
            <a:r>
              <a:rPr lang="en-US" b="0"/>
              <a:t>We observe that the Minor Page Fault Latency doesn’t reduce beyond 1024 ROB entries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1997-A3B0-B64A-8AB4-784A003E5D30}" type="slidenum">
              <a:rPr lang="en-CH" smtClean="0"/>
              <a:t>10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020061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As performance overheads caused by the OS are increasing </a:t>
            </a:r>
            <a:r>
              <a:rPr lang="en-US" b="1"/>
              <a:t>[CLICK]</a:t>
            </a:r>
            <a:r>
              <a:rPr lang="en-US" b="0"/>
              <a:t>,</a:t>
            </a:r>
          </a:p>
          <a:p>
            <a:r>
              <a:rPr lang="en-US"/>
              <a:t>We need </a:t>
            </a:r>
            <a:r>
              <a:rPr lang="en-US" b="1"/>
              <a:t>intelligent profilers</a:t>
            </a:r>
            <a:r>
              <a:rPr lang="en-US" b="0"/>
              <a:t> to detect &amp; alleviate these overheads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1997-A3B0-B64A-8AB4-784A003E5D30}" type="slidenum">
              <a:rPr lang="en-CH" smtClean="0"/>
              <a:t>11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570356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05A48-EA9B-A09A-BA6D-30F7F50A2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FC7F4A-49E1-2831-A502-08DB9A2907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11DC76-C112-7ABF-D6C0-5108A53B96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Ideally, we want a profiler to have the following characteristics: </a:t>
            </a:r>
            <a:r>
              <a:rPr lang="en-US" b="1"/>
              <a:t>[CLICK]</a:t>
            </a:r>
            <a:endParaRPr lang="en-US"/>
          </a:p>
          <a:p>
            <a:pPr marL="457200" indent="-457200">
              <a:buAutoNum type="arabicParenR"/>
            </a:pPr>
            <a:r>
              <a:rPr lang="en-US" b="1" u="sng"/>
              <a:t>Low-overhead: </a:t>
            </a:r>
            <a:r>
              <a:rPr lang="en-US"/>
              <a:t>to not distort measurements </a:t>
            </a:r>
            <a:r>
              <a:rPr lang="en-US" b="1"/>
              <a:t>[CLICK]</a:t>
            </a:r>
            <a:endParaRPr lang="en-US"/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b="1" u="sng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Full kernel visibility:</a:t>
            </a:r>
            <a:r>
              <a:rPr lang="en-US">
                <a:solidFill>
                  <a:schemeClr val="accent3"/>
                </a:solidFill>
                <a:latin typeface="Corbel" panose="020B0503020204020204" pitchFamily="34" charset="0"/>
              </a:rPr>
              <a:t> </a:t>
            </a:r>
            <a:r>
              <a:rPr lang="en-US">
                <a:latin typeface="Corbel" panose="020B0503020204020204" pitchFamily="34" charset="0"/>
              </a:rPr>
              <a:t>instrument arbitrary kernel code paths </a:t>
            </a:r>
            <a:r>
              <a:rPr lang="en-US" b="1"/>
              <a:t>[CLICK]</a:t>
            </a:r>
            <a:endParaRPr lang="en-US"/>
          </a:p>
          <a:p>
            <a:pPr marL="457200" indent="-457200">
              <a:buAutoNum type="arabicParenR"/>
            </a:pPr>
            <a:r>
              <a:rPr lang="en-US" b="1" u="sng"/>
              <a:t>It should not require manual instrumentation</a:t>
            </a:r>
            <a:r>
              <a:rPr lang="en-US"/>
              <a:t> (~authoring gap) </a:t>
            </a:r>
            <a:r>
              <a:rPr lang="en-US" b="1"/>
              <a:t>[CLICK]</a:t>
            </a:r>
            <a:endParaRPr lang="en-US"/>
          </a:p>
          <a:p>
            <a:pPr marL="457200" indent="-457200">
              <a:buAutoNum type="arabicParenR"/>
            </a:pPr>
            <a:r>
              <a:rPr lang="en-US" b="1" u="sng"/>
              <a:t>It should not require manual reasoning about profiling data </a:t>
            </a:r>
            <a:r>
              <a:rPr lang="en-US"/>
              <a:t>(~interpretation gap) </a:t>
            </a:r>
            <a:r>
              <a:rPr lang="en-US" b="1"/>
              <a:t>[CLICK]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9B65E5-917E-0F0F-7871-E9F4C3D04A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1997-A3B0-B64A-8AB4-784A003E5D30}" type="slidenum">
              <a:rPr lang="en-CH" smtClean="0"/>
              <a:t>12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0479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6E016-FF73-4745-6405-9A2EC1218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DA68E2-3E11-5C00-6C1F-B6A12F120F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C3411D-FE9E-BE9E-8862-57F438F7E4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/>
              <a:t>We </a:t>
            </a:r>
            <a:r>
              <a:rPr lang="en-US" b="0" err="1"/>
              <a:t>categorise</a:t>
            </a:r>
            <a:r>
              <a:rPr lang="en-US" b="0"/>
              <a:t> existing profilers in 7 categories, based on their capabilities.</a:t>
            </a:r>
          </a:p>
          <a:p>
            <a:r>
              <a:rPr lang="en-US" b="0"/>
              <a:t>For example, </a:t>
            </a:r>
            <a:r>
              <a:rPr lang="en-US" b="1"/>
              <a:t>Low Overhead </a:t>
            </a:r>
            <a:r>
              <a:rPr lang="en-US" b="0"/>
              <a:t>column indicates whether the specific category introduces low or high profiling overhead</a:t>
            </a:r>
            <a:br>
              <a:rPr lang="en-US" b="0"/>
            </a:br>
            <a:r>
              <a:rPr lang="en-US"/>
              <a:t>And the </a:t>
            </a:r>
            <a:r>
              <a:rPr lang="en-US" b="1"/>
              <a:t>Expertise</a:t>
            </a:r>
            <a:r>
              <a:rPr lang="en-US"/>
              <a:t> column rates how much kernel expertise the user needs.</a:t>
            </a:r>
            <a:br>
              <a:rPr lang="en-US" b="0"/>
            </a:br>
            <a:r>
              <a:rPr lang="en-US" b="1"/>
              <a:t>[CLICK]</a:t>
            </a:r>
            <a:br>
              <a:rPr lang="en-US" b="1"/>
            </a:br>
            <a:br>
              <a:rPr lang="en-US" b="1"/>
            </a:br>
            <a:r>
              <a:rPr lang="en-US"/>
              <a:t>(1) Time-based samplers have low overhead and require no manual instrumentation, but do not have full kernel visibility and need manual reasoning over the profiling data. </a:t>
            </a:r>
            <a:r>
              <a:rPr lang="en-US" b="1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(2) Hardware-event samplers exhibit similar behavior as time-based samplers  </a:t>
            </a:r>
            <a:r>
              <a:rPr lang="en-US" b="1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(3) </a:t>
            </a:r>
            <a:r>
              <a:rPr lang="en-US" err="1"/>
              <a:t>Tracepoint</a:t>
            </a:r>
            <a:r>
              <a:rPr lang="en-US"/>
              <a:t>-based profilers do not require manual instrumentation </a:t>
            </a:r>
            <a:r>
              <a:rPr lang="en-US" b="1"/>
              <a:t>[CLICK]</a:t>
            </a:r>
            <a:endParaRPr lang="en-US" b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(4) Continuous-sampling profilers have low overheads and do not require manual instrumentation </a:t>
            </a:r>
            <a:r>
              <a:rPr lang="en-US" b="1"/>
              <a:t> [CLICK]</a:t>
            </a:r>
            <a:endParaRPr lang="en-US" b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(5) Profilers that target accelerators such as GPUs do not require manual instrumentation  </a:t>
            </a:r>
            <a:r>
              <a:rPr lang="en-US" b="1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(6) Dynamic instrumentation profilers have low overhead and full kernel visibility, while requiring both manual instrumentation and reasoning over results </a:t>
            </a:r>
            <a:r>
              <a:rPr lang="en-US" b="1"/>
              <a:t>[CLICK]</a:t>
            </a: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(7) </a:t>
            </a:r>
            <a:r>
              <a:rPr lang="en-US" err="1"/>
              <a:t>eBPF</a:t>
            </a:r>
            <a:r>
              <a:rPr lang="en-US"/>
              <a:t>-based profilers have similar characteristics as dynamic instrumentation ones </a:t>
            </a:r>
            <a:r>
              <a:rPr lang="en-US" b="1"/>
              <a:t>[CLICK]</a:t>
            </a:r>
            <a:endParaRPr lang="en-US" b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548B88-6702-77F1-CD49-A7C4AA87CD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13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839641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1CABB-1512-1C43-FD28-A49FC4F12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F0A904-6A06-A764-75C0-808FFBA517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F0924D-33B4-F805-9521-1E83C747B5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/>
              <a:t>Based on the requirements of an OS-level Profiler, </a:t>
            </a:r>
          </a:p>
          <a:p>
            <a:r>
              <a:rPr lang="en-US" b="0">
                <a:solidFill>
                  <a:schemeClr val="accent2">
                    <a:lumMod val="50000"/>
                  </a:schemeClr>
                </a:solidFill>
                <a:latin typeface="Corbel"/>
              </a:rPr>
              <a:t>This leads us to choosing between Dynamic Instrumentation profilers and </a:t>
            </a:r>
            <a:r>
              <a:rPr lang="en-US" b="0" err="1">
                <a:solidFill>
                  <a:schemeClr val="accent2">
                    <a:lumMod val="50000"/>
                  </a:schemeClr>
                </a:solidFill>
                <a:latin typeface="Corbel"/>
              </a:rPr>
              <a:t>eBPF</a:t>
            </a:r>
            <a:r>
              <a:rPr lang="en-US" b="0">
                <a:solidFill>
                  <a:schemeClr val="accent2">
                    <a:lumMod val="50000"/>
                  </a:schemeClr>
                </a:solidFill>
                <a:latin typeface="Corbel"/>
              </a:rPr>
              <a:t>-based ones. </a:t>
            </a:r>
            <a:r>
              <a:rPr lang="en-US" b="1">
                <a:solidFill>
                  <a:schemeClr val="accent2">
                    <a:lumMod val="50000"/>
                  </a:schemeClr>
                </a:solidFill>
                <a:latin typeface="Corbel"/>
              </a:rPr>
              <a:t>[CLICK]</a:t>
            </a:r>
            <a:endParaRPr lang="en-US" b="0">
              <a:solidFill>
                <a:schemeClr val="accent2">
                  <a:lumMod val="50000"/>
                </a:schemeClr>
              </a:solidFill>
              <a:latin typeface="Corbel"/>
            </a:endParaRPr>
          </a:p>
          <a:p>
            <a:endParaRPr lang="en-US">
              <a:solidFill>
                <a:schemeClr val="accent2">
                  <a:lumMod val="50000"/>
                </a:schemeClr>
              </a:solidFill>
              <a:latin typeface="Corbel"/>
            </a:endParaRPr>
          </a:p>
          <a:p>
            <a:br>
              <a:rPr lang="en-US" b="0"/>
            </a:br>
            <a:r>
              <a:rPr lang="en-US" b="0"/>
              <a:t>We chose to enhance </a:t>
            </a:r>
            <a:r>
              <a:rPr lang="en-US" b="0" err="1"/>
              <a:t>eBPF</a:t>
            </a:r>
            <a:r>
              <a:rPr lang="en-US" b="0"/>
              <a:t>-based profilers since </a:t>
            </a:r>
            <a:r>
              <a:rPr lang="en-US" b="1"/>
              <a:t>[CLICK]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sz="1200" err="1">
                <a:solidFill>
                  <a:srgbClr val="15703C"/>
                </a:solidFill>
                <a:latin typeface="Corbel"/>
              </a:rPr>
              <a:t>eBPF</a:t>
            </a:r>
            <a:r>
              <a:rPr lang="en-US" sz="1200">
                <a:solidFill>
                  <a:srgbClr val="15703C"/>
                </a:solidFill>
                <a:latin typeface="Corbel"/>
              </a:rPr>
              <a:t> runs arbitrary user-defined code safely in kernel space: compute, filter, and aggregate at the hook point, not just emit raw events</a:t>
            </a:r>
            <a:r>
              <a:rPr lang="en-US" sz="1200" b="0">
                <a:solidFill>
                  <a:srgbClr val="15703C"/>
                </a:solidFill>
                <a:latin typeface="Corbel"/>
              </a:rPr>
              <a:t> </a:t>
            </a:r>
            <a:r>
              <a:rPr lang="en-US" sz="1200" b="1">
                <a:solidFill>
                  <a:srgbClr val="15703C"/>
                </a:solidFill>
                <a:latin typeface="Corbel"/>
              </a:rPr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srgbClr val="15703C"/>
                </a:solidFill>
                <a:latin typeface="Corbel"/>
              </a:rPr>
              <a:t>and because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srgbClr val="15703C"/>
                </a:solidFill>
                <a:latin typeface="Corbel"/>
              </a:rPr>
              <a:t>2) </a:t>
            </a:r>
            <a:r>
              <a:rPr lang="en-US" sz="1200" err="1">
                <a:solidFill>
                  <a:srgbClr val="15703C"/>
                </a:solidFill>
                <a:latin typeface="Corbel"/>
              </a:rPr>
              <a:t>eBPF</a:t>
            </a:r>
            <a:r>
              <a:rPr lang="en-US" sz="1200">
                <a:solidFill>
                  <a:srgbClr val="15703C"/>
                </a:solidFill>
                <a:latin typeface="Corbel"/>
              </a:rPr>
              <a:t>-based profilers are </a:t>
            </a:r>
            <a:r>
              <a:rPr lang="en-US" sz="1200" b="1">
                <a:solidFill>
                  <a:srgbClr val="15703C"/>
                </a:solidFill>
                <a:latin typeface="Corbel"/>
              </a:rPr>
              <a:t>more flexible</a:t>
            </a:r>
            <a:r>
              <a:rPr lang="en-US" sz="1200">
                <a:solidFill>
                  <a:srgbClr val="15703C"/>
                </a:solidFill>
                <a:latin typeface="Corbel"/>
              </a:rPr>
              <a:t> than dynamic instrumentation, since they support </a:t>
            </a:r>
            <a:r>
              <a:rPr lang="en-US" sz="1200" b="1">
                <a:solidFill>
                  <a:srgbClr val="15703C"/>
                </a:solidFill>
                <a:latin typeface="Corbel"/>
              </a:rPr>
              <a:t>bounded loops </a:t>
            </a:r>
            <a:r>
              <a:rPr lang="en-US" sz="1200">
                <a:solidFill>
                  <a:srgbClr val="15703C"/>
                </a:solidFill>
                <a:latin typeface="Corbel"/>
              </a:rPr>
              <a:t>and </a:t>
            </a:r>
            <a:r>
              <a:rPr lang="en-US" sz="1200" b="1">
                <a:solidFill>
                  <a:srgbClr val="15703C"/>
                </a:solidFill>
                <a:latin typeface="Corbel"/>
              </a:rPr>
              <a:t>in-kernel logic 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>
              <a:solidFill>
                <a:srgbClr val="15703C"/>
              </a:solidFill>
              <a:latin typeface="Corbe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solidFill>
                  <a:schemeClr val="accent2">
                    <a:lumMod val="50000"/>
                  </a:schemeClr>
                </a:solidFill>
                <a:latin typeface="Corbel"/>
              </a:rPr>
              <a:t>However, both profilers </a:t>
            </a:r>
            <a:r>
              <a:rPr lang="en-US" b="1">
                <a:solidFill>
                  <a:schemeClr val="accent2">
                    <a:lumMod val="50000"/>
                  </a:schemeClr>
                </a:solidFill>
                <a:latin typeface="Corbel"/>
              </a:rPr>
              <a:t>still require manual instrumentation </a:t>
            </a:r>
            <a:r>
              <a:rPr lang="en-US">
                <a:solidFill>
                  <a:schemeClr val="accent2">
                    <a:lumMod val="50000"/>
                  </a:schemeClr>
                </a:solidFill>
                <a:latin typeface="Corbel"/>
              </a:rPr>
              <a:t>and </a:t>
            </a:r>
            <a:r>
              <a:rPr lang="en-US" b="1">
                <a:solidFill>
                  <a:schemeClr val="accent2">
                    <a:lumMod val="50000"/>
                  </a:schemeClr>
                </a:solidFill>
                <a:latin typeface="Corbel"/>
              </a:rPr>
              <a:t>manual reasoning </a:t>
            </a:r>
            <a:r>
              <a:rPr lang="en-US">
                <a:solidFill>
                  <a:schemeClr val="accent2">
                    <a:lumMod val="50000"/>
                  </a:schemeClr>
                </a:solidFill>
                <a:latin typeface="Corbel"/>
              </a:rPr>
              <a:t>over the profiling data.</a:t>
            </a:r>
            <a:r>
              <a:rPr lang="en-US" sz="1200" b="0">
                <a:solidFill>
                  <a:srgbClr val="15703C"/>
                </a:solidFill>
                <a:latin typeface="Corbel"/>
              </a:rPr>
              <a:t> </a:t>
            </a:r>
            <a:r>
              <a:rPr lang="en-US" sz="1200" b="1">
                <a:solidFill>
                  <a:srgbClr val="15703C"/>
                </a:solidFill>
                <a:latin typeface="Corbel"/>
              </a:rPr>
              <a:t>[CLICK]</a:t>
            </a:r>
            <a:endParaRPr lang="en-US">
              <a:solidFill>
                <a:schemeClr val="accent2">
                  <a:lumMod val="50000"/>
                </a:schemeClr>
              </a:solidFill>
              <a:latin typeface="Corbe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772D2-C9AE-A0E4-C219-48AD0697A3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14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936258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E221B-68C6-48E6-A514-0FF07A615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730DA4-E848-2BE0-3D01-E1A536A80E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EEDAB0-B446-F463-C2C6-28F9A16FCC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Let’s see a primer about </a:t>
            </a:r>
            <a:r>
              <a:rPr lang="en-US" err="1"/>
              <a:t>eBPF</a:t>
            </a: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err="1"/>
              <a:t>eBPF</a:t>
            </a:r>
            <a:r>
              <a:rPr lang="en-US"/>
              <a:t> stands for Extended Berkely Packet Filter. It is a Linux mechanism that allows sandboxed programs to be run inside the kernel </a:t>
            </a:r>
            <a:r>
              <a:rPr lang="en-US" b="1"/>
              <a:t>[CLICK]</a:t>
            </a:r>
            <a:endParaRPr lang="en-US"/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Developers can write </a:t>
            </a:r>
            <a:r>
              <a:rPr lang="en-US" err="1"/>
              <a:t>eBPF</a:t>
            </a:r>
            <a:r>
              <a:rPr lang="en-US"/>
              <a:t> programs to </a:t>
            </a:r>
            <a:r>
              <a:rPr lang="en-US" b="1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schemeClr val="bg2">
                    <a:lumMod val="10000"/>
                  </a:schemeClr>
                </a:solidFill>
                <a:ea typeface="NanumGothic"/>
              </a:rPr>
              <a:t>Collect &amp; aggregate hardware-sampled metrics </a:t>
            </a:r>
            <a:r>
              <a:rPr lang="en-US" sz="1200" b="1">
                <a:solidFill>
                  <a:schemeClr val="bg2">
                    <a:lumMod val="10000"/>
                  </a:schemeClr>
                </a:solidFill>
                <a:ea typeface="NanumGothic"/>
              </a:rPr>
              <a:t>[CLICK]</a:t>
            </a:r>
            <a:endParaRPr lang="en-US" sz="1200" b="0">
              <a:solidFill>
                <a:schemeClr val="bg2">
                  <a:lumMod val="10000"/>
                </a:schemeClr>
              </a:solidFill>
              <a:ea typeface="NanumGothi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>
                <a:solidFill>
                  <a:schemeClr val="bg2">
                    <a:lumMod val="10000"/>
                  </a:schemeClr>
                </a:solidFill>
                <a:ea typeface="NanumGothic"/>
              </a:rPr>
              <a:t>And then: </a:t>
            </a:r>
            <a:r>
              <a:rPr lang="en-US" sz="1200">
                <a:solidFill>
                  <a:schemeClr val="bg2">
                    <a:lumMod val="10000"/>
                  </a:schemeClr>
                </a:solidFill>
                <a:ea typeface="NanumGothic"/>
              </a:rPr>
              <a:t>Export the aggregated result to user-space, minimizing communication between the kernel and user-space </a:t>
            </a:r>
            <a:r>
              <a:rPr lang="en-US" sz="1200" b="1">
                <a:solidFill>
                  <a:schemeClr val="bg2">
                    <a:lumMod val="10000"/>
                  </a:schemeClr>
                </a:solidFill>
                <a:ea typeface="NanumGothic"/>
              </a:rPr>
              <a:t>[CLICK]</a:t>
            </a:r>
            <a:endParaRPr lang="en-US" sz="1200" b="0">
              <a:solidFill>
                <a:schemeClr val="bg2">
                  <a:lumMod val="10000"/>
                </a:schemeClr>
              </a:solidFill>
              <a:ea typeface="NanumGothi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/>
          </a:p>
          <a:p>
            <a:r>
              <a:rPr lang="en-US"/>
              <a:t>Each </a:t>
            </a:r>
            <a:r>
              <a:rPr lang="en-US" err="1"/>
              <a:t>eBPF</a:t>
            </a:r>
            <a:r>
              <a:rPr lang="en-US"/>
              <a:t> program is verified by an </a:t>
            </a:r>
            <a:r>
              <a:rPr lang="en-US" err="1"/>
              <a:t>eBPF</a:t>
            </a:r>
            <a:r>
              <a:rPr lang="en-US"/>
              <a:t> verified at load-time (before being injected into the kernel). </a:t>
            </a:r>
            <a:r>
              <a:rPr lang="en-US" b="1"/>
              <a:t>[CLICK]</a:t>
            </a:r>
          </a:p>
          <a:p>
            <a:r>
              <a:rPr lang="en-US" b="1"/>
              <a:t>	</a:t>
            </a:r>
            <a:r>
              <a:rPr lang="en-US"/>
              <a:t>Some verifier checks include: ensuring loops are bounded, to prevent infinite loops. </a:t>
            </a:r>
            <a:r>
              <a:rPr lang="en-US" b="1"/>
              <a:t>[CLICK]</a:t>
            </a:r>
            <a:endParaRPr lang="en-US" b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A0B606-242E-8539-6806-D3D96144EC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15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346112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6E016-FF73-4745-6405-9A2EC1218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DA68E2-3E11-5C00-6C1F-B6A12F120F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C3411D-FE9E-BE9E-8862-57F438F7E4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Based on the requirements of an OS-level Profiler, </a:t>
            </a:r>
          </a:p>
          <a:p>
            <a:r>
              <a:rPr lang="en-US" b="0" dirty="0">
                <a:solidFill>
                  <a:schemeClr val="accent2">
                    <a:lumMod val="50000"/>
                  </a:schemeClr>
                </a:solidFill>
                <a:latin typeface="Corbel"/>
              </a:rPr>
              <a:t>This leads us to choosing between Dynamic Instrumentation profilers and </a:t>
            </a:r>
            <a:r>
              <a:rPr lang="en-US" b="0" dirty="0" err="1">
                <a:solidFill>
                  <a:schemeClr val="accent2">
                    <a:lumMod val="50000"/>
                  </a:schemeClr>
                </a:solidFill>
                <a:latin typeface="Corbel"/>
              </a:rPr>
              <a:t>eBPF</a:t>
            </a:r>
            <a:r>
              <a:rPr lang="en-US" b="0" dirty="0">
                <a:solidFill>
                  <a:schemeClr val="accent2">
                    <a:lumMod val="50000"/>
                  </a:schemeClr>
                </a:solidFill>
                <a:latin typeface="Corbel"/>
              </a:rPr>
              <a:t>-based ones.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Corbel"/>
              </a:rPr>
              <a:t>[CLICK]</a:t>
            </a:r>
            <a:endParaRPr lang="en-US" b="0" dirty="0">
              <a:solidFill>
                <a:schemeClr val="accent2">
                  <a:lumMod val="50000"/>
                </a:schemeClr>
              </a:solidFill>
              <a:latin typeface="Corbel"/>
            </a:endParaRPr>
          </a:p>
          <a:p>
            <a:endParaRPr lang="en-US" dirty="0">
              <a:solidFill>
                <a:schemeClr val="accent2">
                  <a:lumMod val="50000"/>
                </a:schemeClr>
              </a:solidFill>
              <a:latin typeface="Corbel"/>
            </a:endParaRPr>
          </a:p>
          <a:p>
            <a:br>
              <a:rPr lang="en-US" b="0" dirty="0"/>
            </a:br>
            <a:r>
              <a:rPr lang="en-US" b="0" dirty="0"/>
              <a:t>We chose to enhance </a:t>
            </a:r>
            <a:r>
              <a:rPr lang="en-US" b="0" dirty="0" err="1"/>
              <a:t>eBPF</a:t>
            </a:r>
            <a:r>
              <a:rPr lang="en-US" b="0" dirty="0"/>
              <a:t>-based profilers since </a:t>
            </a:r>
            <a:r>
              <a:rPr lang="en-US" b="1" dirty="0"/>
              <a:t>[CLICK]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sz="1200" dirty="0" err="1">
                <a:solidFill>
                  <a:srgbClr val="15703C"/>
                </a:solidFill>
                <a:latin typeface="Corbel"/>
              </a:rPr>
              <a:t>eBPF</a:t>
            </a:r>
            <a:r>
              <a:rPr lang="en-US" sz="1200" dirty="0">
                <a:solidFill>
                  <a:srgbClr val="15703C"/>
                </a:solidFill>
                <a:latin typeface="Corbel"/>
              </a:rPr>
              <a:t> runs arbitrary user-defined code safely in kernel space: compute, filter, and aggregate at the hook point, not just emit raw events</a:t>
            </a:r>
            <a:r>
              <a:rPr lang="en-US" sz="1200" b="0" dirty="0">
                <a:solidFill>
                  <a:srgbClr val="15703C"/>
                </a:solidFill>
                <a:latin typeface="Corbel"/>
              </a:rPr>
              <a:t> </a:t>
            </a:r>
            <a:r>
              <a:rPr lang="en-US" sz="1200" b="1" dirty="0">
                <a:solidFill>
                  <a:srgbClr val="15703C"/>
                </a:solidFill>
                <a:latin typeface="Corbel"/>
              </a:rPr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15703C"/>
                </a:solidFill>
                <a:latin typeface="Corbel"/>
              </a:rPr>
              <a:t>and because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15703C"/>
                </a:solidFill>
                <a:latin typeface="Corbel"/>
              </a:rPr>
              <a:t>2) </a:t>
            </a:r>
            <a:r>
              <a:rPr lang="en-US" sz="1200" dirty="0" err="1">
                <a:solidFill>
                  <a:srgbClr val="15703C"/>
                </a:solidFill>
                <a:latin typeface="Corbel"/>
              </a:rPr>
              <a:t>eBPF</a:t>
            </a:r>
            <a:r>
              <a:rPr lang="en-US" sz="1200" dirty="0">
                <a:solidFill>
                  <a:srgbClr val="15703C"/>
                </a:solidFill>
                <a:latin typeface="Corbel"/>
              </a:rPr>
              <a:t>-based profilers are </a:t>
            </a:r>
            <a:r>
              <a:rPr lang="en-US" sz="1200" b="1" dirty="0">
                <a:solidFill>
                  <a:srgbClr val="15703C"/>
                </a:solidFill>
                <a:latin typeface="Corbel"/>
              </a:rPr>
              <a:t>more flexible</a:t>
            </a:r>
            <a:r>
              <a:rPr lang="en-US" sz="1200" dirty="0">
                <a:solidFill>
                  <a:srgbClr val="15703C"/>
                </a:solidFill>
                <a:latin typeface="Corbel"/>
              </a:rPr>
              <a:t> than dynamic instrumentation, since they support </a:t>
            </a:r>
            <a:r>
              <a:rPr lang="en-US" sz="1200" b="1" dirty="0">
                <a:solidFill>
                  <a:srgbClr val="15703C"/>
                </a:solidFill>
                <a:latin typeface="Corbel"/>
              </a:rPr>
              <a:t>bounded loops </a:t>
            </a:r>
            <a:r>
              <a:rPr lang="en-US" sz="1200" dirty="0">
                <a:solidFill>
                  <a:srgbClr val="15703C"/>
                </a:solidFill>
                <a:latin typeface="Corbel"/>
              </a:rPr>
              <a:t>and </a:t>
            </a:r>
            <a:r>
              <a:rPr lang="en-US" sz="1200" b="1" dirty="0">
                <a:solidFill>
                  <a:srgbClr val="15703C"/>
                </a:solidFill>
                <a:latin typeface="Corbel"/>
              </a:rPr>
              <a:t>in-kernel logic 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rgbClr val="15703C"/>
              </a:solidFill>
              <a:latin typeface="Corbe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Corbel"/>
              </a:rPr>
              <a:t>However, both profilers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Corbel"/>
              </a:rPr>
              <a:t>still require manual instrumentation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Corbel"/>
              </a:rPr>
              <a:t>and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Corbel"/>
              </a:rPr>
              <a:t>manual reasoning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Corbel"/>
              </a:rPr>
              <a:t>over the profiling data.</a:t>
            </a:r>
            <a:r>
              <a:rPr lang="en-US" sz="1200" b="0" dirty="0">
                <a:solidFill>
                  <a:srgbClr val="15703C"/>
                </a:solidFill>
                <a:latin typeface="Corbel"/>
              </a:rPr>
              <a:t> </a:t>
            </a:r>
            <a:r>
              <a:rPr lang="en-US" sz="1200" b="1" dirty="0">
                <a:solidFill>
                  <a:srgbClr val="15703C"/>
                </a:solidFill>
                <a:latin typeface="Corbel"/>
              </a:rPr>
              <a:t>[CLICK]</a:t>
            </a:r>
            <a:endParaRPr lang="en-US" dirty="0">
              <a:solidFill>
                <a:schemeClr val="accent2">
                  <a:lumMod val="50000"/>
                </a:schemeClr>
              </a:solidFill>
              <a:latin typeface="Corbe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548B88-6702-77F1-CD49-A7C4AA87CD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16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839641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Coding Agents are autonomous LLM-based tools that author code on their own, as well as autonomously interpret results.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/>
              <a:t>They have the potential to close both gaps </a:t>
            </a:r>
            <a:r>
              <a:rPr lang="en-US" b="0" err="1"/>
              <a:t>eBPF</a:t>
            </a:r>
            <a:r>
              <a:rPr lang="en-US" b="0"/>
              <a:t>-based profilers suffer from.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/>
              <a:t>[CLICK]</a:t>
            </a:r>
            <a:r>
              <a:rPr lang="en-US"/>
              <a:t> </a:t>
            </a:r>
          </a:p>
          <a:p>
            <a:r>
              <a:rPr lang="en-US"/>
              <a:t>Examples of mainstream Coding Agents include: Claude Code, Gemini, and OpenAI Codex</a:t>
            </a:r>
            <a:br>
              <a:rPr lang="en-US"/>
            </a:br>
            <a:endParaRPr lang="en-US"/>
          </a:p>
          <a:p>
            <a:endParaRPr lang="en-CH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1997-A3B0-B64A-8AB4-784A003E5D30}" type="slidenum">
              <a:rPr lang="en-CH" smtClean="0"/>
              <a:t>17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805352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E221B-68C6-48E6-A514-0FF07A615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730DA4-E848-2BE0-3D01-E1A536A80E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EEDAB0-B446-F463-C2C6-28F9A16FCC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/>
              <a:t>[CLICK] </a:t>
            </a:r>
            <a:r>
              <a:rPr lang="en-US" b="0"/>
              <a:t>As just stated, </a:t>
            </a:r>
            <a:r>
              <a:rPr lang="en-US"/>
              <a:t>Coding Agents create an opportunity to close both gaps we identified earlier.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[</a:t>
            </a:r>
            <a:r>
              <a:rPr lang="en-US" b="1"/>
              <a:t>CLICK] </a:t>
            </a:r>
            <a:r>
              <a:rPr lang="en-US"/>
              <a:t>First, agents can now </a:t>
            </a:r>
            <a:r>
              <a:rPr lang="en-US" b="1"/>
              <a:t>author </a:t>
            </a:r>
            <a:r>
              <a:rPr lang="en-US" b="1" err="1"/>
              <a:t>eBPF</a:t>
            </a:r>
            <a:r>
              <a:rPr lang="en-US" b="1"/>
              <a:t> code</a:t>
            </a:r>
            <a:r>
              <a:rPr lang="en-US"/>
              <a:t> autonomously, which unlocks </a:t>
            </a:r>
            <a:r>
              <a:rPr lang="en-US" b="1"/>
              <a:t>automated </a:t>
            </a:r>
            <a:r>
              <a:rPr lang="en-US" b="1" err="1"/>
              <a:t>eBPF</a:t>
            </a:r>
            <a:r>
              <a:rPr lang="en-US" b="1"/>
              <a:t> code generation</a:t>
            </a:r>
            <a:r>
              <a:rPr lang="en-US"/>
              <a:t>, closing the </a:t>
            </a:r>
            <a:r>
              <a:rPr lang="en-US" b="1"/>
              <a:t>authoring gap</a:t>
            </a:r>
            <a:r>
              <a:rPr lang="en-US"/>
              <a:t> by removing the need for deep kernel expertise.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/>
              <a:t>[CLICK] </a:t>
            </a:r>
            <a:r>
              <a:rPr lang="en-US"/>
              <a:t>Second, agents can now </a:t>
            </a:r>
            <a:r>
              <a:rPr lang="en-US" b="1"/>
              <a:t>interpret results</a:t>
            </a:r>
            <a:r>
              <a:rPr lang="en-US"/>
              <a:t> (for example, reasoning about which kernel subsystem causes a bottleneck), which unlocks </a:t>
            </a:r>
            <a:r>
              <a:rPr lang="en-US" b="1"/>
              <a:t>automated reasoning</a:t>
            </a:r>
            <a:r>
              <a:rPr lang="en-US"/>
              <a:t> and removes the human from the loop, closing the </a:t>
            </a:r>
            <a:r>
              <a:rPr lang="en-US" b="1"/>
              <a:t>interpretation gap</a:t>
            </a:r>
            <a:r>
              <a:rPr lang="en-US"/>
              <a:t>.</a:t>
            </a:r>
            <a:br>
              <a:rPr lang="en-US"/>
            </a:br>
            <a:endParaRPr lang="en-US" b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A0B606-242E-8539-6806-D3D96144EC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18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346112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74C09-1420-5905-2728-F23E55B5C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B0C5ED-FA1A-C0F5-84C2-39F06F1FC0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79A9D7-5460-CCEB-9136-41976A0FCE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However, by using these coding agents out-of-the-box,</a:t>
            </a:r>
          </a:p>
          <a:p>
            <a:r>
              <a:rPr lang="en-US"/>
              <a:t>We observe that they</a:t>
            </a:r>
          </a:p>
          <a:p>
            <a:pPr marL="342900" indent="-342900">
              <a:lnSpc>
                <a:spcPct val="1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en-US" sz="1200">
                <a:latin typeface="Corbel"/>
                <a:ea typeface="NanumGothic"/>
              </a:rPr>
              <a:t>cannot localize bottlenecks without a reference measurement, and</a:t>
            </a:r>
          </a:p>
          <a:p>
            <a:pPr marL="342900" indent="-342900">
              <a:lnSpc>
                <a:spcPct val="100000"/>
              </a:lnSpc>
              <a:spcBef>
                <a:spcPts val="200"/>
              </a:spcBef>
              <a:buFont typeface="+mj-lt"/>
              <a:buAutoNum type="arabicPeriod"/>
            </a:pPr>
            <a:r>
              <a:rPr lang="en-US" sz="1200">
                <a:latin typeface="Corbel"/>
                <a:ea typeface="NanumGothic"/>
              </a:rPr>
              <a:t>lack prior kernel knowledge, which leads to oscillating between hypotheses</a:t>
            </a:r>
            <a:r>
              <a:rPr lang="en-US" sz="1200">
                <a:latin typeface="Corbel"/>
                <a:ea typeface="NanumGothic"/>
                <a:sym typeface="Wingdings" panose="05000000000000000000" pitchFamily="2" charset="2"/>
              </a:rPr>
              <a:t> and </a:t>
            </a:r>
            <a:r>
              <a:rPr lang="en-US" sz="1200">
                <a:latin typeface="Corbel"/>
                <a:ea typeface="NanumGothic"/>
              </a:rPr>
              <a:t>hallucinating function names</a:t>
            </a:r>
          </a:p>
          <a:p>
            <a:endParaRPr lang="en-US"/>
          </a:p>
          <a:p>
            <a:endParaRPr lang="en-US"/>
          </a:p>
          <a:p>
            <a:endParaRPr lang="en-US" b="1"/>
          </a:p>
          <a:p>
            <a:endParaRPr lang="en-CH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5CF1E6-85CA-3425-7B44-F8A96F1037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19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080093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5915B-C5B7-06F8-F550-AC41123BB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3EB5A8-9448-1A4C-168F-03BF8BCF32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67FC30-E973-48A9-3A87-0172EE64D3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TODO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F7D1C1-FF54-F880-CDC1-7EEAB624AE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20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342919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7299C-1894-9520-C1EC-C695CC7FF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B52D35-C680-32C0-E5CC-1B472316A8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806FFE-2722-5EC3-3FE7-75EDC6E6B9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Our goal </a:t>
            </a:r>
            <a:r>
              <a:rPr lang="en-US" b="0"/>
              <a:t>in this work is to </a:t>
            </a:r>
            <a:r>
              <a:rPr lang="en-US" b="1"/>
              <a:t>[CLICK]</a:t>
            </a:r>
            <a:endParaRPr lang="en-US" b="0"/>
          </a:p>
          <a:p>
            <a:r>
              <a:rPr lang="en-US" b="0"/>
              <a:t>Design an </a:t>
            </a:r>
            <a:r>
              <a:rPr lang="en-US" b="1"/>
              <a:t>LLM-based agentic profiler </a:t>
            </a:r>
            <a:r>
              <a:rPr lang="en-US" b="0"/>
              <a:t>that </a:t>
            </a:r>
            <a:r>
              <a:rPr lang="en-US" b="1"/>
              <a:t>[CLICK]</a:t>
            </a:r>
            <a:endParaRPr lang="en-US" b="0"/>
          </a:p>
          <a:p>
            <a:r>
              <a:rPr lang="en-US" b="1"/>
              <a:t>1) Autonomously authors </a:t>
            </a:r>
            <a:r>
              <a:rPr lang="en-US" b="0"/>
              <a:t>instrumentation code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/>
              <a:t>2) </a:t>
            </a:r>
            <a:r>
              <a:rPr lang="en-US" sz="1200" b="1">
                <a:solidFill>
                  <a:schemeClr val="accent6">
                    <a:lumMod val="50000"/>
                  </a:schemeClr>
                </a:solidFill>
              </a:rPr>
              <a:t>Autonomously reasons </a:t>
            </a:r>
            <a:r>
              <a:rPr lang="en-US" sz="1200">
                <a:solidFill>
                  <a:schemeClr val="accent6">
                    <a:lumMod val="50000"/>
                  </a:schemeClr>
                </a:solidFill>
              </a:rPr>
              <a:t>about bottlenecks</a:t>
            </a:r>
          </a:p>
          <a:p>
            <a:endParaRPr lang="en-CH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3DBDBE-5971-6138-135E-8A64EE8BFE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21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588917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A381F-9843-E10F-E425-C8C972D00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873F5C-2F79-C7CE-0BD6-35759CA28A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0B3585-4BFB-B31E-51B7-74E7B10A5B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/>
              <a:t>[CLICK]</a:t>
            </a:r>
            <a:endParaRPr lang="en-US" b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/>
              <a:t>We introduce </a:t>
            </a:r>
            <a:r>
              <a:rPr lang="en-US" b="1"/>
              <a:t>Argus, </a:t>
            </a:r>
            <a:r>
              <a:rPr lang="en-US" sz="1200" b="0"/>
              <a:t>which guides </a:t>
            </a:r>
            <a:r>
              <a:rPr lang="en-US" sz="1200"/>
              <a:t>an </a:t>
            </a:r>
            <a:r>
              <a:rPr lang="en-US" sz="1200" b="1"/>
              <a:t>LLM-based agent</a:t>
            </a:r>
            <a:r>
              <a:rPr lang="en-US" sz="1200"/>
              <a:t> with two components: </a:t>
            </a:r>
            <a:r>
              <a:rPr lang="en-US" sz="1200" b="1"/>
              <a:t>[CLICK]</a:t>
            </a:r>
            <a:endParaRPr lang="en-US" sz="120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b="1" u="sng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Reference Calibration </a:t>
            </a:r>
            <a:r>
              <a:rPr lang="en-US">
                <a:solidFill>
                  <a:srgbClr val="2F5597"/>
                </a:solidFill>
                <a:latin typeface="Corbel" panose="020B0503020204020204" pitchFamily="34" charset="0"/>
              </a:rPr>
              <a:t>provides a </a:t>
            </a:r>
            <a:r>
              <a:rPr lang="en-US" b="1">
                <a:solidFill>
                  <a:srgbClr val="2F5597"/>
                </a:solidFill>
                <a:latin typeface="Corbel" panose="020B0503020204020204" pitchFamily="34" charset="0"/>
              </a:rPr>
              <a:t>baseline measurement </a:t>
            </a:r>
            <a:r>
              <a:rPr lang="en-US">
                <a:solidFill>
                  <a:srgbClr val="2F5597"/>
                </a:solidFill>
                <a:latin typeface="Corbel" panose="020B0503020204020204" pitchFamily="34" charset="0"/>
              </a:rPr>
              <a:t>to confirm bottlenecks</a:t>
            </a:r>
            <a:r>
              <a:rPr lang="en-US" u="none">
                <a:solidFill>
                  <a:schemeClr val="accent5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200" b="1"/>
              <a:t>[CLICK]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b="1" u="sng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Tree-based data structure</a:t>
            </a:r>
            <a:r>
              <a:rPr lang="en-US">
                <a:solidFill>
                  <a:schemeClr val="accent3"/>
                </a:solidFill>
                <a:latin typeface="Corbel" panose="020B0503020204020204" pitchFamily="34" charset="0"/>
              </a:rPr>
              <a:t> </a:t>
            </a:r>
            <a:r>
              <a:rPr lang="en-US">
                <a:solidFill>
                  <a:srgbClr val="385723"/>
                </a:solidFill>
                <a:latin typeface="Corbel" panose="020B0503020204020204" pitchFamily="34" charset="0"/>
              </a:rPr>
              <a:t>creates a </a:t>
            </a:r>
            <a:r>
              <a:rPr lang="en-US" b="1">
                <a:solidFill>
                  <a:srgbClr val="385723"/>
                </a:solidFill>
                <a:latin typeface="Corbel" panose="020B0503020204020204" pitchFamily="34" charset="0"/>
              </a:rPr>
              <a:t>structured view of the kernel codebase </a:t>
            </a:r>
            <a:r>
              <a:rPr lang="en-US">
                <a:solidFill>
                  <a:srgbClr val="385723"/>
                </a:solidFill>
                <a:latin typeface="Corbel" panose="020B0503020204020204" pitchFamily="34" charset="0"/>
              </a:rPr>
              <a:t>to autonomously reason over potential OS-level bottlenecks </a:t>
            </a:r>
            <a:r>
              <a:rPr lang="en-US" sz="1200" b="1"/>
              <a:t>[CLICK]</a:t>
            </a:r>
            <a:endParaRPr lang="en-US">
              <a:solidFill>
                <a:srgbClr val="385723"/>
              </a:solidFill>
              <a:latin typeface="Corbel" panose="020B0503020204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EDBAE9-4CCC-0D23-221C-825FCDC40E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22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930329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5441B-ED64-AA29-667E-E1252FF6F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A01A6A-0521-3F6A-C278-8B7BF7A34D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4104D6-E84D-5B71-561E-CD37070100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Before we dive into the Overview, let’s discuss some </a:t>
            </a:r>
            <a:r>
              <a:rPr lang="en-US" b="1"/>
              <a:t>Terminology [CLICK]</a:t>
            </a:r>
            <a:endParaRPr lang="en-US"/>
          </a:p>
          <a:p>
            <a:endParaRPr lang="en-US"/>
          </a:p>
          <a:p>
            <a:r>
              <a:rPr lang="en-US" b="0"/>
              <a:t>We define a </a:t>
            </a:r>
            <a:r>
              <a:rPr lang="en-US" b="1" err="1"/>
              <a:t>perturber</a:t>
            </a:r>
            <a:r>
              <a:rPr lang="en-US" b="0"/>
              <a:t> as a co-runner or system config that stresses a specific code path </a:t>
            </a:r>
            <a:r>
              <a:rPr lang="en-US" b="1"/>
              <a:t>[CLICK]</a:t>
            </a:r>
          </a:p>
          <a:p>
            <a:r>
              <a:rPr lang="en-US" b="0"/>
              <a:t>We define a </a:t>
            </a:r>
            <a:r>
              <a:rPr lang="en-US" b="1"/>
              <a:t>victim       </a:t>
            </a:r>
            <a:r>
              <a:rPr lang="en-US"/>
              <a:t>the workload whose performance we profile under perturbation </a:t>
            </a:r>
            <a:r>
              <a:rPr lang="en-US" b="1"/>
              <a:t>[CLICK] </a:t>
            </a:r>
            <a:endParaRPr lang="en-CH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19EF8A-B1D4-42CE-A8FB-368D6444C9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23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67836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ECB40-E696-1BD2-07C8-48B327A90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EBF9A2-AA38-877B-3684-78900DE996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77E819-26C7-BEDC-E84D-91D079A06E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The 1</a:t>
            </a:r>
            <a:r>
              <a:rPr lang="en-US" baseline="30000">
                <a:ea typeface="Calibri"/>
                <a:cs typeface="Calibri"/>
              </a:rPr>
              <a:t>st</a:t>
            </a:r>
            <a:r>
              <a:rPr lang="en-US">
                <a:ea typeface="Calibri"/>
                <a:cs typeface="Calibri"/>
              </a:rPr>
              <a:t> component of Argus is </a:t>
            </a:r>
            <a:r>
              <a:rPr lang="en-US" b="1">
                <a:ea typeface="Calibri"/>
                <a:cs typeface="Calibri"/>
              </a:rPr>
              <a:t>Reference Calibration [CLICK]</a:t>
            </a:r>
          </a:p>
          <a:p>
            <a:endParaRPr lang="en-US">
              <a:ea typeface="Calibri"/>
              <a:cs typeface="Calibri"/>
            </a:endParaRPr>
          </a:p>
          <a:p>
            <a:r>
              <a:rPr lang="en-US" b="0">
                <a:ea typeface="Calibri"/>
                <a:cs typeface="Calibri"/>
              </a:rPr>
              <a:t>This component: </a:t>
            </a:r>
            <a:r>
              <a:rPr lang="en-US" sz="1200"/>
              <a:t>Compares workload profile under perturbation against profile on an idle system </a:t>
            </a:r>
            <a:r>
              <a:rPr lang="en-US" sz="1200" b="1"/>
              <a:t>[CLICK]</a:t>
            </a:r>
          </a:p>
          <a:p>
            <a:r>
              <a:rPr lang="en-US" sz="1200" b="0"/>
              <a:t>If it encounters significant deviations, it then flags a potential bottleneck </a:t>
            </a:r>
            <a:r>
              <a:rPr lang="en-US" sz="1200" b="1"/>
              <a:t>[CLICK]</a:t>
            </a:r>
            <a:endParaRPr lang="en-US" sz="1200" b="0"/>
          </a:p>
          <a:p>
            <a:endParaRPr lang="en-US" b="0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94FE40-7409-0119-46C0-75742EA225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24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85963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FF4DA-21D9-9ECE-B1A6-2E9A3A031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930EC4-2F88-5CC0-DC7F-3DC006A5F7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E82A84-4DA7-AB23-1FE0-4D14408992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The 1</a:t>
            </a:r>
            <a:r>
              <a:rPr lang="en-US" baseline="30000">
                <a:ea typeface="Calibri"/>
                <a:cs typeface="Calibri"/>
              </a:rPr>
              <a:t>st</a:t>
            </a:r>
            <a:r>
              <a:rPr lang="en-US">
                <a:ea typeface="Calibri"/>
                <a:cs typeface="Calibri"/>
              </a:rPr>
              <a:t> component of Argus is </a:t>
            </a:r>
            <a:r>
              <a:rPr lang="en-US" b="1">
                <a:ea typeface="Calibri"/>
                <a:cs typeface="Calibri"/>
              </a:rPr>
              <a:t>Reference Calibration [CLICK]</a:t>
            </a:r>
          </a:p>
          <a:p>
            <a:endParaRPr lang="en-US">
              <a:ea typeface="Calibri"/>
              <a:cs typeface="Calibri"/>
            </a:endParaRPr>
          </a:p>
          <a:p>
            <a:r>
              <a:rPr lang="en-US" b="0">
                <a:ea typeface="Calibri"/>
                <a:cs typeface="Calibri"/>
              </a:rPr>
              <a:t>This component: </a:t>
            </a:r>
            <a:r>
              <a:rPr lang="en-US" sz="1200"/>
              <a:t>Compares workload profile under perturbation against profile on an idle system </a:t>
            </a:r>
            <a:r>
              <a:rPr lang="en-US" sz="1200" b="1"/>
              <a:t>[CLICK]</a:t>
            </a:r>
          </a:p>
          <a:p>
            <a:r>
              <a:rPr lang="en-US" sz="1200" b="0"/>
              <a:t>If it encounters significant deviations, it then flags a potential bottleneck </a:t>
            </a:r>
            <a:r>
              <a:rPr lang="en-US" sz="1200" b="1"/>
              <a:t>[CLICK]</a:t>
            </a:r>
            <a:endParaRPr lang="en-US" sz="1200" b="0"/>
          </a:p>
          <a:p>
            <a:endParaRPr lang="en-US" b="0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74EFF-833C-E7B8-C877-734CF440DF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25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137141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CA086-B0F8-6B87-F547-5F842A89B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B4A5AE-D6F2-8A90-8EE8-9369C0C410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E7280C-5052-3CEA-0F0A-0942CC5C2E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The 1</a:t>
            </a:r>
            <a:r>
              <a:rPr lang="en-US" baseline="30000" dirty="0">
                <a:ea typeface="Calibri"/>
                <a:cs typeface="Calibri"/>
              </a:rPr>
              <a:t>st</a:t>
            </a:r>
            <a:r>
              <a:rPr lang="en-US" dirty="0">
                <a:ea typeface="Calibri"/>
                <a:cs typeface="Calibri"/>
              </a:rPr>
              <a:t> component of Argus is </a:t>
            </a:r>
            <a:r>
              <a:rPr lang="en-US" b="1" dirty="0">
                <a:ea typeface="Calibri"/>
                <a:cs typeface="Calibri"/>
              </a:rPr>
              <a:t>Reference Calibration [CLICK]</a:t>
            </a: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b="0" dirty="0">
                <a:ea typeface="Calibri"/>
                <a:cs typeface="Calibri"/>
              </a:rPr>
              <a:t>This component: </a:t>
            </a:r>
            <a:r>
              <a:rPr lang="en-US" sz="1200" dirty="0"/>
              <a:t>Compares workload profile under perturbation against profile on an idle system </a:t>
            </a:r>
            <a:r>
              <a:rPr lang="en-US" sz="1200" b="1" dirty="0"/>
              <a:t>[CLICK]</a:t>
            </a:r>
          </a:p>
          <a:p>
            <a:r>
              <a:rPr lang="en-US" sz="1200" b="0" dirty="0"/>
              <a:t>If it encounters significant deviations, it then flags a potential bottleneck </a:t>
            </a:r>
            <a:r>
              <a:rPr lang="en-US" sz="1200" b="1" dirty="0"/>
              <a:t>[CLICK]</a:t>
            </a:r>
            <a:endParaRPr lang="en-US" sz="1200" b="0" dirty="0"/>
          </a:p>
          <a:p>
            <a:endParaRPr lang="en-US" b="0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AEE0F1-A8F0-507A-62A3-D087E964AF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26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80144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E8A93-F6B2-2C1F-3EE4-9A5DF07D3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3032A5-1D5B-D1E5-B816-F3D5D9ABD2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09E77B-16BC-F760-3C77-104B0FF828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However, we still don’t know what we want to measure;</a:t>
            </a:r>
            <a:br>
              <a:rPr lang="en-US" dirty="0">
                <a:ea typeface="Calibri"/>
                <a:cs typeface="Calibri"/>
              </a:rPr>
            </a:br>
            <a:r>
              <a:rPr lang="en-US" dirty="0">
                <a:ea typeface="Calibri"/>
                <a:cs typeface="Calibri"/>
              </a:rPr>
              <a:t>Should we measure # minor page faults, # context switches, or any other Linux kernel subsystem?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FEC72D-A6C1-6C7E-8B29-BD5EF64CBE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27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797988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42960-8880-991C-1823-F10C1A986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4DD1FB-5AFE-11C3-618C-1A30B5C3ED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775F34-BC0E-0AB5-6E6D-94CC809E2D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This brings us to</a:t>
            </a:r>
          </a:p>
          <a:p>
            <a:r>
              <a:rPr lang="en-US" dirty="0">
                <a:ea typeface="Calibri"/>
                <a:cs typeface="Calibri"/>
              </a:rPr>
              <a:t>The 2</a:t>
            </a:r>
            <a:r>
              <a:rPr lang="en-US" baseline="30000" dirty="0">
                <a:ea typeface="Calibri"/>
                <a:cs typeface="Calibri"/>
              </a:rPr>
              <a:t>nd</a:t>
            </a:r>
            <a:r>
              <a:rPr lang="en-US" dirty="0">
                <a:ea typeface="Calibri"/>
                <a:cs typeface="Calibri"/>
              </a:rPr>
              <a:t> component </a:t>
            </a:r>
            <a:r>
              <a:rPr lang="en-US" dirty="0" err="1">
                <a:ea typeface="Calibri"/>
                <a:cs typeface="Calibri"/>
              </a:rPr>
              <a:t>component</a:t>
            </a:r>
            <a:r>
              <a:rPr lang="en-US" dirty="0">
                <a:ea typeface="Calibri"/>
                <a:cs typeface="Calibri"/>
              </a:rPr>
              <a:t> of Argus: Tree of kernel code paths </a:t>
            </a:r>
            <a:r>
              <a:rPr lang="en-US" b="1" dirty="0">
                <a:ea typeface="Calibri"/>
                <a:cs typeface="Calibri"/>
              </a:rPr>
              <a:t>[CLICK]</a:t>
            </a:r>
            <a:br>
              <a:rPr lang="en-US" dirty="0">
                <a:ea typeface="Calibri"/>
                <a:cs typeface="Calibri"/>
              </a:rPr>
            </a:br>
            <a:endParaRPr lang="en-US" dirty="0">
              <a:ea typeface="Calibri"/>
              <a:cs typeface="Calibri"/>
            </a:endParaRPr>
          </a:p>
          <a:p>
            <a:r>
              <a:rPr lang="en-US" b="1" dirty="0">
                <a:ea typeface="Calibri"/>
                <a:cs typeface="Calibri"/>
              </a:rPr>
              <a:t>2) Tree of kernel code paths</a:t>
            </a:r>
            <a:r>
              <a:rPr lang="en-US" b="0" dirty="0">
                <a:ea typeface="Calibri"/>
                <a:cs typeface="Calibri"/>
              </a:rPr>
              <a:t>, </a:t>
            </a:r>
            <a:br>
              <a:rPr lang="en-US" dirty="0">
                <a:ea typeface="Calibri"/>
                <a:cs typeface="Calibri"/>
              </a:rPr>
            </a:br>
            <a:r>
              <a:rPr lang="en-US" dirty="0">
                <a:ea typeface="Calibri"/>
                <a:cs typeface="Calibri"/>
              </a:rPr>
              <a:t>which gives a map of how Linux kernel code is structured  </a:t>
            </a:r>
            <a:r>
              <a:rPr lang="en-US" b="1" dirty="0">
                <a:ea typeface="Calibri"/>
                <a:cs typeface="Calibri"/>
              </a:rPr>
              <a:t>[CLICK]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This tree guides the bottleneck localization decisions (i.e., which subparts of the tree to explore further),</a:t>
            </a:r>
            <a:endParaRPr lang="en-US" dirty="0"/>
          </a:p>
          <a:p>
            <a:r>
              <a:rPr lang="en-US" dirty="0"/>
              <a:t>By constraining the agent's exploration to this kernel code paths tree built offline.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750B6-C0A9-1202-490F-B0E43D1402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28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152738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Let’s look at a specific example at the last level of the tree.</a:t>
            </a:r>
            <a:br>
              <a:rPr lang="en-US" b="0" dirty="0"/>
            </a:br>
            <a:r>
              <a:rPr lang="en-US" b="0" dirty="0"/>
              <a:t>Argus measures Minor Page Faults, COW and THP Collapse</a:t>
            </a:r>
          </a:p>
          <a:p>
            <a:r>
              <a:rPr lang="en-US" b="0" dirty="0"/>
              <a:t>The reference shows: 50k Minor PFs and 100k Minor PFs</a:t>
            </a:r>
          </a:p>
          <a:p>
            <a:r>
              <a:rPr lang="en-US" b="0" dirty="0"/>
              <a:t>There is a significant deviation in this metric, which is above our threshold.</a:t>
            </a:r>
            <a:br>
              <a:rPr lang="en-US" b="0" dirty="0"/>
            </a:br>
            <a:r>
              <a:rPr lang="en-US" b="0" dirty="0"/>
              <a:t>Thus, Argus flags Minor PFs path as a bottleneck;</a:t>
            </a:r>
          </a:p>
          <a:p>
            <a:r>
              <a:rPr lang="en-US" b="0" dirty="0"/>
              <a:t>Note that the other 2 dimensions stay unchanged.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1997-A3B0-B64A-8AB4-784A003E5D30}" type="slidenum">
              <a:rPr lang="en-CH" smtClean="0"/>
              <a:t>29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098550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2BE69-A999-BDAA-7983-23825CAAC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71A26F-E241-7AC9-6E13-272C43C4A1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83A66F-3A22-214E-83AE-78EEE30C70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[major revision]</a:t>
            </a:r>
          </a:p>
          <a:p>
            <a:r>
              <a:rPr lang="en-US" dirty="0">
                <a:ea typeface="Calibri"/>
                <a:cs typeface="Calibri"/>
              </a:rPr>
              <a:t>This is the Argus’ pipeline</a:t>
            </a:r>
          </a:p>
          <a:p>
            <a:br>
              <a:rPr lang="en-US" dirty="0">
                <a:ea typeface="Calibri"/>
                <a:cs typeface="Calibri"/>
              </a:rPr>
            </a:br>
            <a:r>
              <a:rPr lang="en-US" dirty="0">
                <a:ea typeface="Calibri"/>
                <a:cs typeface="Calibri"/>
              </a:rPr>
              <a:t>[EXPLAIN EACH COMPONENT SIMPLY]</a:t>
            </a:r>
          </a:p>
          <a:p>
            <a:br>
              <a:rPr lang="en-US" dirty="0">
                <a:ea typeface="Calibri"/>
                <a:cs typeface="Calibri"/>
              </a:rPr>
            </a:br>
            <a:br>
              <a:rPr lang="en-US" dirty="0">
                <a:ea typeface="Calibri"/>
                <a:cs typeface="Calibri"/>
              </a:rPr>
            </a:br>
            <a:r>
              <a:rPr lang="en-US" dirty="0">
                <a:ea typeface="Calibri"/>
                <a:cs typeface="Calibri"/>
              </a:rPr>
              <a:t>(3) LLM-Generated </a:t>
            </a:r>
            <a:r>
              <a:rPr lang="en-US" dirty="0" err="1">
                <a:ea typeface="Calibri"/>
                <a:cs typeface="Calibri"/>
              </a:rPr>
              <a:t>eBPF</a:t>
            </a:r>
            <a:r>
              <a:rPr lang="en-US" dirty="0">
                <a:ea typeface="Calibri"/>
                <a:cs typeface="Calibri"/>
              </a:rPr>
              <a:t> code is injected into the Kernel</a:t>
            </a:r>
          </a:p>
          <a:p>
            <a:r>
              <a:rPr lang="en-US" dirty="0">
                <a:ea typeface="Calibri"/>
                <a:cs typeface="Calibri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996BC3-EE89-0E4E-1F28-168DDD15EC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30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403544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7EA50-6818-20E8-636E-56A67D98D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B980A3-B2CD-1C9B-6D84-677A39AE74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C204D6-EA93-BFD4-25AB-D3C0268770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will now present how we use Argus in 1 case study. Note that in the paper we have 2 such studies, but I today I present only 1 due to the interest of time</a:t>
            </a:r>
            <a:endParaRPr lang="en-CH" dirty="0"/>
          </a:p>
          <a:p>
            <a:br>
              <a:rPr lang="en-US" dirty="0">
                <a:ea typeface="Calibri"/>
                <a:cs typeface="Calibri"/>
              </a:rPr>
            </a:br>
            <a:br>
              <a:rPr lang="en-US" dirty="0">
                <a:ea typeface="Calibri"/>
                <a:cs typeface="Calibri"/>
              </a:rPr>
            </a:br>
            <a:r>
              <a:rPr lang="en-US" dirty="0">
                <a:ea typeface="Calibri"/>
                <a:cs typeface="Calibri"/>
              </a:rPr>
              <a:t>In the 1</a:t>
            </a:r>
            <a:r>
              <a:rPr lang="en-US" baseline="30000" dirty="0">
                <a:ea typeface="Calibri"/>
                <a:cs typeface="Calibri"/>
              </a:rPr>
              <a:t>st</a:t>
            </a:r>
            <a:r>
              <a:rPr lang="en-US" dirty="0">
                <a:ea typeface="Calibri"/>
                <a:cs typeface="Calibri"/>
              </a:rPr>
              <a:t> case study,</a:t>
            </a:r>
            <a:r>
              <a:rPr lang="en-US" b="1" dirty="0">
                <a:ea typeface="Calibri"/>
                <a:cs typeface="Calibri"/>
              </a:rPr>
              <a:t> [CLICK]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we use as </a:t>
            </a:r>
            <a:r>
              <a:rPr lang="en-US" dirty="0" err="1">
                <a:ea typeface="Calibri"/>
                <a:cs typeface="Calibri"/>
              </a:rPr>
              <a:t>perturber</a:t>
            </a:r>
            <a:r>
              <a:rPr lang="en-US" dirty="0">
                <a:ea typeface="Calibri"/>
                <a:cs typeface="Calibri"/>
              </a:rPr>
              <a:t> a THP aggressor that </a:t>
            </a:r>
            <a:r>
              <a:rPr lang="en-US" dirty="0"/>
              <a:t>fragments physical memory and then forces compaction by demanding huge pages, stressing specific code paths (i.e., THP allocation, compaction, etc.) </a:t>
            </a:r>
            <a:r>
              <a:rPr lang="en-US" b="1" dirty="0"/>
              <a:t>[CLICK]</a:t>
            </a:r>
          </a:p>
          <a:p>
            <a:endParaRPr lang="en-US" b="1" dirty="0"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ea typeface="Calibri"/>
                <a:cs typeface="Calibri"/>
              </a:rPr>
              <a:t>In this experiment, we study: </a:t>
            </a:r>
            <a:r>
              <a:rPr lang="en-US" b="0" dirty="0">
                <a:solidFill>
                  <a:schemeClr val="accent5">
                    <a:lumMod val="75000"/>
                  </a:schemeClr>
                </a:solidFill>
                <a:latin typeface="Corbel"/>
                <a:ea typeface="Calibri"/>
                <a:cs typeface="Calibri"/>
              </a:rPr>
              <a:t>h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rbel"/>
              </a:rPr>
              <a:t>ow Argus localizes the kernel code path through which a single aggressor slows down diverse victim workloads.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rbel"/>
              </a:rPr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solidFill>
                <a:schemeClr val="accent5">
                  <a:lumMod val="75000"/>
                </a:schemeClr>
              </a:solidFill>
              <a:latin typeface="Corbe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solidFill>
                  <a:schemeClr val="accent5">
                    <a:lumMod val="75000"/>
                  </a:schemeClr>
                </a:solidFill>
                <a:latin typeface="Corbel"/>
              </a:rPr>
              <a:t>We do this because we want to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rbel"/>
              </a:rPr>
              <a:t>[CLICK] </a:t>
            </a:r>
            <a:r>
              <a:rPr lang="en-US" b="0" dirty="0">
                <a:solidFill>
                  <a:schemeClr val="accent5">
                    <a:lumMod val="75000"/>
                  </a:schemeClr>
                </a:solidFill>
                <a:latin typeface="Corbel"/>
              </a:rPr>
              <a:t>1)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rbel"/>
              </a:rPr>
              <a:t>To validate that Argus produces different diagnoses for different victims under the same aggressor,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rbel"/>
              </a:rPr>
              <a:t>and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rbel"/>
              </a:rPr>
              <a:t>[CLICK]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rbel"/>
              </a:rPr>
              <a:t>2) To show Argus can correctly abstain when there's no bottleneck.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chemeClr val="accent5">
                  <a:lumMod val="75000"/>
                </a:schemeClr>
              </a:solidFill>
              <a:latin typeface="Corbe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accent5">
                  <a:lumMod val="75000"/>
                </a:schemeClr>
              </a:solidFill>
              <a:latin typeface="Corbe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D35877-52D8-503D-5CCA-E0374A4B41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31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825908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Read the slide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1997-A3B0-B64A-8AB4-784A003E5D30}" type="slidenum">
              <a:rPr lang="en-CH" smtClean="0"/>
              <a:t>32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77871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C03EE-BA17-08D5-4594-2B12275C5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D01789-CAAC-2D8D-7576-D3CA1150D9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4391E8-1108-2FE3-FDEA-95D0872571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ea typeface="Calibri"/>
                <a:cs typeface="Calibri"/>
              </a:rPr>
              <a:t>TODO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403F8-9613-8FD6-33C4-C324090E9F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33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040242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211F7-A7AA-3F84-4E24-EA5F7AAF9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ABDFB9-39EE-B3F5-54A6-97B841D621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327630-82D7-477B-816E-9FE2C924B9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lnSpc>
                <a:spcPct val="90000"/>
              </a:lnSpc>
              <a:spcBef>
                <a:spcPts val="750"/>
              </a:spcBef>
              <a:buFont typeface="Arial"/>
              <a:buNone/>
            </a:pPr>
            <a:endParaRPr lang="en-US" b="1"/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200"/>
              <a:t>We use </a:t>
            </a:r>
            <a:r>
              <a:rPr lang="en-US" sz="1200" b="1"/>
              <a:t>4 comparison points</a:t>
            </a:r>
            <a:r>
              <a:rPr lang="en-US" sz="1200"/>
              <a:t> in our evaluation</a:t>
            </a:r>
            <a:endParaRPr lang="en-US" sz="1200" b="1"/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/>
              <a:buAutoNum type="arabicParenR"/>
              <a:tabLst/>
              <a:defRPr/>
            </a:pPr>
            <a:r>
              <a:rPr lang="en-US" sz="1200" b="1" u="sng">
                <a:solidFill>
                  <a:srgbClr val="2F5597"/>
                </a:solidFill>
              </a:rPr>
              <a:t>B-LLM-Prior:</a:t>
            </a:r>
            <a:r>
              <a:rPr lang="en-US" sz="1200" b="1">
                <a:solidFill>
                  <a:srgbClr val="2F5597"/>
                </a:solidFill>
              </a:rPr>
              <a:t> </a:t>
            </a:r>
            <a:r>
              <a:rPr lang="en-US" sz="1200">
                <a:solidFill>
                  <a:srgbClr val="2F5597"/>
                </a:solidFill>
              </a:rPr>
              <a:t>naïve agent that decides based on LLM’s prior knowledge (i.e., without measuring time spent in kernel)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/>
              <a:buAutoNum type="arabicParenR"/>
              <a:tabLst/>
              <a:defRPr/>
            </a:pPr>
            <a:r>
              <a:rPr lang="en-US" sz="1200" b="1" u="sng">
                <a:solidFill>
                  <a:schemeClr val="accent1">
                    <a:lumMod val="75000"/>
                  </a:schemeClr>
                </a:solidFill>
              </a:rPr>
              <a:t>B-LLM-Prior-Tree:</a:t>
            </a:r>
            <a:r>
              <a:rPr lang="en-US" sz="1200" b="1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200">
                <a:solidFill>
                  <a:schemeClr val="accent1">
                    <a:lumMod val="75000"/>
                  </a:schemeClr>
                </a:solidFill>
              </a:rPr>
              <a:t>B-LLM-Prior augmented with the Tree-based data structure</a:t>
            </a:r>
            <a:endParaRPr lang="en-US" sz="1200" b="1">
              <a:solidFill>
                <a:schemeClr val="accent1">
                  <a:lumMod val="75000"/>
                </a:schemeClr>
              </a:solidFill>
              <a:ea typeface="Calibri Light"/>
              <a:cs typeface="Calibri Light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/>
              <a:buAutoNum type="arabicParenR"/>
              <a:tabLst/>
              <a:defRPr/>
            </a:pPr>
            <a:r>
              <a:rPr lang="en-US" sz="1200" b="1" u="sng">
                <a:solidFill>
                  <a:srgbClr val="2F5597"/>
                </a:solidFill>
                <a:ea typeface="Calibri Light"/>
                <a:cs typeface="Calibri Light"/>
              </a:rPr>
              <a:t>B-LLM-Prior-Tree-Probes:</a:t>
            </a:r>
            <a:r>
              <a:rPr lang="en-US" sz="1200" b="0" u="sng">
                <a:solidFill>
                  <a:srgbClr val="2F5597"/>
                </a:solidFill>
                <a:ea typeface="Calibri Light"/>
                <a:cs typeface="Calibri Light"/>
              </a:rPr>
              <a:t> </a:t>
            </a:r>
            <a:r>
              <a:rPr lang="en-US" sz="1200" b="0">
                <a:solidFill>
                  <a:srgbClr val="2F5597"/>
                </a:solidFill>
                <a:ea typeface="Calibri Light"/>
                <a:cs typeface="Calibri Light"/>
              </a:rPr>
              <a:t>B-LLM-Prior-Tree augmented with LLM-authored </a:t>
            </a:r>
            <a:r>
              <a:rPr lang="en-US" sz="1200" b="0" err="1">
                <a:solidFill>
                  <a:srgbClr val="2F5597"/>
                </a:solidFill>
                <a:ea typeface="Calibri Light"/>
                <a:cs typeface="Calibri Light"/>
              </a:rPr>
              <a:t>eBPF</a:t>
            </a:r>
            <a:r>
              <a:rPr lang="en-US" sz="1200" b="0">
                <a:solidFill>
                  <a:srgbClr val="2F5597"/>
                </a:solidFill>
                <a:ea typeface="Calibri Light"/>
                <a:cs typeface="Calibri Light"/>
              </a:rPr>
              <a:t> instrumentation code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/>
              <a:buAutoNum type="arabicParenR"/>
              <a:tabLst/>
              <a:defRPr/>
            </a:pPr>
            <a:r>
              <a:rPr lang="en-US" sz="1200" b="1" u="sng">
                <a:solidFill>
                  <a:schemeClr val="accent1">
                    <a:lumMod val="75000"/>
                  </a:schemeClr>
                </a:solidFill>
              </a:rPr>
              <a:t>Argus: </a:t>
            </a:r>
            <a:r>
              <a:rPr lang="en-US" sz="1200">
                <a:solidFill>
                  <a:schemeClr val="accent1">
                    <a:lumMod val="75000"/>
                  </a:schemeClr>
                </a:solidFill>
              </a:rPr>
              <a:t>B-LLM-Prior-Tree-Probes augmented with the </a:t>
            </a:r>
            <a:r>
              <a:rPr lang="en-US" sz="1200" b="1">
                <a:solidFill>
                  <a:schemeClr val="accent1">
                    <a:lumMod val="75000"/>
                  </a:schemeClr>
                </a:solidFill>
              </a:rPr>
              <a:t>reference calibration</a:t>
            </a:r>
            <a:r>
              <a:rPr lang="en-US" sz="1200">
                <a:solidFill>
                  <a:schemeClr val="accent1">
                    <a:lumMod val="75000"/>
                  </a:schemeClr>
                </a:solidFill>
              </a:rPr>
              <a:t> component</a:t>
            </a:r>
            <a:endParaRPr lang="en-US" sz="1200" b="0">
              <a:solidFill>
                <a:srgbClr val="2F5597"/>
              </a:solidFill>
              <a:ea typeface="Calibri Light"/>
              <a:cs typeface="Calibri Light"/>
            </a:endParaRPr>
          </a:p>
          <a:p>
            <a:pPr marL="457200" lvl="1" indent="0">
              <a:lnSpc>
                <a:spcPct val="90000"/>
              </a:lnSpc>
              <a:spcBef>
                <a:spcPts val="750"/>
              </a:spcBef>
              <a:buFont typeface="Arial"/>
              <a:buNone/>
            </a:pPr>
            <a:endParaRPr lang="en-US" b="1"/>
          </a:p>
          <a:p>
            <a:pPr marL="457200" lvl="1" indent="0">
              <a:lnSpc>
                <a:spcPct val="90000"/>
              </a:lnSpc>
              <a:spcBef>
                <a:spcPts val="750"/>
              </a:spcBef>
              <a:buFont typeface="Arial"/>
              <a:buNone/>
            </a:pPr>
            <a:endParaRPr lang="en-US" b="1"/>
          </a:p>
          <a:p>
            <a:pPr marL="457200" lvl="1" indent="0">
              <a:lnSpc>
                <a:spcPct val="90000"/>
              </a:lnSpc>
              <a:spcBef>
                <a:spcPts val="750"/>
              </a:spcBef>
              <a:buFont typeface="Arial"/>
              <a:buNone/>
            </a:pPr>
            <a:endParaRPr lang="en-US" b="1"/>
          </a:p>
          <a:p>
            <a:pPr marL="457200" lvl="1" indent="0">
              <a:lnSpc>
                <a:spcPct val="90000"/>
              </a:lnSpc>
              <a:spcBef>
                <a:spcPts val="750"/>
              </a:spcBef>
              <a:buFont typeface="Arial"/>
              <a:buNone/>
            </a:pPr>
            <a:endParaRPr lang="en-US" b="1"/>
          </a:p>
          <a:p>
            <a:pPr marL="457200" lvl="1" indent="0">
              <a:lnSpc>
                <a:spcPct val="90000"/>
              </a:lnSpc>
              <a:spcBef>
                <a:spcPts val="750"/>
              </a:spcBef>
              <a:buFont typeface="Arial"/>
              <a:buNone/>
            </a:pPr>
            <a:r>
              <a:rPr lang="en-US" b="1"/>
              <a:t>2 vs. 3</a:t>
            </a:r>
            <a:r>
              <a:rPr lang="en-US" b="0"/>
              <a:t>: 2 uses LLM prior (knowledge), whereas 3 collects actual measured counters at each level in the Kernel tree </a:t>
            </a:r>
          </a:p>
          <a:p>
            <a:pPr marL="457200" lvl="1" indent="0">
              <a:lnSpc>
                <a:spcPct val="90000"/>
              </a:lnSpc>
              <a:spcBef>
                <a:spcPts val="750"/>
              </a:spcBef>
              <a:buFont typeface="Arial"/>
              <a:buNone/>
            </a:pPr>
            <a:endParaRPr lang="en-US" b="0"/>
          </a:p>
          <a:p>
            <a:pPr marL="457200" lvl="1" indent="0">
              <a:lnSpc>
                <a:spcPct val="90000"/>
              </a:lnSpc>
              <a:spcBef>
                <a:spcPts val="750"/>
              </a:spcBef>
              <a:buFont typeface="Arial"/>
              <a:buNone/>
            </a:pPr>
            <a:endParaRPr lang="en-US" b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3153BB-9D98-199D-4DE1-EC05CD8D10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34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165802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4207C-34FC-89D6-8AAC-A716A33A5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8EBACD-BCA8-C4BC-18A7-B4BB115FFE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4126F1-A3F1-E95B-2A7A-9C8526ABF3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lnSpc>
                <a:spcPct val="90000"/>
              </a:lnSpc>
              <a:spcBef>
                <a:spcPts val="750"/>
              </a:spcBef>
              <a:buFont typeface="Arial"/>
              <a:buNone/>
            </a:pPr>
            <a:r>
              <a:rPr lang="en-US"/>
              <a:t>We consider 2 evaluation metrics</a:t>
            </a:r>
            <a:r>
              <a:rPr lang="en-US" b="1"/>
              <a:t> [CLICK]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827133-0D02-CAB4-D6FA-7A79DA269E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35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892891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B365E-7568-0B2B-04CC-CDA999B61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77F4B1-81D8-708A-F3F0-67790526BD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C22145-CA4B-E407-1EB6-B6F9148EF0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>
                <a:ea typeface="Calibri"/>
                <a:cs typeface="Calibri"/>
              </a:rPr>
              <a:t>The Agent’s Hallucination Rate </a:t>
            </a:r>
            <a:r>
              <a:rPr lang="en-US" b="1" dirty="0">
                <a:ea typeface="Calibri"/>
                <a:cs typeface="Calibri"/>
              </a:rPr>
              <a:t>[CLICK]</a:t>
            </a:r>
            <a:endParaRPr lang="en-US" b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03B97-406F-EBDC-B1CB-41C072169E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36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2690234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9DE4C-3597-B0EB-5962-4588817A5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902AEF-4B08-FA38-E44C-98B8FA6066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B03E0B-285D-2064-704D-91BC6B889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On the OX axis: we depict the 4 measurement points </a:t>
            </a:r>
            <a:r>
              <a:rPr lang="en-US" b="1">
                <a:ea typeface="Calibri"/>
                <a:cs typeface="Calibri"/>
              </a:rPr>
              <a:t>[CLICK]</a:t>
            </a:r>
          </a:p>
          <a:p>
            <a:r>
              <a:rPr lang="en-US">
                <a:ea typeface="Calibri"/>
                <a:cs typeface="Calibri"/>
              </a:rPr>
              <a:t>On the OY axis: we depict the hallucination rate of Argus. Lower is better </a:t>
            </a:r>
            <a:r>
              <a:rPr lang="en-US" b="1">
                <a:ea typeface="Calibri"/>
                <a:cs typeface="Calibri"/>
              </a:rPr>
              <a:t>[CLICK]</a:t>
            </a:r>
          </a:p>
          <a:p>
            <a:endParaRPr lang="en-US" b="1">
              <a:ea typeface="Calibri"/>
              <a:cs typeface="Calibri"/>
            </a:endParaRPr>
          </a:p>
          <a:p>
            <a:r>
              <a:rPr lang="en-US" b="0">
                <a:ea typeface="Calibri"/>
                <a:cs typeface="Calibri"/>
              </a:rPr>
              <a:t>We conclude that: Argus is 16× more accurate, compared to the best-performing baseline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122F63-8273-E857-EDE1-11A4B8BC2D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37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1385673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56C4D-4FDF-0AC6-11A7-42F059897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C4E188-8E3D-2CB2-7DDA-F959B743BE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C890B3-60BB-5724-5C07-8C69151FCD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ea typeface="Calibri"/>
                <a:cs typeface="Calibri"/>
              </a:rPr>
              <a:t>Time-to-Diagnosis</a:t>
            </a:r>
            <a:r>
              <a:rPr lang="en-US" b="0">
                <a:ea typeface="Calibri"/>
                <a:cs typeface="Calibri"/>
              </a:rPr>
              <a:t> represents the end-to-end time it takes to localize bottlenecks</a:t>
            </a:r>
            <a:endParaRPr lang="en-US" b="1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E018DD-4EBF-0FD9-E38F-1083694B65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38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1171728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543FF-0C22-1F00-A4C0-15A51D5C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A2083E-289A-2FDE-A762-95701F9B88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5CAF29-DE1B-A25E-507A-4CB907C821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On the OX axis: we depict the 4 measurement points </a:t>
            </a:r>
            <a:r>
              <a:rPr lang="en-US" b="1">
                <a:ea typeface="Calibri"/>
                <a:cs typeface="Calibri"/>
              </a:rPr>
              <a:t>[CLICK]</a:t>
            </a:r>
          </a:p>
          <a:p>
            <a:r>
              <a:rPr lang="en-US">
                <a:ea typeface="Calibri"/>
                <a:cs typeface="Calibri"/>
              </a:rPr>
              <a:t>On the OY axis: we depict the time-to-diagnosis (</a:t>
            </a:r>
            <a:r>
              <a:rPr lang="en-US" err="1">
                <a:ea typeface="Calibri"/>
                <a:cs typeface="Calibri"/>
              </a:rPr>
              <a:t>TtD</a:t>
            </a:r>
            <a:r>
              <a:rPr lang="en-US">
                <a:ea typeface="Calibri"/>
                <a:cs typeface="Calibri"/>
              </a:rPr>
              <a:t>) metric, in seconds. Lower is better </a:t>
            </a:r>
            <a:r>
              <a:rPr lang="en-US" b="1">
                <a:ea typeface="Calibri"/>
                <a:cs typeface="Calibri"/>
              </a:rPr>
              <a:t>[CLICK]</a:t>
            </a:r>
          </a:p>
          <a:p>
            <a:endParaRPr lang="en-US" b="1"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>
                <a:ea typeface="Calibri"/>
                <a:cs typeface="Calibri"/>
              </a:rPr>
              <a:t>We conclude that: </a:t>
            </a:r>
            <a:r>
              <a:rPr lang="en-US" sz="1200"/>
              <a:t>Argus incurs</a:t>
            </a:r>
            <a:r>
              <a:rPr lang="en-US" sz="1200" b="1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1200"/>
              <a:t>no measurable </a:t>
            </a:r>
            <a:r>
              <a:rPr lang="en-US" sz="1200" err="1"/>
              <a:t>TtD</a:t>
            </a:r>
            <a:r>
              <a:rPr lang="en-US" sz="1200"/>
              <a:t> increase over the LLM-prior baselines,</a:t>
            </a:r>
            <a:endParaRPr lang="en-US" b="1">
              <a:solidFill>
                <a:schemeClr val="bg1"/>
              </a:solidFill>
              <a:ea typeface="+mn-lt"/>
              <a:cs typeface="+mn-lt"/>
            </a:endParaRPr>
          </a:p>
          <a:p>
            <a:endParaRPr lang="en-US" b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705614-59F7-245B-D21E-D0AB6A6484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39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2668734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Argus is open-source, and we invite you to check our artifact for more details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1997-A3B0-B64A-8AB4-784A003E5D30}" type="slidenum">
              <a:rPr lang="en-CH" smtClean="0"/>
              <a:t>40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6274350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292FA-FED2-C169-735D-8B6C27B05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6065C3-A33C-6D0B-5F14-6A9957B941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463FC8-E74E-73A6-60D1-F1BD63F85D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sngStrike" baseline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6521C9-12A5-B208-D5D7-BC29C87FCD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1997-A3B0-B64A-8AB4-784A003E5D30}" type="slidenum">
              <a:rPr lang="en-CH" smtClean="0"/>
              <a:t>41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8573690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5C64A-763B-51EE-8189-27B4D7885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F3D199-09A2-024F-4B27-5063DC5411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8FFE86-814A-3990-4151-DD1A4DFE15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Hello, I am Vlad-Petru Nitu, a Master student from ETH Zurich working in the SAFARI Research Group under the supervision of Professor Onur Mutlu.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Today, I will be presenting our work, </a:t>
            </a:r>
            <a:r>
              <a:rPr lang="en-US" sz="1200" b="1" i="1">
                <a:solidFill>
                  <a:schemeClr val="bg1"/>
                </a:solidFill>
              </a:rPr>
              <a:t>Argus[..]</a:t>
            </a:r>
            <a:endParaRPr lang="en-US" baseline="0"/>
          </a:p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CAEA5A-BD2C-1CCC-3FE8-B4DD348608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1997-A3B0-B64A-8AB4-784A003E5D30}" type="slidenum">
              <a:rPr lang="en-CH" smtClean="0"/>
              <a:t>42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3114328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A6895-B647-51B1-CB3F-5F270BFAD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0313F9-B53F-48BF-2D20-CF23252B73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A4BC86-1265-1573-73D8-639D655258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Hello, I am Vlad-Petru Nitu, a Master student from ETH Zurich working in the SAFARI Research Group under the supervision of Professor Onur Mutlu.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Today, I will be presenting our work, </a:t>
            </a:r>
            <a:r>
              <a:rPr lang="en-US" sz="1200" b="1" i="1">
                <a:solidFill>
                  <a:schemeClr val="bg1"/>
                </a:solidFill>
              </a:rPr>
              <a:t>Argus[..]</a:t>
            </a:r>
            <a:endParaRPr lang="en-US" baseline="0"/>
          </a:p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5AE420-EF40-6A6C-FF45-F3B9E0E16F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1997-A3B0-B64A-8AB4-784A003E5D30}" type="slidenum">
              <a:rPr lang="en-CH" smtClean="0"/>
              <a:t>43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9421632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Let me start with the executive summary.</a:t>
            </a:r>
            <a:r>
              <a:rPr lang="en-US" b="1" strike="noStrike" baseline="0"/>
              <a:t> 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strike="noStrike" baseline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The problem we tackle is that existing profilers fall short in four ways: tools like </a:t>
            </a:r>
            <a:r>
              <a:rPr lang="en-US" sz="1200" b="1" kern="120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perf</a:t>
            </a:r>
            <a:r>
              <a:rPr lang="en-US"/>
              <a:t> report raw counters without reasoning over them; </a:t>
            </a:r>
            <a:r>
              <a:rPr lang="en-US" b="1" err="1"/>
              <a:t>VTune</a:t>
            </a:r>
            <a:r>
              <a:rPr lang="en-US"/>
              <a:t> identifies bottlenecks only at coarse granularity; </a:t>
            </a:r>
            <a:r>
              <a:rPr lang="en-US" sz="1200" b="1" kern="120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ftrace</a:t>
            </a:r>
            <a:r>
              <a:rPr lang="en-US"/>
              <a:t> distorts the very microsecond-scale operations it tries to measure; and </a:t>
            </a:r>
            <a:r>
              <a:rPr lang="en-US" b="1" err="1"/>
              <a:t>eBPF</a:t>
            </a:r>
            <a:r>
              <a:rPr lang="en-US" b="1"/>
              <a:t>-based profilers</a:t>
            </a:r>
            <a:r>
              <a:rPr lang="en-US"/>
              <a:t> offer flexibility but demand expert-authored instrumentation code. </a:t>
            </a:r>
            <a:r>
              <a:rPr lang="en-US" b="1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This matters because localizing OS bottlenecks today is a tedious, manual process, held back by two gaps: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	an </a:t>
            </a:r>
            <a:r>
              <a:rPr lang="en-US" b="1"/>
              <a:t>authoring gap</a:t>
            </a:r>
            <a:r>
              <a:rPr lang="en-US"/>
              <a:t>, since writing kernel instrumentation requires deep expertise;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	and an </a:t>
            </a:r>
            <a:r>
              <a:rPr lang="en-US" b="1"/>
              <a:t>interpretation gap</a:t>
            </a:r>
            <a:r>
              <a:rPr lang="en-US"/>
              <a:t>, since reasoning over raw counters to pinpoint fine-grained bottlenecks is hard.</a:t>
            </a:r>
            <a:r>
              <a:rPr lang="en-US" b="1"/>
              <a:t> [CLICK]</a:t>
            </a: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strike="noStrike" baseline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LLM-based agents are an opportunity to close both gaps autonomously. </a:t>
            </a:r>
            <a:r>
              <a:rPr lang="en-US" b="1"/>
              <a:t>[CLICK]</a:t>
            </a: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However, barebones agents: 1) hallucinates kernel function names, 2) lack a baseline to flag bottlenecks, and 3) oscillate between hypotheses, without a structured view of the kernel.</a:t>
            </a:r>
            <a:r>
              <a:rPr lang="en-US" b="1"/>
              <a:t> [CLICK]</a:t>
            </a:r>
            <a:endParaRPr lang="en-US" b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Our goal is an autonomous, low-overhead, programmable profiling methodology that closes both the authoring and interpretation gaps. </a:t>
            </a:r>
            <a:r>
              <a:rPr lang="en-US" b="1"/>
              <a:t>[CLICK]</a:t>
            </a: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We propose Argus, which guides an LLM agent with two mechanisms. First, </a:t>
            </a:r>
            <a:r>
              <a:rPr lang="en-US" b="1"/>
              <a:t>reference calibration</a:t>
            </a:r>
            <a:r>
              <a:rPr lang="en-US"/>
              <a:t>: a baseline measurement from an idle system used to confirm bottlenecks. Second, a </a:t>
            </a:r>
            <a:r>
              <a:rPr lang="en-US" b="1"/>
              <a:t>tree-based data structure</a:t>
            </a:r>
            <a:r>
              <a:rPr lang="en-US"/>
              <a:t> that gives the agent a structured view of kernel code paths.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Together, these let Argus autonomously reason over OS bottlenecks. </a:t>
            </a:r>
            <a:r>
              <a:rPr lang="en-US" b="1"/>
              <a:t>[CLICK]</a:t>
            </a:r>
            <a:endParaRPr lang="en-US" b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Argus achieves </a:t>
            </a:r>
            <a:r>
              <a:rPr lang="en-US" b="1"/>
              <a:t>16× higher localization accuracy</a:t>
            </a:r>
            <a:r>
              <a:rPr lang="en-US"/>
              <a:t> than the best LLM baseline, at comparable time-to-diagnosis of around 31 seconds.</a:t>
            </a:r>
            <a:r>
              <a:rPr lang="en-US" b="1"/>
              <a:t> 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strike="noStrike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1997-A3B0-B64A-8AB4-784A003E5D30}" type="slidenum">
              <a:rPr lang="en-CH" smtClean="0"/>
              <a:t>44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8596175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AA079-6750-9E0A-28A9-C25F18167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DA9A67-51B5-D84C-5760-C190117860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190B63-2518-D680-6EDC-1DE07794B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98E86E-70A3-FAF6-6637-174AA22669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1997-A3B0-B64A-8AB4-784A003E5D30}" type="slidenum">
              <a:rPr lang="en-CH" smtClean="0"/>
              <a:t>45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4784746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21645-304E-3A96-C9A0-C75E8A162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C4BE13-674F-8E7B-0202-59145A87DE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512126-28A8-150A-E93C-1CA9BCCEE0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Argus is enhancing an LLM with </a:t>
            </a:r>
            <a:r>
              <a:rPr lang="en-US" b="1">
                <a:ea typeface="Calibri"/>
                <a:cs typeface="Calibri"/>
              </a:rPr>
              <a:t>two </a:t>
            </a:r>
            <a:r>
              <a:rPr lang="en-US" sz="1200" b="1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complementary</a:t>
            </a:r>
            <a:r>
              <a:rPr lang="en-US" b="1">
                <a:ea typeface="Calibri"/>
                <a:cs typeface="Calibri"/>
              </a:rPr>
              <a:t> key components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</a:rPr>
              <a:t>1) Reference Calibration = </a:t>
            </a:r>
            <a:r>
              <a:rPr lang="en-US"/>
              <a:t>the comparison of a workload's profile under perturbation against the same workload's profile on an idle system, treating significant deviations from the idle baseline as evidence of a bottleneck. 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r>
              <a:rPr lang="en-US" b="1">
                <a:ea typeface="Calibri"/>
                <a:cs typeface="Calibri"/>
              </a:rPr>
              <a:t>Harsh: </a:t>
            </a:r>
            <a:r>
              <a:rPr lang="en-US" b="0">
                <a:ea typeface="Calibri"/>
                <a:cs typeface="Calibri"/>
              </a:rPr>
              <a:t>use better visualization here; something simple, less cluttered.</a:t>
            </a:r>
            <a:endParaRPr lang="en-US" b="1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87F5F5-ADAC-672D-41B3-D01C8E8C9B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46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6189879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F5D90-300B-780F-78BB-A5C4395E2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54C502-0D76-5259-F554-66278AD0EB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0DE272-48CF-3161-82BB-8AD79AB9EF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Argus is enhancing an LLM with </a:t>
            </a:r>
            <a:r>
              <a:rPr lang="en-US" b="1">
                <a:ea typeface="Calibri"/>
                <a:cs typeface="Calibri"/>
              </a:rPr>
              <a:t>two </a:t>
            </a:r>
            <a:r>
              <a:rPr lang="en-US" sz="1200" b="1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complementary</a:t>
            </a:r>
            <a:r>
              <a:rPr lang="en-US" b="1">
                <a:ea typeface="Calibri"/>
                <a:cs typeface="Calibri"/>
              </a:rPr>
              <a:t> key components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</a:rPr>
              <a:t>1) Reference Calibration = </a:t>
            </a:r>
            <a:r>
              <a:rPr lang="en-US"/>
              <a:t>the comparison of a workload's profile under perturbation against the same workload's profile on an idle system, treating significant deviations from the idle baseline as evidence of a bottleneck. 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F6690-753F-3AE0-EF4F-5D63FE5D2F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47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9761908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EF43B-610C-1D78-A9CF-1A6C15925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930072-9ADF-DA3B-95B9-010CA69D4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B9FD76-8774-1625-1E90-56B3064032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Argus is enhancing an LLM with </a:t>
            </a:r>
            <a:r>
              <a:rPr lang="en-US" b="1">
                <a:ea typeface="Calibri"/>
                <a:cs typeface="Calibri"/>
              </a:rPr>
              <a:t>two </a:t>
            </a:r>
            <a:r>
              <a:rPr lang="en-US" sz="1200" b="1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complementary</a:t>
            </a:r>
            <a:r>
              <a:rPr lang="en-US" b="1">
                <a:ea typeface="Calibri"/>
                <a:cs typeface="Calibri"/>
              </a:rPr>
              <a:t> key components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</a:rPr>
              <a:t>1) Reference Calibration = </a:t>
            </a:r>
            <a:r>
              <a:rPr lang="en-US"/>
              <a:t>the comparison of a workload's profile under perturbation against the same workload's profile on an idle system, treating significant deviations from the idle baseline as evidence of a bottleneck. 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09A46-3472-3374-CAE6-2C3AB376F4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48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0797571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9FDAE-CA92-BD78-99DE-11B80B992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12CA51-AACB-59D3-5A13-5A139EDE2E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3F0CE8-735A-69C6-16BC-8EAF1D0B53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Moved to Backup Slides</a:t>
            </a:r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00B29A-759D-EADD-3F57-64563C91B7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AA1997-A3B0-B64A-8AB4-784A003E5D30}" type="slidenum">
              <a:rPr lang="en-CH" smtClean="0"/>
              <a:t>49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0149231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F5AC6-6003-A4B7-EFA2-18B9C58DB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CB0C4D-6FD3-85AD-AC4F-884AE5DD6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2AFAAC-16C8-7FC5-DED6-4D650137AD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EB41C-C8D7-EF29-E084-92434C5B88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50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61131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43DFF-48AF-C4C8-467E-9DB758AFD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46383C-76F1-6D68-6E84-C7D74E7063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2DB956-2413-E698-4B4B-712EB22F4D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Depending on the level, the RMV has a different structure: IFV, ICPV-L2 or ICPV-L3</a:t>
            </a:r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5EC24C-9F93-4D6C-7C40-FCB79FCAF2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51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1807050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CAB47-2964-FF0B-2CEF-58858ADD7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EEBF77-8234-CC55-C8D6-5BE0F3A669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214FB7-0A53-E0DF-8090-62AF600206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This is the Argus’ pipeline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8B77E1-34A1-156E-E1B0-9A257FF31A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52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6940787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6B7ED-59D4-F6F7-2FB8-D64436EBC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177193-30D3-795D-ADF0-C1F87CE51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38316B-0151-F03E-A3C9-B2FEFA9FB8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B79670-0F73-63D3-C23C-90211E5407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53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4683280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A8D77-4EF4-498F-2B27-619AF5C05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536990-663A-8D2B-106A-7B88668ED9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66435F-8188-5A63-EB52-2CCE311CC4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b="1">
                <a:ea typeface="Calibri"/>
                <a:cs typeface="Calibri"/>
              </a:rPr>
              <a:t>Per-metric 3σ threshold</a:t>
            </a:r>
            <a:r>
              <a:rPr lang="en-US">
                <a:ea typeface="Calibri"/>
                <a:cs typeface="Calibri"/>
              </a:rPr>
              <a:t> — |OFV[</a:t>
            </a:r>
            <a:r>
              <a:rPr lang="en-US" err="1">
                <a:ea typeface="Calibri"/>
                <a:cs typeface="Calibri"/>
              </a:rPr>
              <a:t>i</a:t>
            </a:r>
            <a:r>
              <a:rPr lang="en-US">
                <a:ea typeface="Calibri"/>
                <a:cs typeface="Calibri"/>
              </a:rPr>
              <a:t>] − µ[</a:t>
            </a:r>
            <a:r>
              <a:rPr lang="en-US" err="1">
                <a:ea typeface="Calibri"/>
                <a:cs typeface="Calibri"/>
              </a:rPr>
              <a:t>i</a:t>
            </a:r>
            <a:r>
              <a:rPr lang="en-US">
                <a:ea typeface="Calibri"/>
                <a:cs typeface="Calibri"/>
              </a:rPr>
              <a:t>]| &gt; 3σ[</a:t>
            </a:r>
            <a:r>
              <a:rPr lang="en-US" err="1">
                <a:ea typeface="Calibri"/>
                <a:cs typeface="Calibri"/>
              </a:rPr>
              <a:t>i</a:t>
            </a:r>
            <a:r>
              <a:rPr lang="en-US">
                <a:ea typeface="Calibri"/>
                <a:cs typeface="Calibri"/>
              </a:rPr>
              <a:t>] ⇒ flag metric </a:t>
            </a:r>
            <a:r>
              <a:rPr lang="en-US" err="1">
                <a:ea typeface="Calibri"/>
                <a:cs typeface="Calibri"/>
              </a:rPr>
              <a:t>i</a:t>
            </a:r>
            <a:r>
              <a:rPr lang="en-US">
                <a:ea typeface="Calibri"/>
                <a:cs typeface="Calibri"/>
              </a:rPr>
              <a:t>; simple, falsifiable, no hyperparameters to tune</a:t>
            </a:r>
            <a:endParaRPr lang="en-US"/>
          </a:p>
          <a:p>
            <a:pPr marL="171450" indent="-171450">
              <a:buFont typeface="Arial"/>
              <a:buChar char="•"/>
            </a:pP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8AD5C-7591-A874-62DD-6B14CDD169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54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0142270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27C77-BD6F-BB8B-2ADB-4B03C11FC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4A8FD0-8473-A949-2C9F-859B09DF67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166EFB-19B1-CA89-DF7E-43FC1F026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b="1">
                <a:ea typeface="Calibri"/>
                <a:cs typeface="Calibri"/>
              </a:rPr>
              <a:t>Per-metric 3σ threshold</a:t>
            </a:r>
            <a:r>
              <a:rPr lang="en-US">
                <a:ea typeface="Calibri"/>
                <a:cs typeface="Calibri"/>
              </a:rPr>
              <a:t> — |OFV[</a:t>
            </a:r>
            <a:r>
              <a:rPr lang="en-US" err="1">
                <a:ea typeface="Calibri"/>
                <a:cs typeface="Calibri"/>
              </a:rPr>
              <a:t>i</a:t>
            </a:r>
            <a:r>
              <a:rPr lang="en-US">
                <a:ea typeface="Calibri"/>
                <a:cs typeface="Calibri"/>
              </a:rPr>
              <a:t>] − µ[</a:t>
            </a:r>
            <a:r>
              <a:rPr lang="en-US" err="1">
                <a:ea typeface="Calibri"/>
                <a:cs typeface="Calibri"/>
              </a:rPr>
              <a:t>i</a:t>
            </a:r>
            <a:r>
              <a:rPr lang="en-US">
                <a:ea typeface="Calibri"/>
                <a:cs typeface="Calibri"/>
              </a:rPr>
              <a:t>]| &gt; 3σ[</a:t>
            </a:r>
            <a:r>
              <a:rPr lang="en-US" err="1">
                <a:ea typeface="Calibri"/>
                <a:cs typeface="Calibri"/>
              </a:rPr>
              <a:t>i</a:t>
            </a:r>
            <a:r>
              <a:rPr lang="en-US">
                <a:ea typeface="Calibri"/>
                <a:cs typeface="Calibri"/>
              </a:rPr>
              <a:t>] ⇒ flag metric </a:t>
            </a:r>
            <a:r>
              <a:rPr lang="en-US" err="1">
                <a:ea typeface="Calibri"/>
                <a:cs typeface="Calibri"/>
              </a:rPr>
              <a:t>i</a:t>
            </a:r>
            <a:r>
              <a:rPr lang="en-US">
                <a:ea typeface="Calibri"/>
                <a:cs typeface="Calibri"/>
              </a:rPr>
              <a:t>; simple, falsifiable, no hyperparameters to tune</a:t>
            </a:r>
            <a:endParaRPr lang="en-US"/>
          </a:p>
          <a:p>
            <a:pPr marL="171450" indent="-171450">
              <a:buFont typeface="Arial"/>
              <a:buChar char="•"/>
            </a:pP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0701C-0985-35C1-96F0-18D856CBCC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55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4238397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969C4-64A8-3AAF-4CEA-F5F0273B6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EBB9A7-F7D6-B4A6-7B91-F9AD005B21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C52F42-615C-9E98-4F5D-DD002B258C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4C5550-BBAB-2DC3-2078-CB39648CB1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56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2418570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4AC34-FC30-7C41-2BAF-BE489DE13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8C00B8-DD0E-9E5E-021B-2862786DB9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A9FE0D-D5D9-6005-AFAD-2480468C93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1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4A541F-9A2D-6242-6D49-05E5F2A753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57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445327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1623B-8B8E-2B95-B648-1D692E2F4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FD927D-2BC7-DDBF-565D-46E5AC8100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EB4D2D-9121-3BE5-5815-20127B090E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EBC02-BA4C-F679-907B-1B5C371499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58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7541440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trike="sngStrike" baseline="0"/>
              <a:t>Name is shit.</a:t>
            </a:r>
          </a:p>
          <a:p>
            <a:endParaRPr lang="en-US"/>
          </a:p>
          <a:p>
            <a:r>
              <a:rPr lang="en-US"/>
              <a:t>Create a table with transition one row appearing at a time. </a:t>
            </a:r>
          </a:p>
          <a:p>
            <a:endParaRPr lang="en-US"/>
          </a:p>
          <a:p>
            <a:r>
              <a:rPr lang="en-US"/>
              <a:t>Ticks, </a:t>
            </a:r>
            <a:r>
              <a:rPr lang="en-US" err="1"/>
              <a:t>Xes</a:t>
            </a:r>
            <a:r>
              <a:rPr lang="en-US"/>
              <a:t> of what they can do</a:t>
            </a:r>
          </a:p>
          <a:p>
            <a:endParaRPr lang="en-US"/>
          </a:p>
          <a:p>
            <a:r>
              <a:rPr lang="en-US"/>
              <a:t>I want only 1 slide/page for the cluster taxonomy</a:t>
            </a:r>
          </a:p>
          <a:p>
            <a:endParaRPr lang="en-US"/>
          </a:p>
          <a:p>
            <a:r>
              <a:rPr lang="en-US"/>
              <a:t>Harsh Title idea: “Limitations of existing profilers”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Add in the paper: Motivate why profilers are important; 1 slide before the current slide</a:t>
            </a:r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59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6897840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6E016-FF73-4745-6405-9A2EC1218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DA68E2-3E11-5C00-6C1F-B6A12F120F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C3411D-FE9E-BE9E-8862-57F438F7E4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/>
              <a:t>Align and add more space.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548B88-6702-77F1-CD49-A7C4AA87CD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60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8396417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68A40-A097-0802-A791-25299EF0F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C745-3FF4-FB64-2AAC-B76DD6385A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7F0142-D269-458C-01E5-A51DFCB891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DD40A-0267-107E-9A35-A38BA9F73F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61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41490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tiff"/><Relationship Id="rId4" Type="http://schemas.openxmlformats.org/officeDocument/2006/relationships/image" Target="../media/image5.jpe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jpeg"/><Relationship Id="rId5" Type="http://schemas.openxmlformats.org/officeDocument/2006/relationships/image" Target="../media/image6.tiff"/><Relationship Id="rId4" Type="http://schemas.openxmlformats.org/officeDocument/2006/relationships/image" Target="../media/image5.jpe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1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7" indent="0" algn="ctr">
              <a:buNone/>
              <a:defRPr sz="1600"/>
            </a:lvl4pPr>
            <a:lvl5pPr marL="1828756" indent="0" algn="ctr">
              <a:buNone/>
              <a:defRPr sz="1600"/>
            </a:lvl5pPr>
            <a:lvl6pPr marL="2285945" indent="0" algn="ctr">
              <a:buNone/>
              <a:defRPr sz="1600"/>
            </a:lvl6pPr>
            <a:lvl7pPr marL="2743133" indent="0" algn="ctr">
              <a:buNone/>
              <a:defRPr sz="1600"/>
            </a:lvl7pPr>
            <a:lvl8pPr marL="3200322" indent="0" algn="ctr">
              <a:buNone/>
              <a:defRPr sz="1600"/>
            </a:lvl8pPr>
            <a:lvl9pPr marL="3657511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919703D-DFA9-7346-9D15-7F3380AF0B53}" type="slidenum">
              <a:rPr lang="en-CH" smtClean="0"/>
              <a:t>‹#›</a:t>
            </a:fld>
            <a:endParaRPr lang="en-CH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2255DA8C-8CE5-76C2-4054-08777353F5F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300" y="6583172"/>
            <a:ext cx="1099104" cy="18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73345CD7-C842-1849-259A-0193D74893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1" y="6583172"/>
            <a:ext cx="1015298" cy="19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168F69-0015-A20B-D426-325A44202053}"/>
              </a:ext>
            </a:extLst>
          </p:cNvPr>
          <p:cNvCxnSpPr/>
          <p:nvPr userDrawn="1"/>
        </p:nvCxnSpPr>
        <p:spPr>
          <a:xfrm>
            <a:off x="0" y="682627"/>
            <a:ext cx="91440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408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346C8C6-3168-B455-196F-67666EFF2E3A}"/>
              </a:ext>
            </a:extLst>
          </p:cNvPr>
          <p:cNvSpPr/>
          <p:nvPr/>
        </p:nvSpPr>
        <p:spPr>
          <a:xfrm>
            <a:off x="0" y="-36301"/>
            <a:ext cx="9144000" cy="1074432"/>
          </a:xfrm>
          <a:prstGeom prst="rect">
            <a:avLst/>
          </a:prstGeom>
          <a:solidFill>
            <a:schemeClr val="tx2">
              <a:lumMod val="75000"/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676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1038132"/>
          </a:xfrm>
        </p:spPr>
        <p:txBody>
          <a:bodyPr/>
          <a:lstStyle>
            <a:lvl1pPr algn="ctr">
              <a:defRPr sz="4545" b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054" y="1253331"/>
            <a:ext cx="8761346" cy="4351338"/>
          </a:xfrm>
        </p:spPr>
        <p:txBody>
          <a:bodyPr/>
          <a:lstStyle>
            <a:lvl1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68809" y="6496888"/>
            <a:ext cx="2057400" cy="365125"/>
          </a:xfrm>
        </p:spPr>
        <p:txBody>
          <a:bodyPr/>
          <a:lstStyle>
            <a:lvl1pPr>
              <a:defRPr sz="1515" b="1">
                <a:solidFill>
                  <a:srgbClr val="063054"/>
                </a:solidFill>
                <a:latin typeface="Eurostile" panose="020B0504020202050204" pitchFamily="34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F4CA6DBF-650E-2A46-80CF-0C3F992F408E}" type="slidenum">
              <a:rPr lang="en-CH" smtClean="0"/>
              <a:t>‹#›</a:t>
            </a:fld>
            <a:endParaRPr lang="en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ECD5A8-8894-7D30-7669-3DA19FD67406}"/>
              </a:ext>
            </a:extLst>
          </p:cNvPr>
          <p:cNvSpPr/>
          <p:nvPr/>
        </p:nvSpPr>
        <p:spPr>
          <a:xfrm rot="5400000" flipH="1">
            <a:off x="4554685" y="-3551184"/>
            <a:ext cx="34632" cy="9144001"/>
          </a:xfrm>
          <a:prstGeom prst="rect">
            <a:avLst/>
          </a:prstGeom>
          <a:solidFill>
            <a:schemeClr val="tx2">
              <a:lumMod val="50000"/>
              <a:alpha val="1463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676"/>
          </a:p>
        </p:txBody>
      </p:sp>
    </p:spTree>
    <p:extLst>
      <p:ext uri="{BB962C8B-B14F-4D97-AF65-F5344CB8AC3E}">
        <p14:creationId xmlns:p14="http://schemas.microsoft.com/office/powerpoint/2010/main" val="928465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346C8C6-3168-B455-196F-67666EFF2E3A}"/>
              </a:ext>
            </a:extLst>
          </p:cNvPr>
          <p:cNvSpPr/>
          <p:nvPr/>
        </p:nvSpPr>
        <p:spPr>
          <a:xfrm>
            <a:off x="0" y="-4016"/>
            <a:ext cx="9144000" cy="1616407"/>
          </a:xfrm>
          <a:prstGeom prst="rect">
            <a:avLst/>
          </a:prstGeom>
          <a:solidFill>
            <a:schemeClr val="tx2">
              <a:lumMod val="75000"/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676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7045" y="69960"/>
            <a:ext cx="8529911" cy="1468455"/>
          </a:xfrm>
        </p:spPr>
        <p:txBody>
          <a:bodyPr/>
          <a:lstStyle>
            <a:lvl1pPr algn="ctr">
              <a:defRPr sz="4545" b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054" y="3293642"/>
            <a:ext cx="8761346" cy="2311026"/>
          </a:xfrm>
        </p:spPr>
        <p:txBody>
          <a:bodyPr/>
          <a:lstStyle>
            <a:lvl1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598" y="6492875"/>
            <a:ext cx="2057400" cy="365125"/>
          </a:xfrm>
        </p:spPr>
        <p:txBody>
          <a:bodyPr/>
          <a:lstStyle>
            <a:lvl1pPr>
              <a:defRPr sz="1515" b="1">
                <a:solidFill>
                  <a:srgbClr val="063054"/>
                </a:solidFill>
                <a:latin typeface="Eurostile" panose="020B0504020202050204" pitchFamily="34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1415B8-86B0-E8C1-2C5C-578EFA4290B3}"/>
              </a:ext>
            </a:extLst>
          </p:cNvPr>
          <p:cNvSpPr/>
          <p:nvPr/>
        </p:nvSpPr>
        <p:spPr>
          <a:xfrm rot="5400000" flipH="1">
            <a:off x="4554661" y="-2976948"/>
            <a:ext cx="34677" cy="9143999"/>
          </a:xfrm>
          <a:prstGeom prst="rect">
            <a:avLst/>
          </a:prstGeom>
          <a:solidFill>
            <a:schemeClr val="tx2">
              <a:lumMod val="50000"/>
              <a:alpha val="1463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676"/>
          </a:p>
        </p:txBody>
      </p:sp>
    </p:spTree>
    <p:extLst>
      <p:ext uri="{BB962C8B-B14F-4D97-AF65-F5344CB8AC3E}">
        <p14:creationId xmlns:p14="http://schemas.microsoft.com/office/powerpoint/2010/main" val="12930254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1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7" indent="0" algn="ctr">
              <a:buNone/>
              <a:defRPr sz="1600"/>
            </a:lvl4pPr>
            <a:lvl5pPr marL="1828756" indent="0" algn="ctr">
              <a:buNone/>
              <a:defRPr sz="1600"/>
            </a:lvl5pPr>
            <a:lvl6pPr marL="2285945" indent="0" algn="ctr">
              <a:buNone/>
              <a:defRPr sz="1600"/>
            </a:lvl6pPr>
            <a:lvl7pPr marL="2743133" indent="0" algn="ctr">
              <a:buNone/>
              <a:defRPr sz="1600"/>
            </a:lvl7pPr>
            <a:lvl8pPr marL="3200322" indent="0" algn="ctr">
              <a:buNone/>
              <a:defRPr sz="1600"/>
            </a:lvl8pPr>
            <a:lvl9pPr marL="3657511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919703D-DFA9-7346-9D15-7F3380AF0B53}" type="slidenum">
              <a:rPr lang="en-CH" smtClean="0"/>
              <a:t>‹#›</a:t>
            </a:fld>
            <a:endParaRPr lang="en-CH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CE4B1C7C-13AF-A599-96CD-A8A633262A6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300" y="6583172"/>
            <a:ext cx="1099104" cy="18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2A97C675-9047-C171-1481-50538754BE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1" y="6583172"/>
            <a:ext cx="1015298" cy="19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2DF5F27-A2A6-6CC2-CE01-670DFDB86783}"/>
              </a:ext>
            </a:extLst>
          </p:cNvPr>
          <p:cNvCxnSpPr/>
          <p:nvPr userDrawn="1"/>
        </p:nvCxnSpPr>
        <p:spPr>
          <a:xfrm>
            <a:off x="0" y="682627"/>
            <a:ext cx="91440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5928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51">
          <p15:clr>
            <a:srgbClr val="FBAE40"/>
          </p15:clr>
        </p15:guide>
        <p15:guide id="2" pos="380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346C8C6-3168-B455-196F-67666EFF2E3A}"/>
              </a:ext>
            </a:extLst>
          </p:cNvPr>
          <p:cNvSpPr/>
          <p:nvPr/>
        </p:nvSpPr>
        <p:spPr>
          <a:xfrm>
            <a:off x="0" y="-36301"/>
            <a:ext cx="9144000" cy="1074432"/>
          </a:xfrm>
          <a:prstGeom prst="rect">
            <a:avLst/>
          </a:prstGeom>
          <a:solidFill>
            <a:schemeClr val="tx2">
              <a:lumMod val="75000"/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1038132"/>
          </a:xfrm>
        </p:spPr>
        <p:txBody>
          <a:bodyPr/>
          <a:lstStyle>
            <a:lvl1pPr algn="ctr">
              <a:defRPr sz="4545" b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054" y="1253331"/>
            <a:ext cx="8761346" cy="4351338"/>
          </a:xfrm>
        </p:spPr>
        <p:txBody>
          <a:bodyPr/>
          <a:lstStyle>
            <a:lvl1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68809" y="6496888"/>
            <a:ext cx="2057400" cy="365125"/>
          </a:xfrm>
        </p:spPr>
        <p:txBody>
          <a:bodyPr/>
          <a:lstStyle>
            <a:lvl1pPr>
              <a:defRPr sz="1515" b="1">
                <a:solidFill>
                  <a:srgbClr val="063054"/>
                </a:solidFill>
                <a:latin typeface="Eurostile" panose="020B0504020202050204" pitchFamily="34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F4CA6DBF-650E-2A46-80CF-0C3F992F408E}" type="slidenum">
              <a:rPr lang="en-CH" smtClean="0"/>
              <a:t>‹#›</a:t>
            </a:fld>
            <a:endParaRPr lang="en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ECD5A8-8894-7D30-7669-3DA19FD67406}"/>
              </a:ext>
            </a:extLst>
          </p:cNvPr>
          <p:cNvSpPr/>
          <p:nvPr/>
        </p:nvSpPr>
        <p:spPr>
          <a:xfrm rot="5400000" flipH="1">
            <a:off x="4554685" y="-3551184"/>
            <a:ext cx="34632" cy="9144001"/>
          </a:xfrm>
          <a:prstGeom prst="rect">
            <a:avLst/>
          </a:prstGeom>
          <a:solidFill>
            <a:schemeClr val="tx2">
              <a:lumMod val="50000"/>
              <a:alpha val="1463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</p:spTree>
    <p:extLst>
      <p:ext uri="{BB962C8B-B14F-4D97-AF65-F5344CB8AC3E}">
        <p14:creationId xmlns:p14="http://schemas.microsoft.com/office/powerpoint/2010/main" val="2310060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51">
          <p15:clr>
            <a:srgbClr val="FBAE40"/>
          </p15:clr>
        </p15:guide>
        <p15:guide id="2" pos="380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346C8C6-3168-B455-196F-67666EFF2E3A}"/>
              </a:ext>
            </a:extLst>
          </p:cNvPr>
          <p:cNvSpPr/>
          <p:nvPr/>
        </p:nvSpPr>
        <p:spPr>
          <a:xfrm>
            <a:off x="0" y="-4016"/>
            <a:ext cx="9144000" cy="1616407"/>
          </a:xfrm>
          <a:prstGeom prst="rect">
            <a:avLst/>
          </a:prstGeom>
          <a:solidFill>
            <a:schemeClr val="tx2">
              <a:lumMod val="75000"/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7045" y="69960"/>
            <a:ext cx="8529911" cy="1468455"/>
          </a:xfrm>
        </p:spPr>
        <p:txBody>
          <a:bodyPr/>
          <a:lstStyle>
            <a:lvl1pPr algn="ctr">
              <a:defRPr sz="4545" b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054" y="3293642"/>
            <a:ext cx="8761346" cy="2311026"/>
          </a:xfrm>
        </p:spPr>
        <p:txBody>
          <a:bodyPr/>
          <a:lstStyle>
            <a:lvl1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598" y="6492875"/>
            <a:ext cx="2057400" cy="365125"/>
          </a:xfrm>
        </p:spPr>
        <p:txBody>
          <a:bodyPr/>
          <a:lstStyle>
            <a:lvl1pPr>
              <a:defRPr sz="1515" b="1">
                <a:solidFill>
                  <a:srgbClr val="063054"/>
                </a:solidFill>
                <a:latin typeface="Eurostile" panose="020B0504020202050204" pitchFamily="34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1415B8-86B0-E8C1-2C5C-578EFA4290B3}"/>
              </a:ext>
            </a:extLst>
          </p:cNvPr>
          <p:cNvSpPr/>
          <p:nvPr/>
        </p:nvSpPr>
        <p:spPr>
          <a:xfrm rot="5400000" flipH="1">
            <a:off x="4554661" y="-2976948"/>
            <a:ext cx="34677" cy="9143999"/>
          </a:xfrm>
          <a:prstGeom prst="rect">
            <a:avLst/>
          </a:prstGeom>
          <a:solidFill>
            <a:schemeClr val="tx2">
              <a:lumMod val="50000"/>
              <a:alpha val="1463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</p:spTree>
    <p:extLst>
      <p:ext uri="{BB962C8B-B14F-4D97-AF65-F5344CB8AC3E}">
        <p14:creationId xmlns:p14="http://schemas.microsoft.com/office/powerpoint/2010/main" val="297565873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851">
          <p15:clr>
            <a:srgbClr val="FBAE40"/>
          </p15:clr>
        </p15:guide>
        <p15:guide id="2" pos="380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>
            <a:lvl1pPr>
              <a:defRPr sz="1515" b="1">
                <a:solidFill>
                  <a:schemeClr val="accent1">
                    <a:lumMod val="50000"/>
                  </a:schemeClr>
                </a:solidFill>
                <a:latin typeface="Eurostile" panose="020B0504020202050204" pitchFamily="34" charset="77"/>
              </a:defRPr>
            </a:lvl1pPr>
          </a:lstStyle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21089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6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52831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7" indent="0">
              <a:buNone/>
              <a:defRPr sz="1600" b="1"/>
            </a:lvl4pPr>
            <a:lvl5pPr marL="1828756" indent="0">
              <a:buNone/>
              <a:defRPr sz="1600" b="1"/>
            </a:lvl5pPr>
            <a:lvl6pPr marL="2285945" indent="0">
              <a:buNone/>
              <a:defRPr sz="1600" b="1"/>
            </a:lvl6pPr>
            <a:lvl7pPr marL="2743133" indent="0">
              <a:buNone/>
              <a:defRPr sz="1600" b="1"/>
            </a:lvl7pPr>
            <a:lvl8pPr marL="3200322" indent="0">
              <a:buNone/>
              <a:defRPr sz="1600" b="1"/>
            </a:lvl8pPr>
            <a:lvl9pPr marL="365751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7" indent="0">
              <a:buNone/>
              <a:defRPr sz="1600" b="1"/>
            </a:lvl4pPr>
            <a:lvl5pPr marL="1828756" indent="0">
              <a:buNone/>
              <a:defRPr sz="1600" b="1"/>
            </a:lvl5pPr>
            <a:lvl6pPr marL="2285945" indent="0">
              <a:buNone/>
              <a:defRPr sz="1600" b="1"/>
            </a:lvl6pPr>
            <a:lvl7pPr marL="2743133" indent="0">
              <a:buNone/>
              <a:defRPr sz="1600" b="1"/>
            </a:lvl7pPr>
            <a:lvl8pPr marL="3200322" indent="0">
              <a:buNone/>
              <a:defRPr sz="1600" b="1"/>
            </a:lvl8pPr>
            <a:lvl9pPr marL="365751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96130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12633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34324" y="6466737"/>
            <a:ext cx="2057400" cy="365125"/>
          </a:xfrm>
        </p:spPr>
        <p:txBody>
          <a:bodyPr/>
          <a:lstStyle>
            <a:lvl1pPr>
              <a:defRPr sz="1667" b="1">
                <a:latin typeface="Eurostile" panose="020B0504020202050204" pitchFamily="34" charset="77"/>
              </a:defRPr>
            </a:lvl1pPr>
          </a:lstStyle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89998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51">
          <p15:clr>
            <a:srgbClr val="FBAE40"/>
          </p15:clr>
        </p15:guide>
        <p15:guide id="2" pos="380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7" indent="0">
              <a:buNone/>
              <a:defRPr sz="1000"/>
            </a:lvl4pPr>
            <a:lvl5pPr marL="1828756" indent="0">
              <a:buNone/>
              <a:defRPr sz="1000"/>
            </a:lvl5pPr>
            <a:lvl6pPr marL="2285945" indent="0">
              <a:buNone/>
              <a:defRPr sz="1000"/>
            </a:lvl6pPr>
            <a:lvl7pPr marL="2743133" indent="0">
              <a:buNone/>
              <a:defRPr sz="1000"/>
            </a:lvl7pPr>
            <a:lvl8pPr marL="3200322" indent="0">
              <a:buNone/>
              <a:defRPr sz="1000"/>
            </a:lvl8pPr>
            <a:lvl9pPr marL="3657511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28732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7" indent="0">
              <a:buNone/>
              <a:defRPr sz="2000"/>
            </a:lvl4pPr>
            <a:lvl5pPr marL="1828756" indent="0">
              <a:buNone/>
              <a:defRPr sz="2000"/>
            </a:lvl5pPr>
            <a:lvl6pPr marL="2285945" indent="0">
              <a:buNone/>
              <a:defRPr sz="2000"/>
            </a:lvl6pPr>
            <a:lvl7pPr marL="2743133" indent="0">
              <a:buNone/>
              <a:defRPr sz="2000"/>
            </a:lvl7pPr>
            <a:lvl8pPr marL="3200322" indent="0">
              <a:buNone/>
              <a:defRPr sz="2000"/>
            </a:lvl8pPr>
            <a:lvl9pPr marL="3657511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7" indent="0">
              <a:buNone/>
              <a:defRPr sz="1000"/>
            </a:lvl4pPr>
            <a:lvl5pPr marL="1828756" indent="0">
              <a:buNone/>
              <a:defRPr sz="1000"/>
            </a:lvl5pPr>
            <a:lvl6pPr marL="2285945" indent="0">
              <a:buNone/>
              <a:defRPr sz="1000"/>
            </a:lvl6pPr>
            <a:lvl7pPr marL="2743133" indent="0">
              <a:buNone/>
              <a:defRPr sz="1000"/>
            </a:lvl7pPr>
            <a:lvl8pPr marL="3200322" indent="0">
              <a:buNone/>
              <a:defRPr sz="1000"/>
            </a:lvl8pPr>
            <a:lvl9pPr marL="3657511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35570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36930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18901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BEB7D73-72B8-803E-50B2-E1E000ED854B}"/>
              </a:ext>
            </a:extLst>
          </p:cNvPr>
          <p:cNvSpPr/>
          <p:nvPr/>
        </p:nvSpPr>
        <p:spPr>
          <a:xfrm>
            <a:off x="0" y="1"/>
            <a:ext cx="9144000" cy="741169"/>
          </a:xfrm>
          <a:prstGeom prst="rect">
            <a:avLst/>
          </a:prstGeom>
          <a:solidFill>
            <a:schemeClr val="tx2">
              <a:lumMod val="40000"/>
              <a:lumOff val="6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12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021" y="1173279"/>
            <a:ext cx="8915400" cy="4943546"/>
          </a:xfrm>
        </p:spPr>
        <p:txBody>
          <a:bodyPr/>
          <a:lstStyle>
            <a:lvl1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1pPr>
            <a:lvl2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2pPr>
            <a:lvl3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3pPr>
            <a:lvl4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4pPr>
            <a:lvl5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63E27ED-4869-A796-C850-88B84A2ABE01}"/>
              </a:ext>
            </a:extLst>
          </p:cNvPr>
          <p:cNvCxnSpPr>
            <a:cxnSpLocks/>
          </p:cNvCxnSpPr>
          <p:nvPr/>
        </p:nvCxnSpPr>
        <p:spPr>
          <a:xfrm>
            <a:off x="0" y="741169"/>
            <a:ext cx="9144000" cy="0"/>
          </a:xfrm>
          <a:prstGeom prst="line">
            <a:avLst/>
          </a:prstGeom>
          <a:ln w="28575">
            <a:solidFill>
              <a:schemeClr val="accent1">
                <a:lumMod val="50000"/>
                <a:alpha val="8577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83C84D4-5680-2AB0-7356-29CF8B498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9301" y="6518306"/>
            <a:ext cx="2057400" cy="365125"/>
          </a:xfrm>
        </p:spPr>
        <p:txBody>
          <a:bodyPr/>
          <a:lstStyle>
            <a:lvl1pPr>
              <a:defRPr sz="2500" b="0">
                <a:solidFill>
                  <a:srgbClr val="162746"/>
                </a:solidFill>
                <a:latin typeface="Aptos" panose="020B0004020202020204" pitchFamily="34" charset="0"/>
              </a:defRPr>
            </a:lvl1pPr>
          </a:lstStyle>
          <a:p>
            <a:fld id="{1126AD06-1C69-4F40-B475-B9DE4452D124}" type="slidenum">
              <a:rPr lang="en-CH" smtClean="0"/>
              <a:pPr/>
              <a:t>‹#›</a:t>
            </a:fld>
            <a:endParaRPr lang="en-CH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DB1768C-4800-4E4B-E789-9079D6D0B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7886700" cy="894791"/>
          </a:xfrm>
        </p:spPr>
        <p:txBody>
          <a:bodyPr>
            <a:normAutofit/>
          </a:bodyPr>
          <a:lstStyle>
            <a:lvl1pPr>
              <a:defRPr sz="4000" b="1" i="0">
                <a:solidFill>
                  <a:schemeClr val="accent1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D84A6C8-5C3B-F675-811E-A0DDF00C9405}"/>
              </a:ext>
            </a:extLst>
          </p:cNvPr>
          <p:cNvCxnSpPr>
            <a:cxnSpLocks/>
          </p:cNvCxnSpPr>
          <p:nvPr userDrawn="1"/>
        </p:nvCxnSpPr>
        <p:spPr>
          <a:xfrm>
            <a:off x="0" y="933099"/>
            <a:ext cx="9144000" cy="0"/>
          </a:xfrm>
          <a:prstGeom prst="line">
            <a:avLst/>
          </a:prstGeom>
          <a:ln w="28575">
            <a:solidFill>
              <a:srgbClr val="0597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F6602A9-FD15-8089-5F8F-197471284EF6}"/>
              </a:ext>
            </a:extLst>
          </p:cNvPr>
          <p:cNvCxnSpPr>
            <a:cxnSpLocks/>
          </p:cNvCxnSpPr>
          <p:nvPr userDrawn="1"/>
        </p:nvCxnSpPr>
        <p:spPr>
          <a:xfrm>
            <a:off x="0" y="894794"/>
            <a:ext cx="9144000" cy="0"/>
          </a:xfrm>
          <a:prstGeom prst="line">
            <a:avLst/>
          </a:prstGeom>
          <a:ln w="28575">
            <a:solidFill>
              <a:srgbClr val="35B6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A1BFF007-0C30-AFCE-2AB1-776ABC218A8D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9144000" cy="894791"/>
          </a:xfrm>
          <a:prstGeom prst="rect">
            <a:avLst/>
          </a:prstGeom>
          <a:solidFill>
            <a:srgbClr val="28503F">
              <a:alpha val="9673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CF0D50-3546-A96C-D70C-6C3D1A3217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" r="-1049" b="51147"/>
          <a:stretch/>
        </p:blipFill>
        <p:spPr>
          <a:xfrm>
            <a:off x="105105" y="6431595"/>
            <a:ext cx="1022350" cy="19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3028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BEB7D73-72B8-803E-50B2-E1E000ED854B}"/>
              </a:ext>
            </a:extLst>
          </p:cNvPr>
          <p:cNvSpPr/>
          <p:nvPr/>
        </p:nvSpPr>
        <p:spPr>
          <a:xfrm>
            <a:off x="0" y="1"/>
            <a:ext cx="9144000" cy="741169"/>
          </a:xfrm>
          <a:prstGeom prst="rect">
            <a:avLst/>
          </a:prstGeom>
          <a:solidFill>
            <a:schemeClr val="tx2">
              <a:lumMod val="40000"/>
              <a:lumOff val="6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12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021" y="1173279"/>
            <a:ext cx="8915400" cy="4943546"/>
          </a:xfrm>
        </p:spPr>
        <p:txBody>
          <a:bodyPr/>
          <a:lstStyle>
            <a:lvl1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1pPr>
            <a:lvl2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2pPr>
            <a:lvl3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3pPr>
            <a:lvl4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4pPr>
            <a:lvl5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63E27ED-4869-A796-C850-88B84A2ABE01}"/>
              </a:ext>
            </a:extLst>
          </p:cNvPr>
          <p:cNvCxnSpPr>
            <a:cxnSpLocks/>
          </p:cNvCxnSpPr>
          <p:nvPr/>
        </p:nvCxnSpPr>
        <p:spPr>
          <a:xfrm>
            <a:off x="0" y="741169"/>
            <a:ext cx="9144000" cy="0"/>
          </a:xfrm>
          <a:prstGeom prst="line">
            <a:avLst/>
          </a:prstGeom>
          <a:ln w="28575">
            <a:solidFill>
              <a:schemeClr val="accent1">
                <a:lumMod val="50000"/>
                <a:alpha val="8577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83C84D4-5680-2AB0-7356-29CF8B498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9301" y="6518306"/>
            <a:ext cx="2057400" cy="365125"/>
          </a:xfrm>
        </p:spPr>
        <p:txBody>
          <a:bodyPr/>
          <a:lstStyle>
            <a:lvl1pPr>
              <a:defRPr sz="2500" b="0">
                <a:solidFill>
                  <a:srgbClr val="162746"/>
                </a:solidFill>
                <a:latin typeface="Aptos" panose="020B0004020202020204" pitchFamily="34" charset="0"/>
              </a:defRPr>
            </a:lvl1pPr>
          </a:lstStyle>
          <a:p>
            <a:fld id="{1126AD06-1C69-4F40-B475-B9DE4452D124}" type="slidenum">
              <a:rPr lang="en-CH" smtClean="0"/>
              <a:pPr/>
              <a:t>‹#›</a:t>
            </a:fld>
            <a:endParaRPr lang="en-CH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DB1768C-4800-4E4B-E789-9079D6D0B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7886700" cy="894791"/>
          </a:xfrm>
        </p:spPr>
        <p:txBody>
          <a:bodyPr>
            <a:normAutofit/>
          </a:bodyPr>
          <a:lstStyle>
            <a:lvl1pPr>
              <a:defRPr sz="4000" b="1" i="0">
                <a:solidFill>
                  <a:schemeClr val="accent1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0D51C72-1B41-D19B-99EF-27BB80D70E9D}"/>
              </a:ext>
            </a:extLst>
          </p:cNvPr>
          <p:cNvCxnSpPr>
            <a:cxnSpLocks/>
          </p:cNvCxnSpPr>
          <p:nvPr userDrawn="1"/>
        </p:nvCxnSpPr>
        <p:spPr>
          <a:xfrm>
            <a:off x="0" y="933099"/>
            <a:ext cx="9144000" cy="0"/>
          </a:xfrm>
          <a:prstGeom prst="line">
            <a:avLst/>
          </a:prstGeom>
          <a:ln w="28575">
            <a:solidFill>
              <a:srgbClr val="0597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19124A2-1AB7-E847-49E7-74F8B9312A5F}"/>
              </a:ext>
            </a:extLst>
          </p:cNvPr>
          <p:cNvCxnSpPr>
            <a:cxnSpLocks/>
          </p:cNvCxnSpPr>
          <p:nvPr userDrawn="1"/>
        </p:nvCxnSpPr>
        <p:spPr>
          <a:xfrm>
            <a:off x="0" y="894794"/>
            <a:ext cx="9144000" cy="0"/>
          </a:xfrm>
          <a:prstGeom prst="line">
            <a:avLst/>
          </a:prstGeom>
          <a:ln w="28575">
            <a:solidFill>
              <a:srgbClr val="35B6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BAF6A2F6-65C8-F429-91E2-227F8699BC11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9144000" cy="894791"/>
          </a:xfrm>
          <a:prstGeom prst="rect">
            <a:avLst/>
          </a:prstGeom>
          <a:solidFill>
            <a:srgbClr val="28503F">
              <a:alpha val="9673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E21582-871C-F0EB-75DB-68EEDAABCD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" r="-1049" b="51147"/>
          <a:stretch/>
        </p:blipFill>
        <p:spPr>
          <a:xfrm>
            <a:off x="105105" y="6431595"/>
            <a:ext cx="1022350" cy="19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253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0B4AC80-ED89-0C4F-B454-66418E6F988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3288432"/>
          </a:xfrm>
          <a:prstGeom prst="rect">
            <a:avLst/>
          </a:prstGeom>
          <a:solidFill>
            <a:schemeClr val="tx2">
              <a:lumMod val="60000"/>
              <a:lumOff val="40000"/>
              <a:alpha val="12243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4540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0B4AC80-ED89-0C4F-B454-66418E6F988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3585117"/>
          </a:xfrm>
          <a:prstGeom prst="rect">
            <a:avLst/>
          </a:prstGeom>
          <a:solidFill>
            <a:srgbClr val="28503F">
              <a:alpha val="19948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658" y="350867"/>
            <a:ext cx="7772400" cy="2387600"/>
          </a:xfrm>
        </p:spPr>
        <p:txBody>
          <a:bodyPr anchor="b"/>
          <a:lstStyle>
            <a:lvl1pPr algn="ctr">
              <a:defRPr sz="6000" b="1" i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br>
              <a:rPr lang="en-US"/>
            </a:br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C1D808B-B204-165A-F39A-0DA76979ACE9}"/>
              </a:ext>
            </a:extLst>
          </p:cNvPr>
          <p:cNvGrpSpPr/>
          <p:nvPr/>
        </p:nvGrpSpPr>
        <p:grpSpPr>
          <a:xfrm>
            <a:off x="2490740" y="5496471"/>
            <a:ext cx="4162521" cy="691991"/>
            <a:chOff x="2313398" y="5496470"/>
            <a:chExt cx="4162521" cy="69199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E41F271-E470-A132-300B-02445D3AA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13398" y="5496470"/>
              <a:ext cx="1748187" cy="69199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5976204-DF23-5C1A-408F-E6B2DC1BE5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5553" t="31836" r="15247" b="32270"/>
            <a:stretch/>
          </p:blipFill>
          <p:spPr>
            <a:xfrm>
              <a:off x="4422268" y="5508144"/>
              <a:ext cx="2053651" cy="389442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6E3966AB-B2D5-065E-1195-42F229E7CB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663" y="6130890"/>
            <a:ext cx="651737" cy="651737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F4CB8E6-8A70-029E-37E6-7AAD9B703C0A}"/>
              </a:ext>
            </a:extLst>
          </p:cNvPr>
          <p:cNvGrpSpPr/>
          <p:nvPr/>
        </p:nvGrpSpPr>
        <p:grpSpPr>
          <a:xfrm>
            <a:off x="1362968" y="6166623"/>
            <a:ext cx="6418064" cy="580268"/>
            <a:chOff x="1362968" y="6166623"/>
            <a:chExt cx="6418064" cy="58026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825C48A-C12D-E418-39F5-9381CB4A89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8273" t="34927" r="30772" b="35321"/>
            <a:stretch/>
          </p:blipFill>
          <p:spPr>
            <a:xfrm>
              <a:off x="1362968" y="6238725"/>
              <a:ext cx="1070209" cy="436064"/>
            </a:xfrm>
            <a:prstGeom prst="rect">
              <a:avLst/>
            </a:prstGeom>
          </p:spPr>
        </p:pic>
        <p:pic>
          <p:nvPicPr>
            <p:cNvPr id="16" name="Google Shape;91;p1">
              <a:extLst>
                <a:ext uri="{FF2B5EF4-FFF2-40B4-BE49-F238E27FC236}">
                  <a16:creationId xmlns:a16="http://schemas.microsoft.com/office/drawing/2014/main" id="{B9F113AF-6316-7B2C-9383-A636D77463E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119541" y="6166623"/>
              <a:ext cx="1605693" cy="5802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C819E5BD-9004-76FA-DEE3-9B1D7A8903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5795" y="6301594"/>
              <a:ext cx="1675237" cy="310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12004698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0B4AC80-ED89-0C4F-B454-66418E6F988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3585117"/>
          </a:xfrm>
          <a:prstGeom prst="rect">
            <a:avLst/>
          </a:prstGeom>
          <a:solidFill>
            <a:srgbClr val="28503F">
              <a:alpha val="19948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658" y="350867"/>
            <a:ext cx="7772400" cy="2387600"/>
          </a:xfrm>
        </p:spPr>
        <p:txBody>
          <a:bodyPr anchor="b"/>
          <a:lstStyle>
            <a:lvl1pPr algn="ctr">
              <a:defRPr sz="6000" b="1" i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br>
              <a:rPr lang="en-US"/>
            </a:br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41F271-E470-A132-300B-02445D3AA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74" y="5624147"/>
            <a:ext cx="2186204" cy="8653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5976204-DF23-5C1A-408F-E6B2DC1BE5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53" t="31836" r="15247" b="32270"/>
          <a:stretch/>
        </p:blipFill>
        <p:spPr>
          <a:xfrm>
            <a:off x="2775803" y="5624147"/>
            <a:ext cx="2568204" cy="487019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C819E5BD-9004-76FA-DEE3-9B1D7A890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643" y="5745668"/>
            <a:ext cx="1675237" cy="31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uawei logo transparent PNG 23636289 PNG">
            <a:extLst>
              <a:ext uri="{FF2B5EF4-FFF2-40B4-BE49-F238E27FC236}">
                <a16:creationId xmlns:a16="http://schemas.microsoft.com/office/drawing/2014/main" id="{B14C5118-874C-75F4-B7D1-D45CC0FA7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907" y="4517984"/>
            <a:ext cx="2212327" cy="221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306B07-5C05-C0B9-C5A5-EEC7211BE1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5553" t="31836" r="15247" b="32270"/>
          <a:stretch/>
        </p:blipFill>
        <p:spPr>
          <a:xfrm>
            <a:off x="2775803" y="5624147"/>
            <a:ext cx="2568204" cy="48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03661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0B4AC80-ED89-0C4F-B454-66418E6F988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3585117"/>
          </a:xfrm>
          <a:prstGeom prst="rect">
            <a:avLst/>
          </a:prstGeom>
          <a:solidFill>
            <a:srgbClr val="28503F">
              <a:alpha val="19948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658" y="350867"/>
            <a:ext cx="7772400" cy="2387600"/>
          </a:xfrm>
        </p:spPr>
        <p:txBody>
          <a:bodyPr anchor="b"/>
          <a:lstStyle>
            <a:lvl1pPr algn="ctr">
              <a:defRPr sz="6000" b="1" i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br>
              <a:rPr lang="en-US"/>
            </a:br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C1D808B-B204-165A-F39A-0DA76979ACE9}"/>
              </a:ext>
            </a:extLst>
          </p:cNvPr>
          <p:cNvGrpSpPr/>
          <p:nvPr/>
        </p:nvGrpSpPr>
        <p:grpSpPr>
          <a:xfrm>
            <a:off x="2490740" y="5496471"/>
            <a:ext cx="4162521" cy="691991"/>
            <a:chOff x="2313398" y="5496470"/>
            <a:chExt cx="4162521" cy="69199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E41F271-E470-A132-300B-02445D3AA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13398" y="5496470"/>
              <a:ext cx="1748187" cy="69199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5976204-DF23-5C1A-408F-E6B2DC1BE5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5553" t="31836" r="15247" b="32270"/>
            <a:stretch/>
          </p:blipFill>
          <p:spPr>
            <a:xfrm>
              <a:off x="4422268" y="5508144"/>
              <a:ext cx="2053651" cy="3894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996918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0B4AC80-ED89-0C4F-B454-66418E6F988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3585117"/>
          </a:xfrm>
          <a:prstGeom prst="rect">
            <a:avLst/>
          </a:prstGeom>
          <a:solidFill>
            <a:srgbClr val="28503F">
              <a:alpha val="19948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658" y="350867"/>
            <a:ext cx="7772400" cy="2387600"/>
          </a:xfrm>
        </p:spPr>
        <p:txBody>
          <a:bodyPr anchor="b"/>
          <a:lstStyle>
            <a:lvl1pPr algn="ctr">
              <a:defRPr sz="6000" b="1" i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br>
              <a:rPr lang="en-US"/>
            </a:br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41F271-E470-A132-300B-02445D3AA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74" y="5624147"/>
            <a:ext cx="2186204" cy="8653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5976204-DF23-5C1A-408F-E6B2DC1BE5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5553" t="31836" r="15247" b="32270"/>
          <a:stretch/>
        </p:blipFill>
        <p:spPr>
          <a:xfrm>
            <a:off x="2775803" y="5624147"/>
            <a:ext cx="2568204" cy="48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7302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0B4AC80-ED89-0C4F-B454-66418E6F9888}"/>
              </a:ext>
            </a:extLst>
          </p:cNvPr>
          <p:cNvSpPr txBox="1">
            <a:spLocks/>
          </p:cNvSpPr>
          <p:nvPr userDrawn="1"/>
        </p:nvSpPr>
        <p:spPr>
          <a:xfrm>
            <a:off x="0" y="-1"/>
            <a:ext cx="9144000" cy="3585117"/>
          </a:xfrm>
          <a:prstGeom prst="rect">
            <a:avLst/>
          </a:prstGeom>
          <a:solidFill>
            <a:srgbClr val="28503F">
              <a:alpha val="19948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658" y="350867"/>
            <a:ext cx="7772400" cy="2387600"/>
          </a:xfrm>
        </p:spPr>
        <p:txBody>
          <a:bodyPr anchor="b"/>
          <a:lstStyle>
            <a:lvl1pPr algn="ctr">
              <a:defRPr sz="6000" b="1" i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br>
              <a:rPr lang="en-US"/>
            </a:br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41F271-E470-A132-300B-02445D3AA7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5473" y="5624146"/>
            <a:ext cx="2186204" cy="8653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5976204-DF23-5C1A-408F-E6B2DC1BE5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5553" t="31836" r="15247" b="32270"/>
          <a:stretch/>
        </p:blipFill>
        <p:spPr>
          <a:xfrm>
            <a:off x="6496998" y="5624146"/>
            <a:ext cx="2568204" cy="48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008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9061" y="-440940"/>
            <a:ext cx="8987883" cy="1193800"/>
          </a:xfrm>
        </p:spPr>
        <p:txBody>
          <a:bodyPr anchor="b">
            <a:normAutofit/>
          </a:bodyPr>
          <a:lstStyle>
            <a:lvl1pPr algn="ctr">
              <a:defRPr sz="37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t>‹#›</a:t>
            </a:fld>
            <a:endParaRPr lang="en-CH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9F3AB7CE-37EE-5745-B80F-43E359A9996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300" y="6583172"/>
            <a:ext cx="1099104" cy="18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D95475C1-8F8A-7A44-B1F8-8FEECF103C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1" y="6583172"/>
            <a:ext cx="1015298" cy="19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21980B9-0059-904C-B1B3-0114755A6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51" y="1703347"/>
            <a:ext cx="8626862" cy="44671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A804665-0FD9-BC4C-853E-C8CF59608197}"/>
              </a:ext>
            </a:extLst>
          </p:cNvPr>
          <p:cNvCxnSpPr/>
          <p:nvPr userDrawn="1"/>
        </p:nvCxnSpPr>
        <p:spPr>
          <a:xfrm>
            <a:off x="0" y="682627"/>
            <a:ext cx="91440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2852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12680A-0AD5-9B43-9F06-7EA32467EDAA}"/>
              </a:ext>
            </a:extLst>
          </p:cNvPr>
          <p:cNvSpPr/>
          <p:nvPr userDrawn="1"/>
        </p:nvSpPr>
        <p:spPr>
          <a:xfrm>
            <a:off x="0" y="2"/>
            <a:ext cx="9144000" cy="421516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5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499C9F28-2535-9D4E-BEA4-BD6C9F7898B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597" y="5402083"/>
            <a:ext cx="3140716" cy="52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CFE2B0-7C01-234C-814E-8466963F58B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91" y="5272320"/>
            <a:ext cx="3426271" cy="65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4E4D70E-F044-394F-893D-C8060E8AAC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058" y="1399230"/>
            <a:ext cx="8987883" cy="1193800"/>
          </a:xfrm>
        </p:spPr>
        <p:txBody>
          <a:bodyPr anchor="b">
            <a:normAutofit/>
          </a:bodyPr>
          <a:lstStyle>
            <a:lvl1pPr algn="ctr">
              <a:defRPr sz="37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FC77383-CC88-E346-92FD-A5B8F2FD00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7213" y="2815166"/>
            <a:ext cx="8029575" cy="835025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987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F35EE9-D29F-1D49-9981-D793D246F6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2F5C3BF-64AB-2E47-9B20-37D7587AB751}"/>
              </a:ext>
            </a:extLst>
          </p:cNvPr>
          <p:cNvCxnSpPr/>
          <p:nvPr userDrawn="1"/>
        </p:nvCxnSpPr>
        <p:spPr>
          <a:xfrm>
            <a:off x="0" y="697240"/>
            <a:ext cx="91440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69A0C2F-40E7-5F48-8150-0EEFF7E6D9C2}"/>
              </a:ext>
            </a:extLst>
          </p:cNvPr>
          <p:cNvSpPr txBox="1"/>
          <p:nvPr userDrawn="1"/>
        </p:nvSpPr>
        <p:spPr>
          <a:xfrm>
            <a:off x="156118" y="78059"/>
            <a:ext cx="3804631" cy="611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3375" b="1"/>
              <a:t>Executive Summary </a:t>
            </a:r>
          </a:p>
        </p:txBody>
      </p:sp>
    </p:spTree>
    <p:extLst>
      <p:ext uri="{BB962C8B-B14F-4D97-AF65-F5344CB8AC3E}">
        <p14:creationId xmlns:p14="http://schemas.microsoft.com/office/powerpoint/2010/main" val="31419633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6B73A9-D229-4245-A62E-A9285ED1D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CA7629-1674-FD45-9441-51C626F11CE9}"/>
              </a:ext>
            </a:extLst>
          </p:cNvPr>
          <p:cNvCxnSpPr/>
          <p:nvPr userDrawn="1"/>
        </p:nvCxnSpPr>
        <p:spPr>
          <a:xfrm>
            <a:off x="0" y="1041145"/>
            <a:ext cx="91440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F0B6A70-FE99-D940-AA10-EA36241F9B8A}"/>
              </a:ext>
            </a:extLst>
          </p:cNvPr>
          <p:cNvSpPr txBox="1"/>
          <p:nvPr userDrawn="1"/>
        </p:nvSpPr>
        <p:spPr>
          <a:xfrm>
            <a:off x="156118" y="78059"/>
            <a:ext cx="1523174" cy="611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3375" b="1"/>
              <a:t>Outline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9271D2C-BBCC-0848-B10C-60B9BFADB70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6118" y="1450086"/>
            <a:ext cx="5040351" cy="84706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039D6E67-46F0-0644-ADD8-96DDB001747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56118" y="2581940"/>
            <a:ext cx="5040351" cy="84706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8A581D53-8E97-EC46-B852-9CE7D8A8865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6116" y="3713794"/>
            <a:ext cx="5040351" cy="84706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C25B9A02-EDB6-F847-BA99-41695072A3C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67267" y="4969794"/>
            <a:ext cx="5040351" cy="84706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5117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1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7" indent="0" algn="ctr">
              <a:buNone/>
              <a:defRPr sz="1600"/>
            </a:lvl4pPr>
            <a:lvl5pPr marL="1828756" indent="0" algn="ctr">
              <a:buNone/>
              <a:defRPr sz="1600"/>
            </a:lvl5pPr>
            <a:lvl6pPr marL="2285945" indent="0" algn="ctr">
              <a:buNone/>
              <a:defRPr sz="1600"/>
            </a:lvl6pPr>
            <a:lvl7pPr marL="2743133" indent="0" algn="ctr">
              <a:buNone/>
              <a:defRPr sz="1600"/>
            </a:lvl7pPr>
            <a:lvl8pPr marL="3200322" indent="0" algn="ctr">
              <a:buNone/>
              <a:defRPr sz="1600"/>
            </a:lvl8pPr>
            <a:lvl9pPr marL="3657511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919703D-DFA9-7346-9D15-7F3380AF0B53}" type="slidenum">
              <a:rPr lang="en-CH" smtClean="0"/>
              <a:t>‹#›</a:t>
            </a:fld>
            <a:endParaRPr lang="en-CH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2255DA8C-8CE5-76C2-4054-08777353F5F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300" y="6583172"/>
            <a:ext cx="1099104" cy="18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73345CD7-C842-1849-259A-0193D74893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1" y="6583172"/>
            <a:ext cx="1015298" cy="19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168F69-0015-A20B-D426-325A44202053}"/>
              </a:ext>
            </a:extLst>
          </p:cNvPr>
          <p:cNvCxnSpPr/>
          <p:nvPr userDrawn="1"/>
        </p:nvCxnSpPr>
        <p:spPr>
          <a:xfrm>
            <a:off x="0" y="682627"/>
            <a:ext cx="91440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4089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51">
          <p15:clr>
            <a:srgbClr val="FBAE40"/>
          </p15:clr>
        </p15:guide>
        <p15:guide id="2" pos="380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346C8C6-3168-B455-196F-67666EFF2E3A}"/>
              </a:ext>
            </a:extLst>
          </p:cNvPr>
          <p:cNvSpPr/>
          <p:nvPr/>
        </p:nvSpPr>
        <p:spPr>
          <a:xfrm>
            <a:off x="0" y="-36301"/>
            <a:ext cx="9144000" cy="1074432"/>
          </a:xfrm>
          <a:prstGeom prst="rect">
            <a:avLst/>
          </a:prstGeom>
          <a:solidFill>
            <a:schemeClr val="tx2">
              <a:lumMod val="75000"/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676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1038132"/>
          </a:xfrm>
        </p:spPr>
        <p:txBody>
          <a:bodyPr/>
          <a:lstStyle>
            <a:lvl1pPr algn="ctr">
              <a:defRPr sz="4545" b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054" y="1253331"/>
            <a:ext cx="8761346" cy="4351338"/>
          </a:xfrm>
        </p:spPr>
        <p:txBody>
          <a:bodyPr/>
          <a:lstStyle>
            <a:lvl1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68809" y="6496888"/>
            <a:ext cx="2057400" cy="365125"/>
          </a:xfrm>
        </p:spPr>
        <p:txBody>
          <a:bodyPr/>
          <a:lstStyle>
            <a:lvl1pPr>
              <a:defRPr sz="1515" b="1">
                <a:solidFill>
                  <a:srgbClr val="063054"/>
                </a:solidFill>
                <a:latin typeface="Eurostile" panose="020B0504020202050204" pitchFamily="34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F4CA6DBF-650E-2A46-80CF-0C3F992F408E}" type="slidenum">
              <a:rPr lang="en-CH" smtClean="0"/>
              <a:t>‹#›</a:t>
            </a:fld>
            <a:endParaRPr lang="en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ECD5A8-8894-7D30-7669-3DA19FD67406}"/>
              </a:ext>
            </a:extLst>
          </p:cNvPr>
          <p:cNvSpPr/>
          <p:nvPr/>
        </p:nvSpPr>
        <p:spPr>
          <a:xfrm rot="5400000" flipH="1">
            <a:off x="4554685" y="-3551184"/>
            <a:ext cx="34632" cy="9144001"/>
          </a:xfrm>
          <a:prstGeom prst="rect">
            <a:avLst/>
          </a:prstGeom>
          <a:solidFill>
            <a:schemeClr val="tx2">
              <a:lumMod val="50000"/>
              <a:alpha val="1463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676"/>
          </a:p>
        </p:txBody>
      </p:sp>
    </p:spTree>
    <p:extLst>
      <p:ext uri="{BB962C8B-B14F-4D97-AF65-F5344CB8AC3E}">
        <p14:creationId xmlns:p14="http://schemas.microsoft.com/office/powerpoint/2010/main" val="928465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51">
          <p15:clr>
            <a:srgbClr val="FBAE40"/>
          </p15:clr>
        </p15:guide>
        <p15:guide id="2" pos="380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346C8C6-3168-B455-196F-67666EFF2E3A}"/>
              </a:ext>
            </a:extLst>
          </p:cNvPr>
          <p:cNvSpPr/>
          <p:nvPr/>
        </p:nvSpPr>
        <p:spPr>
          <a:xfrm>
            <a:off x="0" y="-4016"/>
            <a:ext cx="9144000" cy="1616407"/>
          </a:xfrm>
          <a:prstGeom prst="rect">
            <a:avLst/>
          </a:prstGeom>
          <a:solidFill>
            <a:schemeClr val="tx2">
              <a:lumMod val="75000"/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676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7045" y="69960"/>
            <a:ext cx="8529911" cy="1468455"/>
          </a:xfrm>
        </p:spPr>
        <p:txBody>
          <a:bodyPr/>
          <a:lstStyle>
            <a:lvl1pPr algn="ctr">
              <a:defRPr sz="4545" b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054" y="3293642"/>
            <a:ext cx="8761346" cy="2311026"/>
          </a:xfrm>
        </p:spPr>
        <p:txBody>
          <a:bodyPr/>
          <a:lstStyle>
            <a:lvl1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598" y="6492875"/>
            <a:ext cx="2057400" cy="365125"/>
          </a:xfrm>
        </p:spPr>
        <p:txBody>
          <a:bodyPr/>
          <a:lstStyle>
            <a:lvl1pPr>
              <a:defRPr sz="1515" b="1">
                <a:solidFill>
                  <a:srgbClr val="063054"/>
                </a:solidFill>
                <a:latin typeface="Eurostile" panose="020B0504020202050204" pitchFamily="34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1415B8-86B0-E8C1-2C5C-578EFA4290B3}"/>
              </a:ext>
            </a:extLst>
          </p:cNvPr>
          <p:cNvSpPr/>
          <p:nvPr/>
        </p:nvSpPr>
        <p:spPr>
          <a:xfrm rot="5400000" flipH="1">
            <a:off x="4554661" y="-2976948"/>
            <a:ext cx="34677" cy="9143999"/>
          </a:xfrm>
          <a:prstGeom prst="rect">
            <a:avLst/>
          </a:prstGeom>
          <a:solidFill>
            <a:schemeClr val="tx2">
              <a:lumMod val="50000"/>
              <a:alpha val="1463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676"/>
          </a:p>
        </p:txBody>
      </p:sp>
    </p:spTree>
    <p:extLst>
      <p:ext uri="{BB962C8B-B14F-4D97-AF65-F5344CB8AC3E}">
        <p14:creationId xmlns:p14="http://schemas.microsoft.com/office/powerpoint/2010/main" val="12930254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851">
          <p15:clr>
            <a:srgbClr val="FBAE40"/>
          </p15:clr>
        </p15:guide>
        <p15:guide id="2" pos="3802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>
            <a:lvl1pPr>
              <a:defRPr sz="1515" b="1">
                <a:solidFill>
                  <a:schemeClr val="accent1">
                    <a:lumMod val="50000"/>
                  </a:schemeClr>
                </a:solidFill>
                <a:latin typeface="Eurostile" panose="020B0504020202050204" pitchFamily="34" charset="77"/>
              </a:defRPr>
            </a:lvl1pPr>
          </a:lstStyle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47053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6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815481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7" indent="0">
              <a:buNone/>
              <a:defRPr sz="1600" b="1"/>
            </a:lvl4pPr>
            <a:lvl5pPr marL="1828756" indent="0">
              <a:buNone/>
              <a:defRPr sz="1600" b="1"/>
            </a:lvl5pPr>
            <a:lvl6pPr marL="2285945" indent="0">
              <a:buNone/>
              <a:defRPr sz="1600" b="1"/>
            </a:lvl6pPr>
            <a:lvl7pPr marL="2743133" indent="0">
              <a:buNone/>
              <a:defRPr sz="1600" b="1"/>
            </a:lvl7pPr>
            <a:lvl8pPr marL="3200322" indent="0">
              <a:buNone/>
              <a:defRPr sz="1600" b="1"/>
            </a:lvl8pPr>
            <a:lvl9pPr marL="365751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7" indent="0">
              <a:buNone/>
              <a:defRPr sz="1600" b="1"/>
            </a:lvl4pPr>
            <a:lvl5pPr marL="1828756" indent="0">
              <a:buNone/>
              <a:defRPr sz="1600" b="1"/>
            </a:lvl5pPr>
            <a:lvl6pPr marL="2285945" indent="0">
              <a:buNone/>
              <a:defRPr sz="1600" b="1"/>
            </a:lvl6pPr>
            <a:lvl7pPr marL="2743133" indent="0">
              <a:buNone/>
              <a:defRPr sz="1600" b="1"/>
            </a:lvl7pPr>
            <a:lvl8pPr marL="3200322" indent="0">
              <a:buNone/>
              <a:defRPr sz="1600" b="1"/>
            </a:lvl8pPr>
            <a:lvl9pPr marL="365751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916761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280475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34324" y="6466737"/>
            <a:ext cx="2057400" cy="365125"/>
          </a:xfrm>
        </p:spPr>
        <p:txBody>
          <a:bodyPr/>
          <a:lstStyle>
            <a:lvl1pPr>
              <a:defRPr sz="1667" b="1">
                <a:latin typeface="Eurostile" panose="020B0504020202050204" pitchFamily="34" charset="77"/>
              </a:defRPr>
            </a:lvl1pPr>
          </a:lstStyle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29320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51">
          <p15:clr>
            <a:srgbClr val="FBAE40"/>
          </p15:clr>
        </p15:guide>
        <p15:guide id="2" pos="3802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7" indent="0">
              <a:buNone/>
              <a:defRPr sz="1000"/>
            </a:lvl4pPr>
            <a:lvl5pPr marL="1828756" indent="0">
              <a:buNone/>
              <a:defRPr sz="1000"/>
            </a:lvl5pPr>
            <a:lvl6pPr marL="2285945" indent="0">
              <a:buNone/>
              <a:defRPr sz="1000"/>
            </a:lvl6pPr>
            <a:lvl7pPr marL="2743133" indent="0">
              <a:buNone/>
              <a:defRPr sz="1000"/>
            </a:lvl7pPr>
            <a:lvl8pPr marL="3200322" indent="0">
              <a:buNone/>
              <a:defRPr sz="1000"/>
            </a:lvl8pPr>
            <a:lvl9pPr marL="3657511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280905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7" indent="0">
              <a:buNone/>
              <a:defRPr sz="2000"/>
            </a:lvl4pPr>
            <a:lvl5pPr marL="1828756" indent="0">
              <a:buNone/>
              <a:defRPr sz="2000"/>
            </a:lvl5pPr>
            <a:lvl6pPr marL="2285945" indent="0">
              <a:buNone/>
              <a:defRPr sz="2000"/>
            </a:lvl6pPr>
            <a:lvl7pPr marL="2743133" indent="0">
              <a:buNone/>
              <a:defRPr sz="2000"/>
            </a:lvl7pPr>
            <a:lvl8pPr marL="3200322" indent="0">
              <a:buNone/>
              <a:defRPr sz="2000"/>
            </a:lvl8pPr>
            <a:lvl9pPr marL="3657511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7" indent="0">
              <a:buNone/>
              <a:defRPr sz="1000"/>
            </a:lvl4pPr>
            <a:lvl5pPr marL="1828756" indent="0">
              <a:buNone/>
              <a:defRPr sz="1000"/>
            </a:lvl5pPr>
            <a:lvl6pPr marL="2285945" indent="0">
              <a:buNone/>
              <a:defRPr sz="1000"/>
            </a:lvl6pPr>
            <a:lvl7pPr marL="2743133" indent="0">
              <a:buNone/>
              <a:defRPr sz="1000"/>
            </a:lvl7pPr>
            <a:lvl8pPr marL="3200322" indent="0">
              <a:buNone/>
              <a:defRPr sz="1000"/>
            </a:lvl8pPr>
            <a:lvl9pPr marL="3657511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916660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816324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035014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BEB7D73-72B8-803E-50B2-E1E000ED854B}"/>
              </a:ext>
            </a:extLst>
          </p:cNvPr>
          <p:cNvSpPr/>
          <p:nvPr/>
        </p:nvSpPr>
        <p:spPr>
          <a:xfrm>
            <a:off x="0" y="1"/>
            <a:ext cx="9144000" cy="741169"/>
          </a:xfrm>
          <a:prstGeom prst="rect">
            <a:avLst/>
          </a:prstGeom>
          <a:solidFill>
            <a:schemeClr val="tx2">
              <a:lumMod val="40000"/>
              <a:lumOff val="6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12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021" y="1173279"/>
            <a:ext cx="8915400" cy="4943546"/>
          </a:xfrm>
        </p:spPr>
        <p:txBody>
          <a:bodyPr/>
          <a:lstStyle>
            <a:lvl1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1pPr>
            <a:lvl2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2pPr>
            <a:lvl3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3pPr>
            <a:lvl4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4pPr>
            <a:lvl5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63E27ED-4869-A796-C850-88B84A2ABE01}"/>
              </a:ext>
            </a:extLst>
          </p:cNvPr>
          <p:cNvCxnSpPr>
            <a:cxnSpLocks/>
          </p:cNvCxnSpPr>
          <p:nvPr/>
        </p:nvCxnSpPr>
        <p:spPr>
          <a:xfrm>
            <a:off x="0" y="741169"/>
            <a:ext cx="9144000" cy="0"/>
          </a:xfrm>
          <a:prstGeom prst="line">
            <a:avLst/>
          </a:prstGeom>
          <a:ln w="28575">
            <a:solidFill>
              <a:schemeClr val="accent1">
                <a:lumMod val="50000"/>
                <a:alpha val="8577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83C84D4-5680-2AB0-7356-29CF8B498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9301" y="6518306"/>
            <a:ext cx="2057400" cy="365125"/>
          </a:xfrm>
        </p:spPr>
        <p:txBody>
          <a:bodyPr/>
          <a:lstStyle>
            <a:lvl1pPr>
              <a:defRPr sz="2500" b="0">
                <a:solidFill>
                  <a:srgbClr val="162746"/>
                </a:solidFill>
                <a:latin typeface="Aptos" panose="020B0004020202020204" pitchFamily="34" charset="0"/>
              </a:defRPr>
            </a:lvl1pPr>
          </a:lstStyle>
          <a:p>
            <a:fld id="{1126AD06-1C69-4F40-B475-B9DE4452D124}" type="slidenum">
              <a:rPr lang="en-CH" smtClean="0"/>
              <a:pPr/>
              <a:t>‹#›</a:t>
            </a:fld>
            <a:endParaRPr lang="en-CH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DB1768C-4800-4E4B-E789-9079D6D0B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7886700" cy="894791"/>
          </a:xfrm>
        </p:spPr>
        <p:txBody>
          <a:bodyPr>
            <a:normAutofit/>
          </a:bodyPr>
          <a:lstStyle>
            <a:lvl1pPr>
              <a:defRPr sz="4000" b="1" i="0">
                <a:solidFill>
                  <a:schemeClr val="accent1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1BFF007-0C30-AFCE-2AB1-776ABC218A8D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9144000" cy="741169"/>
          </a:xfrm>
          <a:prstGeom prst="rect">
            <a:avLst/>
          </a:prstGeom>
          <a:solidFill>
            <a:srgbClr val="28503F">
              <a:alpha val="9673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CF0D50-3546-A96C-D70C-6C3D1A3217EC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l="-1" r="-1049" b="51147"/>
          <a:stretch/>
        </p:blipFill>
        <p:spPr>
          <a:xfrm>
            <a:off x="105105" y="6655000"/>
            <a:ext cx="1022350" cy="19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302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0B4AC80-ED89-0C4F-B454-66418E6F988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3288432"/>
          </a:xfrm>
          <a:prstGeom prst="rect">
            <a:avLst/>
          </a:prstGeom>
          <a:solidFill>
            <a:schemeClr val="tx2">
              <a:lumMod val="60000"/>
              <a:lumOff val="40000"/>
              <a:alpha val="12243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83999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0B4AC80-ED89-0C4F-B454-66418E6F988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3585117"/>
          </a:xfrm>
          <a:prstGeom prst="rect">
            <a:avLst/>
          </a:prstGeom>
          <a:solidFill>
            <a:schemeClr val="accent5">
              <a:lumMod val="20000"/>
              <a:lumOff val="80000"/>
              <a:alpha val="19948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658" y="350867"/>
            <a:ext cx="7772400" cy="2387600"/>
          </a:xfrm>
        </p:spPr>
        <p:txBody>
          <a:bodyPr anchor="b"/>
          <a:lstStyle>
            <a:lvl1pPr algn="ctr">
              <a:defRPr sz="6000" b="1" i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br>
              <a:rPr lang="en-US"/>
            </a:br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C1D808B-B204-165A-F39A-0DA76979ACE9}"/>
              </a:ext>
            </a:extLst>
          </p:cNvPr>
          <p:cNvGrpSpPr/>
          <p:nvPr/>
        </p:nvGrpSpPr>
        <p:grpSpPr>
          <a:xfrm>
            <a:off x="2490740" y="5496471"/>
            <a:ext cx="4162521" cy="691991"/>
            <a:chOff x="2313398" y="5496470"/>
            <a:chExt cx="4162521" cy="69199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E41F271-E470-A132-300B-02445D3AA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13398" y="5496470"/>
              <a:ext cx="1748187" cy="69199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5976204-DF23-5C1A-408F-E6B2DC1BE5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5553" t="31836" r="15247" b="32270"/>
            <a:stretch/>
          </p:blipFill>
          <p:spPr>
            <a:xfrm>
              <a:off x="4422268" y="5508144"/>
              <a:ext cx="2053651" cy="389442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6E3966AB-B2D5-065E-1195-42F229E7CB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663" y="6130890"/>
            <a:ext cx="651737" cy="651737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F4CB8E6-8A70-029E-37E6-7AAD9B703C0A}"/>
              </a:ext>
            </a:extLst>
          </p:cNvPr>
          <p:cNvGrpSpPr/>
          <p:nvPr/>
        </p:nvGrpSpPr>
        <p:grpSpPr>
          <a:xfrm>
            <a:off x="1362968" y="6166623"/>
            <a:ext cx="6418064" cy="580268"/>
            <a:chOff x="1362968" y="6166623"/>
            <a:chExt cx="6418064" cy="58026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825C48A-C12D-E418-39F5-9381CB4A89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8273" t="34927" r="30772" b="35321"/>
            <a:stretch/>
          </p:blipFill>
          <p:spPr>
            <a:xfrm>
              <a:off x="1362968" y="6238725"/>
              <a:ext cx="1070209" cy="436064"/>
            </a:xfrm>
            <a:prstGeom prst="rect">
              <a:avLst/>
            </a:prstGeom>
          </p:spPr>
        </p:pic>
        <p:pic>
          <p:nvPicPr>
            <p:cNvPr id="16" name="Google Shape;91;p1">
              <a:extLst>
                <a:ext uri="{FF2B5EF4-FFF2-40B4-BE49-F238E27FC236}">
                  <a16:creationId xmlns:a16="http://schemas.microsoft.com/office/drawing/2014/main" id="{B9F113AF-6316-7B2C-9383-A636D77463E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119541" y="6166623"/>
              <a:ext cx="1605693" cy="5802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C819E5BD-9004-76FA-DEE3-9B1D7A8903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5795" y="6301594"/>
              <a:ext cx="1675237" cy="310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1200469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0B4AC80-ED89-0C4F-B454-66418E6F988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3585117"/>
          </a:xfrm>
          <a:prstGeom prst="rect">
            <a:avLst/>
          </a:prstGeom>
          <a:solidFill>
            <a:srgbClr val="28503F">
              <a:alpha val="19948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658" y="350867"/>
            <a:ext cx="7772400" cy="2387600"/>
          </a:xfrm>
        </p:spPr>
        <p:txBody>
          <a:bodyPr anchor="b"/>
          <a:lstStyle>
            <a:lvl1pPr algn="ctr">
              <a:defRPr sz="6000" b="1" i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br>
              <a:rPr lang="en-US"/>
            </a:br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41F271-E470-A132-300B-02445D3AA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74" y="5624147"/>
            <a:ext cx="2186204" cy="8653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5976204-DF23-5C1A-408F-E6B2DC1BE5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53" t="31836" r="15247" b="32270"/>
          <a:stretch/>
        </p:blipFill>
        <p:spPr>
          <a:xfrm>
            <a:off x="2775803" y="5624147"/>
            <a:ext cx="2568204" cy="487019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C819E5BD-9004-76FA-DEE3-9B1D7A890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643" y="5745668"/>
            <a:ext cx="1675237" cy="31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uawei logo transparent PNG 23636289 PNG">
            <a:extLst>
              <a:ext uri="{FF2B5EF4-FFF2-40B4-BE49-F238E27FC236}">
                <a16:creationId xmlns:a16="http://schemas.microsoft.com/office/drawing/2014/main" id="{B14C5118-874C-75F4-B7D1-D45CC0FA7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907" y="4517984"/>
            <a:ext cx="2212327" cy="221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306B07-5C05-C0B9-C5A5-EEC7211BE1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5553" t="31836" r="15247" b="32270"/>
          <a:stretch/>
        </p:blipFill>
        <p:spPr>
          <a:xfrm>
            <a:off x="2775803" y="5624147"/>
            <a:ext cx="2568204" cy="48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0366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1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7" indent="0" algn="ctr">
              <a:buNone/>
              <a:defRPr sz="1600"/>
            </a:lvl4pPr>
            <a:lvl5pPr marL="1828756" indent="0" algn="ctr">
              <a:buNone/>
              <a:defRPr sz="1600"/>
            </a:lvl5pPr>
            <a:lvl6pPr marL="2285945" indent="0" algn="ctr">
              <a:buNone/>
              <a:defRPr sz="1600"/>
            </a:lvl6pPr>
            <a:lvl7pPr marL="2743133" indent="0" algn="ctr">
              <a:buNone/>
              <a:defRPr sz="1600"/>
            </a:lvl7pPr>
            <a:lvl8pPr marL="3200322" indent="0" algn="ctr">
              <a:buNone/>
              <a:defRPr sz="1600"/>
            </a:lvl8pPr>
            <a:lvl9pPr marL="3657511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919703D-DFA9-7346-9D15-7F3380AF0B53}" type="slidenum">
              <a:rPr lang="en-CH" smtClean="0"/>
              <a:t>‹#›</a:t>
            </a:fld>
            <a:endParaRPr lang="en-CH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2255DA8C-8CE5-76C2-4054-08777353F5F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300" y="6583172"/>
            <a:ext cx="1099104" cy="18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73345CD7-C842-1849-259A-0193D74893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1" y="6583172"/>
            <a:ext cx="1015298" cy="19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168F69-0015-A20B-D426-325A44202053}"/>
              </a:ext>
            </a:extLst>
          </p:cNvPr>
          <p:cNvCxnSpPr/>
          <p:nvPr userDrawn="1"/>
        </p:nvCxnSpPr>
        <p:spPr>
          <a:xfrm>
            <a:off x="0" y="682627"/>
            <a:ext cx="91440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4089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51">
          <p15:clr>
            <a:srgbClr val="FBAE40"/>
          </p15:clr>
        </p15:guide>
        <p15:guide id="2" pos="3802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346C8C6-3168-B455-196F-67666EFF2E3A}"/>
              </a:ext>
            </a:extLst>
          </p:cNvPr>
          <p:cNvSpPr/>
          <p:nvPr/>
        </p:nvSpPr>
        <p:spPr>
          <a:xfrm>
            <a:off x="0" y="-36301"/>
            <a:ext cx="9144000" cy="1074432"/>
          </a:xfrm>
          <a:prstGeom prst="rect">
            <a:avLst/>
          </a:prstGeom>
          <a:solidFill>
            <a:schemeClr val="tx2">
              <a:lumMod val="75000"/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676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1038132"/>
          </a:xfrm>
        </p:spPr>
        <p:txBody>
          <a:bodyPr/>
          <a:lstStyle>
            <a:lvl1pPr algn="ctr">
              <a:defRPr sz="4545" b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054" y="1253331"/>
            <a:ext cx="8761346" cy="4351338"/>
          </a:xfrm>
        </p:spPr>
        <p:txBody>
          <a:bodyPr/>
          <a:lstStyle>
            <a:lvl1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68809" y="6496888"/>
            <a:ext cx="2057400" cy="365125"/>
          </a:xfrm>
        </p:spPr>
        <p:txBody>
          <a:bodyPr/>
          <a:lstStyle>
            <a:lvl1pPr>
              <a:defRPr sz="1515" b="1">
                <a:solidFill>
                  <a:srgbClr val="063054"/>
                </a:solidFill>
                <a:latin typeface="Eurostile" panose="020B0504020202050204" pitchFamily="34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F4CA6DBF-650E-2A46-80CF-0C3F992F408E}" type="slidenum">
              <a:rPr lang="en-CH" smtClean="0"/>
              <a:t>‹#›</a:t>
            </a:fld>
            <a:endParaRPr lang="en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ECD5A8-8894-7D30-7669-3DA19FD67406}"/>
              </a:ext>
            </a:extLst>
          </p:cNvPr>
          <p:cNvSpPr/>
          <p:nvPr/>
        </p:nvSpPr>
        <p:spPr>
          <a:xfrm rot="5400000" flipH="1">
            <a:off x="4554685" y="-3551184"/>
            <a:ext cx="34632" cy="9144001"/>
          </a:xfrm>
          <a:prstGeom prst="rect">
            <a:avLst/>
          </a:prstGeom>
          <a:solidFill>
            <a:schemeClr val="tx2">
              <a:lumMod val="50000"/>
              <a:alpha val="1463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676"/>
          </a:p>
        </p:txBody>
      </p:sp>
    </p:spTree>
    <p:extLst>
      <p:ext uri="{BB962C8B-B14F-4D97-AF65-F5344CB8AC3E}">
        <p14:creationId xmlns:p14="http://schemas.microsoft.com/office/powerpoint/2010/main" val="928465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51">
          <p15:clr>
            <a:srgbClr val="FBAE40"/>
          </p15:clr>
        </p15:guide>
        <p15:guide id="2" pos="3802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346C8C6-3168-B455-196F-67666EFF2E3A}"/>
              </a:ext>
            </a:extLst>
          </p:cNvPr>
          <p:cNvSpPr/>
          <p:nvPr/>
        </p:nvSpPr>
        <p:spPr>
          <a:xfrm>
            <a:off x="0" y="-4016"/>
            <a:ext cx="9144000" cy="1616407"/>
          </a:xfrm>
          <a:prstGeom prst="rect">
            <a:avLst/>
          </a:prstGeom>
          <a:solidFill>
            <a:schemeClr val="tx2">
              <a:lumMod val="75000"/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676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7045" y="69960"/>
            <a:ext cx="8529911" cy="1468455"/>
          </a:xfrm>
        </p:spPr>
        <p:txBody>
          <a:bodyPr/>
          <a:lstStyle>
            <a:lvl1pPr algn="ctr">
              <a:defRPr sz="4545" b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054" y="3293642"/>
            <a:ext cx="8761346" cy="2311026"/>
          </a:xfrm>
        </p:spPr>
        <p:txBody>
          <a:bodyPr/>
          <a:lstStyle>
            <a:lvl1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598" y="6492875"/>
            <a:ext cx="2057400" cy="365125"/>
          </a:xfrm>
        </p:spPr>
        <p:txBody>
          <a:bodyPr/>
          <a:lstStyle>
            <a:lvl1pPr>
              <a:defRPr sz="1515" b="1">
                <a:solidFill>
                  <a:srgbClr val="063054"/>
                </a:solidFill>
                <a:latin typeface="Eurostile" panose="020B0504020202050204" pitchFamily="34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1415B8-86B0-E8C1-2C5C-578EFA4290B3}"/>
              </a:ext>
            </a:extLst>
          </p:cNvPr>
          <p:cNvSpPr/>
          <p:nvPr/>
        </p:nvSpPr>
        <p:spPr>
          <a:xfrm rot="5400000" flipH="1">
            <a:off x="4554661" y="-2976948"/>
            <a:ext cx="34677" cy="9143999"/>
          </a:xfrm>
          <a:prstGeom prst="rect">
            <a:avLst/>
          </a:prstGeom>
          <a:solidFill>
            <a:schemeClr val="tx2">
              <a:lumMod val="50000"/>
              <a:alpha val="1463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676"/>
          </a:p>
        </p:txBody>
      </p:sp>
    </p:spTree>
    <p:extLst>
      <p:ext uri="{BB962C8B-B14F-4D97-AF65-F5344CB8AC3E}">
        <p14:creationId xmlns:p14="http://schemas.microsoft.com/office/powerpoint/2010/main" val="12930254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851">
          <p15:clr>
            <a:srgbClr val="FBAE40"/>
          </p15:clr>
        </p15:guide>
        <p15:guide id="2" pos="3802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1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7" indent="0" algn="ctr">
              <a:buNone/>
              <a:defRPr sz="1600"/>
            </a:lvl4pPr>
            <a:lvl5pPr marL="1828756" indent="0" algn="ctr">
              <a:buNone/>
              <a:defRPr sz="1600"/>
            </a:lvl5pPr>
            <a:lvl6pPr marL="2285945" indent="0" algn="ctr">
              <a:buNone/>
              <a:defRPr sz="1600"/>
            </a:lvl6pPr>
            <a:lvl7pPr marL="2743133" indent="0" algn="ctr">
              <a:buNone/>
              <a:defRPr sz="1600"/>
            </a:lvl7pPr>
            <a:lvl8pPr marL="3200322" indent="0" algn="ctr">
              <a:buNone/>
              <a:defRPr sz="1600"/>
            </a:lvl8pPr>
            <a:lvl9pPr marL="3657511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919703D-DFA9-7346-9D15-7F3380AF0B53}" type="slidenum">
              <a:rPr lang="en-CH" smtClean="0"/>
              <a:t>‹#›</a:t>
            </a:fld>
            <a:endParaRPr lang="en-CH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CE4B1C7C-13AF-A599-96CD-A8A633262A6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300" y="6583172"/>
            <a:ext cx="1099104" cy="18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2A97C675-9047-C171-1481-50538754BE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1" y="6583172"/>
            <a:ext cx="1015298" cy="19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2DF5F27-A2A6-6CC2-CE01-670DFDB86783}"/>
              </a:ext>
            </a:extLst>
          </p:cNvPr>
          <p:cNvCxnSpPr/>
          <p:nvPr userDrawn="1"/>
        </p:nvCxnSpPr>
        <p:spPr>
          <a:xfrm>
            <a:off x="0" y="682627"/>
            <a:ext cx="91440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5928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51">
          <p15:clr>
            <a:srgbClr val="FBAE40"/>
          </p15:clr>
        </p15:guide>
        <p15:guide id="2" pos="3802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346C8C6-3168-B455-196F-67666EFF2E3A}"/>
              </a:ext>
            </a:extLst>
          </p:cNvPr>
          <p:cNvSpPr/>
          <p:nvPr/>
        </p:nvSpPr>
        <p:spPr>
          <a:xfrm>
            <a:off x="0" y="-36301"/>
            <a:ext cx="9144000" cy="1074432"/>
          </a:xfrm>
          <a:prstGeom prst="rect">
            <a:avLst/>
          </a:prstGeom>
          <a:solidFill>
            <a:schemeClr val="tx2">
              <a:lumMod val="75000"/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1038132"/>
          </a:xfrm>
        </p:spPr>
        <p:txBody>
          <a:bodyPr/>
          <a:lstStyle>
            <a:lvl1pPr algn="ctr">
              <a:defRPr sz="4545" b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054" y="1253331"/>
            <a:ext cx="8761346" cy="4351338"/>
          </a:xfrm>
        </p:spPr>
        <p:txBody>
          <a:bodyPr/>
          <a:lstStyle>
            <a:lvl1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68809" y="6496888"/>
            <a:ext cx="2057400" cy="365125"/>
          </a:xfrm>
        </p:spPr>
        <p:txBody>
          <a:bodyPr/>
          <a:lstStyle>
            <a:lvl1pPr>
              <a:defRPr sz="1515" b="1">
                <a:solidFill>
                  <a:srgbClr val="063054"/>
                </a:solidFill>
                <a:latin typeface="Eurostile" panose="020B0504020202050204" pitchFamily="34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F4CA6DBF-650E-2A46-80CF-0C3F992F408E}" type="slidenum">
              <a:rPr lang="en-CH" smtClean="0"/>
              <a:t>‹#›</a:t>
            </a:fld>
            <a:endParaRPr lang="en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ECD5A8-8894-7D30-7669-3DA19FD67406}"/>
              </a:ext>
            </a:extLst>
          </p:cNvPr>
          <p:cNvSpPr/>
          <p:nvPr/>
        </p:nvSpPr>
        <p:spPr>
          <a:xfrm rot="5400000" flipH="1">
            <a:off x="4554685" y="-3551184"/>
            <a:ext cx="34632" cy="9144001"/>
          </a:xfrm>
          <a:prstGeom prst="rect">
            <a:avLst/>
          </a:prstGeom>
          <a:solidFill>
            <a:schemeClr val="tx2">
              <a:lumMod val="50000"/>
              <a:alpha val="1463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</p:spTree>
    <p:extLst>
      <p:ext uri="{BB962C8B-B14F-4D97-AF65-F5344CB8AC3E}">
        <p14:creationId xmlns:p14="http://schemas.microsoft.com/office/powerpoint/2010/main" val="2310060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51">
          <p15:clr>
            <a:srgbClr val="FBAE40"/>
          </p15:clr>
        </p15:guide>
        <p15:guide id="2" pos="3802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346C8C6-3168-B455-196F-67666EFF2E3A}"/>
              </a:ext>
            </a:extLst>
          </p:cNvPr>
          <p:cNvSpPr/>
          <p:nvPr/>
        </p:nvSpPr>
        <p:spPr>
          <a:xfrm>
            <a:off x="0" y="-4016"/>
            <a:ext cx="9144000" cy="1616407"/>
          </a:xfrm>
          <a:prstGeom prst="rect">
            <a:avLst/>
          </a:prstGeom>
          <a:solidFill>
            <a:schemeClr val="tx2">
              <a:lumMod val="75000"/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7045" y="69960"/>
            <a:ext cx="8529911" cy="1468455"/>
          </a:xfrm>
        </p:spPr>
        <p:txBody>
          <a:bodyPr/>
          <a:lstStyle>
            <a:lvl1pPr algn="ctr">
              <a:defRPr sz="4545" b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054" y="3293642"/>
            <a:ext cx="8761346" cy="2311026"/>
          </a:xfrm>
        </p:spPr>
        <p:txBody>
          <a:bodyPr/>
          <a:lstStyle>
            <a:lvl1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598" y="6492875"/>
            <a:ext cx="2057400" cy="365125"/>
          </a:xfrm>
        </p:spPr>
        <p:txBody>
          <a:bodyPr/>
          <a:lstStyle>
            <a:lvl1pPr>
              <a:defRPr sz="1515" b="1">
                <a:solidFill>
                  <a:srgbClr val="063054"/>
                </a:solidFill>
                <a:latin typeface="Eurostile" panose="020B0504020202050204" pitchFamily="34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1415B8-86B0-E8C1-2C5C-578EFA4290B3}"/>
              </a:ext>
            </a:extLst>
          </p:cNvPr>
          <p:cNvSpPr/>
          <p:nvPr/>
        </p:nvSpPr>
        <p:spPr>
          <a:xfrm rot="5400000" flipH="1">
            <a:off x="4554661" y="-2976948"/>
            <a:ext cx="34677" cy="9143999"/>
          </a:xfrm>
          <a:prstGeom prst="rect">
            <a:avLst/>
          </a:prstGeom>
          <a:solidFill>
            <a:schemeClr val="tx2">
              <a:lumMod val="50000"/>
              <a:alpha val="1463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</p:spTree>
    <p:extLst>
      <p:ext uri="{BB962C8B-B14F-4D97-AF65-F5344CB8AC3E}">
        <p14:creationId xmlns:p14="http://schemas.microsoft.com/office/powerpoint/2010/main" val="297565873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851">
          <p15:clr>
            <a:srgbClr val="FBAE40"/>
          </p15:clr>
        </p15:guide>
        <p15:guide id="2" pos="3802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>
            <a:lvl1pPr>
              <a:defRPr sz="1515" b="1">
                <a:solidFill>
                  <a:schemeClr val="accent1">
                    <a:lumMod val="50000"/>
                  </a:schemeClr>
                </a:solidFill>
                <a:latin typeface="Eurostile" panose="020B0504020202050204" pitchFamily="34" charset="77"/>
              </a:defRPr>
            </a:lvl1pPr>
          </a:lstStyle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210899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6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528318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7" indent="0">
              <a:buNone/>
              <a:defRPr sz="1600" b="1"/>
            </a:lvl4pPr>
            <a:lvl5pPr marL="1828756" indent="0">
              <a:buNone/>
              <a:defRPr sz="1600" b="1"/>
            </a:lvl5pPr>
            <a:lvl6pPr marL="2285945" indent="0">
              <a:buNone/>
              <a:defRPr sz="1600" b="1"/>
            </a:lvl6pPr>
            <a:lvl7pPr marL="2743133" indent="0">
              <a:buNone/>
              <a:defRPr sz="1600" b="1"/>
            </a:lvl7pPr>
            <a:lvl8pPr marL="3200322" indent="0">
              <a:buNone/>
              <a:defRPr sz="1600" b="1"/>
            </a:lvl8pPr>
            <a:lvl9pPr marL="365751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7" indent="0">
              <a:buNone/>
              <a:defRPr sz="1600" b="1"/>
            </a:lvl4pPr>
            <a:lvl5pPr marL="1828756" indent="0">
              <a:buNone/>
              <a:defRPr sz="1600" b="1"/>
            </a:lvl5pPr>
            <a:lvl6pPr marL="2285945" indent="0">
              <a:buNone/>
              <a:defRPr sz="1600" b="1"/>
            </a:lvl6pPr>
            <a:lvl7pPr marL="2743133" indent="0">
              <a:buNone/>
              <a:defRPr sz="1600" b="1"/>
            </a:lvl7pPr>
            <a:lvl8pPr marL="3200322" indent="0">
              <a:buNone/>
              <a:defRPr sz="1600" b="1"/>
            </a:lvl8pPr>
            <a:lvl9pPr marL="365751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961307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126330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34324" y="6466737"/>
            <a:ext cx="2057400" cy="365125"/>
          </a:xfrm>
        </p:spPr>
        <p:txBody>
          <a:bodyPr/>
          <a:lstStyle>
            <a:lvl1pPr>
              <a:defRPr sz="1667" b="1">
                <a:latin typeface="Eurostile" panose="020B0504020202050204" pitchFamily="34" charset="77"/>
              </a:defRPr>
            </a:lvl1pPr>
          </a:lstStyle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89998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51">
          <p15:clr>
            <a:srgbClr val="FBAE40"/>
          </p15:clr>
        </p15:guide>
        <p15:guide id="2" pos="3802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7" indent="0">
              <a:buNone/>
              <a:defRPr sz="1000"/>
            </a:lvl4pPr>
            <a:lvl5pPr marL="1828756" indent="0">
              <a:buNone/>
              <a:defRPr sz="1000"/>
            </a:lvl5pPr>
            <a:lvl6pPr marL="2285945" indent="0">
              <a:buNone/>
              <a:defRPr sz="1000"/>
            </a:lvl6pPr>
            <a:lvl7pPr marL="2743133" indent="0">
              <a:buNone/>
              <a:defRPr sz="1000"/>
            </a:lvl7pPr>
            <a:lvl8pPr marL="3200322" indent="0">
              <a:buNone/>
              <a:defRPr sz="1000"/>
            </a:lvl8pPr>
            <a:lvl9pPr marL="3657511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287323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7" indent="0">
              <a:buNone/>
              <a:defRPr sz="2000"/>
            </a:lvl4pPr>
            <a:lvl5pPr marL="1828756" indent="0">
              <a:buNone/>
              <a:defRPr sz="2000"/>
            </a:lvl5pPr>
            <a:lvl6pPr marL="2285945" indent="0">
              <a:buNone/>
              <a:defRPr sz="2000"/>
            </a:lvl6pPr>
            <a:lvl7pPr marL="2743133" indent="0">
              <a:buNone/>
              <a:defRPr sz="2000"/>
            </a:lvl7pPr>
            <a:lvl8pPr marL="3200322" indent="0">
              <a:buNone/>
              <a:defRPr sz="2000"/>
            </a:lvl8pPr>
            <a:lvl9pPr marL="3657511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7" indent="0">
              <a:buNone/>
              <a:defRPr sz="1000"/>
            </a:lvl4pPr>
            <a:lvl5pPr marL="1828756" indent="0">
              <a:buNone/>
              <a:defRPr sz="1000"/>
            </a:lvl5pPr>
            <a:lvl6pPr marL="2285945" indent="0">
              <a:buNone/>
              <a:defRPr sz="1000"/>
            </a:lvl6pPr>
            <a:lvl7pPr marL="2743133" indent="0">
              <a:buNone/>
              <a:defRPr sz="1000"/>
            </a:lvl7pPr>
            <a:lvl8pPr marL="3200322" indent="0">
              <a:buNone/>
              <a:defRPr sz="1000"/>
            </a:lvl8pPr>
            <a:lvl9pPr marL="3657511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3557049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3693044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189014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BEB7D73-72B8-803E-50B2-E1E000ED854B}"/>
              </a:ext>
            </a:extLst>
          </p:cNvPr>
          <p:cNvSpPr/>
          <p:nvPr/>
        </p:nvSpPr>
        <p:spPr>
          <a:xfrm>
            <a:off x="0" y="1"/>
            <a:ext cx="9144000" cy="741169"/>
          </a:xfrm>
          <a:prstGeom prst="rect">
            <a:avLst/>
          </a:prstGeom>
          <a:solidFill>
            <a:schemeClr val="tx2">
              <a:lumMod val="40000"/>
              <a:lumOff val="6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12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021" y="1173279"/>
            <a:ext cx="8915400" cy="4943546"/>
          </a:xfrm>
        </p:spPr>
        <p:txBody>
          <a:bodyPr/>
          <a:lstStyle>
            <a:lvl1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1pPr>
            <a:lvl2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2pPr>
            <a:lvl3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3pPr>
            <a:lvl4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4pPr>
            <a:lvl5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63E27ED-4869-A796-C850-88B84A2ABE01}"/>
              </a:ext>
            </a:extLst>
          </p:cNvPr>
          <p:cNvCxnSpPr>
            <a:cxnSpLocks/>
          </p:cNvCxnSpPr>
          <p:nvPr/>
        </p:nvCxnSpPr>
        <p:spPr>
          <a:xfrm>
            <a:off x="0" y="741169"/>
            <a:ext cx="9144000" cy="0"/>
          </a:xfrm>
          <a:prstGeom prst="line">
            <a:avLst/>
          </a:prstGeom>
          <a:ln w="28575">
            <a:solidFill>
              <a:schemeClr val="accent1">
                <a:lumMod val="50000"/>
                <a:alpha val="8577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83C84D4-5680-2AB0-7356-29CF8B498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9301" y="6518306"/>
            <a:ext cx="2057400" cy="365125"/>
          </a:xfrm>
        </p:spPr>
        <p:txBody>
          <a:bodyPr/>
          <a:lstStyle>
            <a:lvl1pPr>
              <a:defRPr sz="2500" b="0">
                <a:solidFill>
                  <a:srgbClr val="162746"/>
                </a:solidFill>
                <a:latin typeface="Aptos" panose="020B0004020202020204" pitchFamily="34" charset="0"/>
              </a:defRPr>
            </a:lvl1pPr>
          </a:lstStyle>
          <a:p>
            <a:fld id="{1126AD06-1C69-4F40-B475-B9DE4452D124}" type="slidenum">
              <a:rPr lang="en-CH" smtClean="0"/>
              <a:pPr/>
              <a:t>‹#›</a:t>
            </a:fld>
            <a:endParaRPr lang="en-CH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DB1768C-4800-4E4B-E789-9079D6D0B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7886700" cy="894791"/>
          </a:xfrm>
        </p:spPr>
        <p:txBody>
          <a:bodyPr>
            <a:normAutofit/>
          </a:bodyPr>
          <a:lstStyle>
            <a:lvl1pPr>
              <a:defRPr sz="4000" b="1" i="0">
                <a:solidFill>
                  <a:schemeClr val="accent1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1BFF007-0C30-AFCE-2AB1-776ABC218A8D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9144000" cy="741169"/>
          </a:xfrm>
          <a:prstGeom prst="rect">
            <a:avLst/>
          </a:prstGeom>
          <a:solidFill>
            <a:srgbClr val="28503F">
              <a:alpha val="9673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CF0D50-3546-A96C-D70C-6C3D1A3217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" r="-1049" b="51147"/>
          <a:stretch/>
        </p:blipFill>
        <p:spPr>
          <a:xfrm>
            <a:off x="105105" y="6655000"/>
            <a:ext cx="1022350" cy="19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302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BEB7D73-72B8-803E-50B2-E1E000ED854B}"/>
              </a:ext>
            </a:extLst>
          </p:cNvPr>
          <p:cNvSpPr/>
          <p:nvPr/>
        </p:nvSpPr>
        <p:spPr>
          <a:xfrm>
            <a:off x="0" y="1"/>
            <a:ext cx="9144000" cy="741169"/>
          </a:xfrm>
          <a:prstGeom prst="rect">
            <a:avLst/>
          </a:prstGeom>
          <a:solidFill>
            <a:schemeClr val="tx2">
              <a:lumMod val="40000"/>
              <a:lumOff val="6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12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021" y="1173279"/>
            <a:ext cx="8915400" cy="4943546"/>
          </a:xfrm>
        </p:spPr>
        <p:txBody>
          <a:bodyPr/>
          <a:lstStyle>
            <a:lvl1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1pPr>
            <a:lvl2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2pPr>
            <a:lvl3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3pPr>
            <a:lvl4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4pPr>
            <a:lvl5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63E27ED-4869-A796-C850-88B84A2ABE01}"/>
              </a:ext>
            </a:extLst>
          </p:cNvPr>
          <p:cNvCxnSpPr>
            <a:cxnSpLocks/>
          </p:cNvCxnSpPr>
          <p:nvPr/>
        </p:nvCxnSpPr>
        <p:spPr>
          <a:xfrm>
            <a:off x="0" y="741169"/>
            <a:ext cx="9144000" cy="0"/>
          </a:xfrm>
          <a:prstGeom prst="line">
            <a:avLst/>
          </a:prstGeom>
          <a:ln w="28575">
            <a:solidFill>
              <a:schemeClr val="accent1">
                <a:lumMod val="50000"/>
                <a:alpha val="8577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83C84D4-5680-2AB0-7356-29CF8B498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9301" y="6518306"/>
            <a:ext cx="2057400" cy="365125"/>
          </a:xfrm>
        </p:spPr>
        <p:txBody>
          <a:bodyPr/>
          <a:lstStyle>
            <a:lvl1pPr>
              <a:defRPr sz="2500" b="0">
                <a:solidFill>
                  <a:srgbClr val="162746"/>
                </a:solidFill>
                <a:latin typeface="Aptos" panose="020B0004020202020204" pitchFamily="34" charset="0"/>
              </a:defRPr>
            </a:lvl1pPr>
          </a:lstStyle>
          <a:p>
            <a:fld id="{1126AD06-1C69-4F40-B475-B9DE4452D124}" type="slidenum">
              <a:rPr lang="en-CH" smtClean="0"/>
              <a:pPr/>
              <a:t>‹#›</a:t>
            </a:fld>
            <a:endParaRPr lang="en-CH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DB1768C-4800-4E4B-E789-9079D6D0B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7886700" cy="894791"/>
          </a:xfrm>
        </p:spPr>
        <p:txBody>
          <a:bodyPr>
            <a:normAutofit/>
          </a:bodyPr>
          <a:lstStyle>
            <a:lvl1pPr>
              <a:defRPr sz="4000" b="1" i="0">
                <a:solidFill>
                  <a:schemeClr val="accent1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AF6A2F6-65C8-F429-91E2-227F8699BC11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9144000" cy="741169"/>
          </a:xfrm>
          <a:prstGeom prst="rect">
            <a:avLst/>
          </a:prstGeom>
          <a:solidFill>
            <a:srgbClr val="28503F">
              <a:alpha val="9673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E21582-871C-F0EB-75DB-68EEDAABCD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" r="-1049" b="51147"/>
          <a:stretch/>
        </p:blipFill>
        <p:spPr>
          <a:xfrm>
            <a:off x="105105" y="6655000"/>
            <a:ext cx="1022350" cy="19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253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0B4AC80-ED89-0C4F-B454-66418E6F988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3288432"/>
          </a:xfrm>
          <a:prstGeom prst="rect">
            <a:avLst/>
          </a:prstGeom>
          <a:solidFill>
            <a:schemeClr val="tx2">
              <a:lumMod val="60000"/>
              <a:lumOff val="40000"/>
              <a:alpha val="12243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4540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0B4AC80-ED89-0C4F-B454-66418E6F988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41169"/>
          </a:xfrm>
          <a:prstGeom prst="rect">
            <a:avLst/>
          </a:prstGeom>
          <a:solidFill>
            <a:srgbClr val="28503F">
              <a:alpha val="19948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658" y="350867"/>
            <a:ext cx="7772400" cy="2387600"/>
          </a:xfrm>
        </p:spPr>
        <p:txBody>
          <a:bodyPr anchor="b"/>
          <a:lstStyle>
            <a:lvl1pPr algn="ctr">
              <a:defRPr sz="6000" b="1" i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br>
              <a:rPr lang="en-US"/>
            </a:br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41F271-E470-A132-300B-02445D3AA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74" y="6655000"/>
            <a:ext cx="2186204" cy="8653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5976204-DF23-5C1A-408F-E6B2DC1BE5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53" t="31836" r="15247" b="32270"/>
          <a:stretch/>
        </p:blipFill>
        <p:spPr>
          <a:xfrm>
            <a:off x="2775803" y="5624147"/>
            <a:ext cx="2568204" cy="487019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C819E5BD-9004-76FA-DEE3-9B1D7A890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643" y="5745668"/>
            <a:ext cx="1675237" cy="31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uawei logo transparent PNG 23636289 PNG">
            <a:extLst>
              <a:ext uri="{FF2B5EF4-FFF2-40B4-BE49-F238E27FC236}">
                <a16:creationId xmlns:a16="http://schemas.microsoft.com/office/drawing/2014/main" id="{B14C5118-874C-75F4-B7D1-D45CC0FA7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907" y="4517984"/>
            <a:ext cx="2212327" cy="221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306B07-5C05-C0B9-C5A5-EEC7211BE1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5553" t="31836" r="15247" b="32270"/>
          <a:stretch/>
        </p:blipFill>
        <p:spPr>
          <a:xfrm>
            <a:off x="2775803" y="5624147"/>
            <a:ext cx="2568204" cy="48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0366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0B4AC80-ED89-0C4F-B454-66418E6F988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41169"/>
          </a:xfrm>
          <a:prstGeom prst="rect">
            <a:avLst/>
          </a:prstGeom>
          <a:solidFill>
            <a:srgbClr val="28503F">
              <a:alpha val="19948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658" y="350867"/>
            <a:ext cx="7772400" cy="2387600"/>
          </a:xfrm>
        </p:spPr>
        <p:txBody>
          <a:bodyPr anchor="b"/>
          <a:lstStyle>
            <a:lvl1pPr algn="ctr">
              <a:defRPr sz="6000" b="1" i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br>
              <a:rPr lang="en-US"/>
            </a:br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C1D808B-B204-165A-F39A-0DA76979ACE9}"/>
              </a:ext>
            </a:extLst>
          </p:cNvPr>
          <p:cNvGrpSpPr/>
          <p:nvPr/>
        </p:nvGrpSpPr>
        <p:grpSpPr>
          <a:xfrm>
            <a:off x="2490740" y="5496471"/>
            <a:ext cx="4162521" cy="691991"/>
            <a:chOff x="2313398" y="5496470"/>
            <a:chExt cx="4162521" cy="69199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E41F271-E470-A132-300B-02445D3AA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13398" y="6655000"/>
              <a:ext cx="1748187" cy="69199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5976204-DF23-5C1A-408F-E6B2DC1BE5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5553" t="31836" r="15247" b="32270"/>
            <a:stretch/>
          </p:blipFill>
          <p:spPr>
            <a:xfrm>
              <a:off x="4422268" y="5508144"/>
              <a:ext cx="2053651" cy="3894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996918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0B4AC80-ED89-0C4F-B454-66418E6F988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41169"/>
          </a:xfrm>
          <a:prstGeom prst="rect">
            <a:avLst/>
          </a:prstGeom>
          <a:solidFill>
            <a:srgbClr val="28503F">
              <a:alpha val="19948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658" y="350867"/>
            <a:ext cx="7772400" cy="2387600"/>
          </a:xfrm>
        </p:spPr>
        <p:txBody>
          <a:bodyPr anchor="b"/>
          <a:lstStyle>
            <a:lvl1pPr algn="ctr">
              <a:defRPr sz="6000" b="1" i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br>
              <a:rPr lang="en-US"/>
            </a:br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41F271-E470-A132-300B-02445D3AA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74" y="6655000"/>
            <a:ext cx="2186204" cy="8653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5976204-DF23-5C1A-408F-E6B2DC1BE5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5553" t="31836" r="15247" b="32270"/>
          <a:stretch/>
        </p:blipFill>
        <p:spPr>
          <a:xfrm>
            <a:off x="2775803" y="5624147"/>
            <a:ext cx="2568204" cy="48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7302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0B4AC80-ED89-0C4F-B454-66418E6F9888}"/>
              </a:ext>
            </a:extLst>
          </p:cNvPr>
          <p:cNvSpPr txBox="1">
            <a:spLocks/>
          </p:cNvSpPr>
          <p:nvPr userDrawn="1"/>
        </p:nvSpPr>
        <p:spPr>
          <a:xfrm>
            <a:off x="0" y="-1"/>
            <a:ext cx="9144000" cy="741169"/>
          </a:xfrm>
          <a:prstGeom prst="rect">
            <a:avLst/>
          </a:prstGeom>
          <a:solidFill>
            <a:srgbClr val="28503F">
              <a:alpha val="19948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658" y="350867"/>
            <a:ext cx="7772400" cy="2387600"/>
          </a:xfrm>
        </p:spPr>
        <p:txBody>
          <a:bodyPr anchor="b"/>
          <a:lstStyle>
            <a:lvl1pPr algn="ctr">
              <a:defRPr sz="6000" b="1" i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br>
              <a:rPr lang="en-US"/>
            </a:br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41F271-E470-A132-300B-02445D3AA7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5473" y="6655000"/>
            <a:ext cx="2186204" cy="8653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5976204-DF23-5C1A-408F-E6B2DC1BE5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5553" t="31836" r="15247" b="32270"/>
          <a:stretch/>
        </p:blipFill>
        <p:spPr>
          <a:xfrm>
            <a:off x="6496998" y="5624146"/>
            <a:ext cx="2568204" cy="48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008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9061" y="-440940"/>
            <a:ext cx="8987883" cy="1193800"/>
          </a:xfrm>
        </p:spPr>
        <p:txBody>
          <a:bodyPr anchor="b">
            <a:normAutofit/>
          </a:bodyPr>
          <a:lstStyle>
            <a:lvl1pPr algn="ctr">
              <a:defRPr sz="37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t>‹#›</a:t>
            </a:fld>
            <a:endParaRPr lang="en-CH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9F3AB7CE-37EE-5745-B80F-43E359A9996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300" y="6583172"/>
            <a:ext cx="1099104" cy="18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D95475C1-8F8A-7A44-B1F8-8FEECF103C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1" y="6583172"/>
            <a:ext cx="1015298" cy="19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21980B9-0059-904C-B1B3-0114755A6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51" y="1703347"/>
            <a:ext cx="8626862" cy="44671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A804665-0FD9-BC4C-853E-C8CF59608197}"/>
              </a:ext>
            </a:extLst>
          </p:cNvPr>
          <p:cNvCxnSpPr/>
          <p:nvPr userDrawn="1"/>
        </p:nvCxnSpPr>
        <p:spPr>
          <a:xfrm>
            <a:off x="0" y="682627"/>
            <a:ext cx="91440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28527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12680A-0AD5-9B43-9F06-7EA32467EDAA}"/>
              </a:ext>
            </a:extLst>
          </p:cNvPr>
          <p:cNvSpPr/>
          <p:nvPr userDrawn="1"/>
        </p:nvSpPr>
        <p:spPr>
          <a:xfrm>
            <a:off x="0" y="2"/>
            <a:ext cx="9144000" cy="4215161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5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499C9F28-2535-9D4E-BEA4-BD6C9F7898B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597" y="5402083"/>
            <a:ext cx="3140716" cy="52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CFE2B0-7C01-234C-814E-8466963F58B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91" y="5272320"/>
            <a:ext cx="3426271" cy="65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4E4D70E-F044-394F-893D-C8060E8AAC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058" y="1399230"/>
            <a:ext cx="8987883" cy="1193800"/>
          </a:xfrm>
        </p:spPr>
        <p:txBody>
          <a:bodyPr anchor="b">
            <a:normAutofit/>
          </a:bodyPr>
          <a:lstStyle>
            <a:lvl1pPr algn="ctr">
              <a:defRPr sz="37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FC77383-CC88-E346-92FD-A5B8F2FD00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7213" y="2815166"/>
            <a:ext cx="8029575" cy="835025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987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F35EE9-D29F-1D49-9981-D793D246F6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2F5C3BF-64AB-2E47-9B20-37D7587AB751}"/>
              </a:ext>
            </a:extLst>
          </p:cNvPr>
          <p:cNvCxnSpPr/>
          <p:nvPr userDrawn="1"/>
        </p:nvCxnSpPr>
        <p:spPr>
          <a:xfrm>
            <a:off x="0" y="697240"/>
            <a:ext cx="91440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69A0C2F-40E7-5F48-8150-0EEFF7E6D9C2}"/>
              </a:ext>
            </a:extLst>
          </p:cNvPr>
          <p:cNvSpPr txBox="1"/>
          <p:nvPr userDrawn="1"/>
        </p:nvSpPr>
        <p:spPr>
          <a:xfrm>
            <a:off x="156118" y="78059"/>
            <a:ext cx="3804631" cy="611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3375" b="1"/>
              <a:t>Executive Summary </a:t>
            </a:r>
          </a:p>
        </p:txBody>
      </p:sp>
    </p:spTree>
    <p:extLst>
      <p:ext uri="{BB962C8B-B14F-4D97-AF65-F5344CB8AC3E}">
        <p14:creationId xmlns:p14="http://schemas.microsoft.com/office/powerpoint/2010/main" val="314196331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6B73A9-D229-4245-A62E-A9285ED1D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CA7629-1674-FD45-9441-51C626F11CE9}"/>
              </a:ext>
            </a:extLst>
          </p:cNvPr>
          <p:cNvCxnSpPr/>
          <p:nvPr userDrawn="1"/>
        </p:nvCxnSpPr>
        <p:spPr>
          <a:xfrm>
            <a:off x="0" y="1041145"/>
            <a:ext cx="914400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F0B6A70-FE99-D940-AA10-EA36241F9B8A}"/>
              </a:ext>
            </a:extLst>
          </p:cNvPr>
          <p:cNvSpPr txBox="1"/>
          <p:nvPr userDrawn="1"/>
        </p:nvSpPr>
        <p:spPr>
          <a:xfrm>
            <a:off x="156118" y="78059"/>
            <a:ext cx="1523174" cy="611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3375" b="1"/>
              <a:t>Outline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9271D2C-BBCC-0848-B10C-60B9BFADB70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6118" y="1450086"/>
            <a:ext cx="5040351" cy="84706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039D6E67-46F0-0644-ADD8-96DDB001747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56118" y="2581940"/>
            <a:ext cx="5040351" cy="84706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8A581D53-8E97-EC46-B852-9CE7D8A8865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6116" y="3713794"/>
            <a:ext cx="5040351" cy="84706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C25B9A02-EDB6-F847-BA99-41695072A3C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67267" y="4969794"/>
            <a:ext cx="5040351" cy="84706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511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26" Type="http://schemas.openxmlformats.org/officeDocument/2006/relationships/slideLayout" Target="../slideLayouts/slideLayout69.xml"/><Relationship Id="rId3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64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5" Type="http://schemas.openxmlformats.org/officeDocument/2006/relationships/slideLayout" Target="../slideLayouts/slideLayout68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67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23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slideLayout" Target="../slideLayouts/slideLayout65.xml"/><Relationship Id="rId2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6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6849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15" b="1">
                <a:solidFill>
                  <a:schemeClr val="accent1">
                    <a:lumMod val="50000"/>
                  </a:schemeClr>
                </a:solidFill>
                <a:latin typeface="Eurostile" panose="020B0504020202050204" pitchFamily="34" charset="77"/>
              </a:defRPr>
            </a:lvl1pPr>
          </a:lstStyle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47951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970" r:id="rId16"/>
    <p:sldLayoutId id="2147483709" r:id="rId17"/>
    <p:sldLayoutId id="2147483710" r:id="rId18"/>
    <p:sldLayoutId id="2147483971" r:id="rId19"/>
    <p:sldLayoutId id="2147483972" r:id="rId20"/>
    <p:sldLayoutId id="2147483711" r:id="rId21"/>
    <p:sldLayoutId id="2147483712" r:id="rId22"/>
    <p:sldLayoutId id="2147483694" r:id="rId23"/>
    <p:sldLayoutId id="2147483661" r:id="rId24"/>
    <p:sldLayoutId id="2147483662" r:id="rId25"/>
    <p:sldLayoutId id="2147483663" r:id="rId26"/>
    <p:sldLayoutId id="2147483664" r:id="rId27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5" indent="-228595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4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1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0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9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8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7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6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5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2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1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6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6849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15" b="1">
                <a:solidFill>
                  <a:schemeClr val="accent1">
                    <a:lumMod val="50000"/>
                  </a:schemeClr>
                </a:solidFill>
                <a:latin typeface="Eurostile" panose="020B0504020202050204" pitchFamily="34" charset="77"/>
              </a:defRPr>
            </a:lvl1pPr>
          </a:lstStyle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15722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5" r:id="rId3"/>
    <p:sldLayoutId id="2147484126" r:id="rId4"/>
    <p:sldLayoutId id="2147484127" r:id="rId5"/>
    <p:sldLayoutId id="2147484128" r:id="rId6"/>
    <p:sldLayoutId id="2147484129" r:id="rId7"/>
    <p:sldLayoutId id="2147484130" r:id="rId8"/>
    <p:sldLayoutId id="2147484131" r:id="rId9"/>
    <p:sldLayoutId id="2147484114" r:id="rId10"/>
    <p:sldLayoutId id="2147484115" r:id="rId11"/>
    <p:sldLayoutId id="2147484116" r:id="rId12"/>
    <p:sldLayoutId id="2147484117" r:id="rId13"/>
    <p:sldLayoutId id="2147484118" r:id="rId14"/>
    <p:sldLayoutId id="2147484119" r:id="rId15"/>
    <p:sldLayoutId id="2147484120" r:id="rId16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5" indent="-228595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4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1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0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9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8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7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6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5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2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1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6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6849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15" b="1">
                <a:solidFill>
                  <a:schemeClr val="accent1">
                    <a:lumMod val="50000"/>
                  </a:schemeClr>
                </a:solidFill>
                <a:latin typeface="Eurostile" panose="020B0504020202050204" pitchFamily="34" charset="77"/>
              </a:defRPr>
            </a:lvl1pPr>
          </a:lstStyle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47951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  <p:sldLayoutId id="2147484098" r:id="rId12"/>
    <p:sldLayoutId id="2147484099" r:id="rId13"/>
    <p:sldLayoutId id="2147484100" r:id="rId14"/>
    <p:sldLayoutId id="2147484101" r:id="rId15"/>
    <p:sldLayoutId id="2147484102" r:id="rId16"/>
    <p:sldLayoutId id="2147484103" r:id="rId17"/>
    <p:sldLayoutId id="2147484104" r:id="rId18"/>
    <p:sldLayoutId id="2147484106" r:id="rId19"/>
    <p:sldLayoutId id="2147484107" r:id="rId20"/>
    <p:sldLayoutId id="2147484108" r:id="rId21"/>
    <p:sldLayoutId id="2147484109" r:id="rId22"/>
    <p:sldLayoutId id="2147484110" r:id="rId23"/>
    <p:sldLayoutId id="2147484111" r:id="rId24"/>
    <p:sldLayoutId id="2147484112" r:id="rId25"/>
    <p:sldLayoutId id="2147484113" r:id="rId26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5" indent="-228595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4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1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0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9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8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7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6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5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2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1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image" Target="../media/image14.jpe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9AB_C7523F8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92F_8359972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6.jpeg"/><Relationship Id="rId4" Type="http://schemas.openxmlformats.org/officeDocument/2006/relationships/image" Target="../media/image25.sv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9AD_682AFCB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9AE_D3EB6CC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9C2_54272A9B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92B_29971B93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993_57232C1D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11.pn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9B6_86A0EE8F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9.xm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941_697F3148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9.xml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98C_1FCBF3D0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3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0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0D612-CB90-5645-8B18-6C5AE5E347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13" y="1403291"/>
            <a:ext cx="9135186" cy="185232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br>
              <a:rPr lang="en-CH" sz="4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3600" u="sng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</a:t>
            </a:r>
            <a:r>
              <a:rPr lang="en-US" sz="3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gentic, </a:t>
            </a:r>
            <a:r>
              <a:rPr lang="en-US" sz="3600" u="sng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</a:t>
            </a:r>
            <a:r>
              <a:rPr lang="en-US" sz="3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eference-Calibrated,</a:t>
            </a:r>
            <a:br>
              <a:rPr lang="en-US" sz="3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3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Tree-</a:t>
            </a:r>
            <a:r>
              <a:rPr lang="en-US" sz="3600" u="sng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Gu</a:t>
            </a:r>
            <a:r>
              <a:rPr lang="en-US" sz="3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ided, </a:t>
            </a:r>
            <a:r>
              <a:rPr lang="en-US" sz="3600" u="sng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</a:t>
            </a:r>
            <a:r>
              <a:rPr lang="en-US" sz="3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ystem-Software-Level</a:t>
            </a:r>
            <a:br>
              <a:rPr lang="en-US" sz="3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3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Bottleneck Localization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2DE707-D54D-2BB7-8564-2808AF9BF512}"/>
              </a:ext>
            </a:extLst>
          </p:cNvPr>
          <p:cNvSpPr/>
          <p:nvPr/>
        </p:nvSpPr>
        <p:spPr>
          <a:xfrm>
            <a:off x="-773" y="5367182"/>
            <a:ext cx="9144773" cy="14858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Research – Institute for High Performance Computing Systems | ETH Zurich">
            <a:extLst>
              <a:ext uri="{FF2B5EF4-FFF2-40B4-BE49-F238E27FC236}">
                <a16:creationId xmlns:a16="http://schemas.microsoft.com/office/drawing/2014/main" id="{A0146851-9801-E250-2F7C-51F0640AA9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839"/>
          <a:stretch>
            <a:fillRect/>
          </a:stretch>
        </p:blipFill>
        <p:spPr>
          <a:xfrm>
            <a:off x="846737" y="5934666"/>
            <a:ext cx="2743199" cy="723310"/>
          </a:xfrm>
          <a:prstGeom prst="rect">
            <a:avLst/>
          </a:prstGeom>
        </p:spPr>
      </p:pic>
      <p:pic>
        <p:nvPicPr>
          <p:cNvPr id="11" name="Picture 10" descr="File:ETH Zürich Logo black.svg - Wikimedia Commons">
            <a:extLst>
              <a:ext uri="{FF2B5EF4-FFF2-40B4-BE49-F238E27FC236}">
                <a16:creationId xmlns:a16="http://schemas.microsoft.com/office/drawing/2014/main" id="{81A51A73-223D-C608-B836-DB5B9BD1F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6673" y="5977431"/>
            <a:ext cx="3860590" cy="632365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71EC9D36-CD65-5C9E-2D36-C0735515477F}"/>
              </a:ext>
            </a:extLst>
          </p:cNvPr>
          <p:cNvSpPr txBox="1">
            <a:spLocks/>
          </p:cNvSpPr>
          <p:nvPr/>
        </p:nvSpPr>
        <p:spPr>
          <a:xfrm>
            <a:off x="8813" y="3877123"/>
            <a:ext cx="9144000" cy="41581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Vlad-Petru Nitu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EA32B90-0880-C261-BB6A-0589DD7E48F0}"/>
              </a:ext>
            </a:extLst>
          </p:cNvPr>
          <p:cNvSpPr txBox="1">
            <a:spLocks/>
          </p:cNvSpPr>
          <p:nvPr/>
        </p:nvSpPr>
        <p:spPr>
          <a:xfrm>
            <a:off x="-774" y="4396580"/>
            <a:ext cx="9144773" cy="434201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>
                <a:latin typeface="Lato"/>
                <a:ea typeface="Lato"/>
                <a:cs typeface="Lato"/>
              </a:rPr>
              <a:t>Harsh </a:t>
            </a:r>
            <a:r>
              <a:rPr lang="en-US" sz="2400" err="1">
                <a:latin typeface="Lato"/>
                <a:ea typeface="Lato"/>
                <a:cs typeface="Lato"/>
              </a:rPr>
              <a:t>Songara</a:t>
            </a:r>
            <a:r>
              <a:rPr lang="en-US" sz="2400">
                <a:latin typeface="Lato"/>
                <a:ea typeface="Lato"/>
                <a:cs typeface="Lato"/>
              </a:rPr>
              <a:t>      Konstantinos Sgouras      Spiros Galanopoulos  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C64E55F-9D66-5516-6605-A51E82AE4F2B}"/>
              </a:ext>
            </a:extLst>
          </p:cNvPr>
          <p:cNvSpPr txBox="1">
            <a:spLocks/>
          </p:cNvSpPr>
          <p:nvPr/>
        </p:nvSpPr>
        <p:spPr>
          <a:xfrm>
            <a:off x="-773" y="4934427"/>
            <a:ext cx="9144773" cy="434200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>
                <a:latin typeface="Lato"/>
                <a:ea typeface="Lato"/>
                <a:cs typeface="Lato"/>
              </a:rPr>
              <a:t>Konstantinos Kanellopoulos      Onur Mutlu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D754AC-9027-4295-DDCF-B295C350D187}"/>
              </a:ext>
            </a:extLst>
          </p:cNvPr>
          <p:cNvSpPr txBox="1"/>
          <p:nvPr/>
        </p:nvSpPr>
        <p:spPr>
          <a:xfrm>
            <a:off x="-9587" y="349571"/>
            <a:ext cx="91535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>
                <a:solidFill>
                  <a:schemeClr val="accent5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Argus</a:t>
            </a:r>
            <a:endParaRPr lang="en-CH" sz="6000" b="1"/>
          </a:p>
        </p:txBody>
      </p:sp>
    </p:spTree>
    <p:extLst>
      <p:ext uri="{BB962C8B-B14F-4D97-AF65-F5344CB8AC3E}">
        <p14:creationId xmlns:p14="http://schemas.microsoft.com/office/powerpoint/2010/main" val="3950132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3672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70130B-F5B5-857E-11DF-0D595A505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22AF3-60CA-3430-93E6-CFD6280B3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Operating System Routines Consume Many CPU Cycles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D4C7AC-FB99-A0E7-FDDB-0DC9A3822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2</a:t>
            </a:fld>
            <a:endParaRPr lang="en-C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26CB4B-5A00-9D68-CBB8-3638156A96F5}"/>
              </a:ext>
            </a:extLst>
          </p:cNvPr>
          <p:cNvSpPr txBox="1"/>
          <p:nvPr/>
        </p:nvSpPr>
        <p:spPr>
          <a:xfrm>
            <a:off x="-624625" y="8950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4FD71C-6444-13F3-7348-1C23DB35F8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8475"/>
          <a:stretch>
            <a:fillRect/>
          </a:stretch>
        </p:blipFill>
        <p:spPr>
          <a:xfrm>
            <a:off x="1447533" y="2039730"/>
            <a:ext cx="6667765" cy="30904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B8DBAF-06D6-C8BE-B4CB-708253CE79D4}"/>
              </a:ext>
            </a:extLst>
          </p:cNvPr>
          <p:cNvSpPr txBox="1"/>
          <p:nvPr/>
        </p:nvSpPr>
        <p:spPr>
          <a:xfrm>
            <a:off x="0" y="1633561"/>
            <a:ext cx="9143998" cy="432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i="1">
                <a:solidFill>
                  <a:schemeClr val="bg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Kanev et al., “Profiling a Warehouse-scale Computer”</a:t>
            </a:r>
            <a:r>
              <a:rPr lang="el-GR" i="1">
                <a:solidFill>
                  <a:schemeClr val="bg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US" i="1">
                <a:solidFill>
                  <a:schemeClr val="bg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ISCA 2015</a:t>
            </a:r>
            <a:endParaRPr lang="en-CH" i="1">
              <a:solidFill>
                <a:schemeClr val="bg2">
                  <a:lumMod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9E739A-B6A1-B112-3F15-6DFE3E50D30A}"/>
              </a:ext>
            </a:extLst>
          </p:cNvPr>
          <p:cNvSpPr/>
          <p:nvPr/>
        </p:nvSpPr>
        <p:spPr>
          <a:xfrm>
            <a:off x="-212944" y="5255603"/>
            <a:ext cx="9569885" cy="1237272"/>
          </a:xfrm>
          <a:prstGeom prst="rect">
            <a:avLst/>
          </a:prstGeom>
          <a:solidFill>
            <a:schemeClr val="accent1">
              <a:lumMod val="20000"/>
              <a:lumOff val="80000"/>
              <a:alpha val="2674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>
                <a:solidFill>
                  <a:schemeClr val="tx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 average ~20% of cycles spent </a:t>
            </a:r>
          </a:p>
          <a:p>
            <a:pPr algn="ctr"/>
            <a:r>
              <a:rPr lang="en-CH" sz="3000" b="1">
                <a:solidFill>
                  <a:schemeClr val="tx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 executing kernel code </a:t>
            </a:r>
          </a:p>
        </p:txBody>
      </p:sp>
    </p:spTree>
    <p:extLst>
      <p:ext uri="{BB962C8B-B14F-4D97-AF65-F5344CB8AC3E}">
        <p14:creationId xmlns:p14="http://schemas.microsoft.com/office/powerpoint/2010/main" val="3689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"/>
    </mc:Choice>
    <mc:Fallback xmlns="">
      <p:transition spd="slow" advTm="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E7FC9-0A17-EF59-D835-D80A8B3CA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7CF0977-B33E-3455-FACE-90C70CF11409}"/>
              </a:ext>
            </a:extLst>
          </p:cNvPr>
          <p:cNvSpPr/>
          <p:nvPr/>
        </p:nvSpPr>
        <p:spPr>
          <a:xfrm>
            <a:off x="0" y="2542693"/>
            <a:ext cx="9144000" cy="1152394"/>
          </a:xfrm>
          <a:prstGeom prst="rect">
            <a:avLst/>
          </a:prstGeom>
          <a:solidFill>
            <a:schemeClr val="accent1">
              <a:lumMod val="20000"/>
              <a:lumOff val="80000"/>
              <a:alpha val="1217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50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 increasing number of applications </a:t>
            </a:r>
          </a:p>
          <a:p>
            <a:pPr algn="ctr"/>
            <a:r>
              <a:rPr lang="en-CH" sz="350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 offloaded to specialized compute units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7A93E2-866C-1ED6-416E-960790A59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Operating System Overheads </a:t>
            </a:r>
            <a:br>
              <a:rPr lang="en-US"/>
            </a:br>
            <a:r>
              <a:rPr lang="en-US"/>
              <a:t>Keep Increasing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925FD8-59ED-0E6B-8EA5-D22D5B6CC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3</a:t>
            </a:fld>
            <a:endParaRPr lang="en-C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3A9DAE-2478-AF22-FE89-59BB04F03D8A}"/>
              </a:ext>
            </a:extLst>
          </p:cNvPr>
          <p:cNvSpPr txBox="1"/>
          <p:nvPr/>
        </p:nvSpPr>
        <p:spPr>
          <a:xfrm>
            <a:off x="-624625" y="8950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F6BC33D-17E3-A958-27AD-3A25BEC5BF3E}"/>
              </a:ext>
            </a:extLst>
          </p:cNvPr>
          <p:cNvSpPr/>
          <p:nvPr/>
        </p:nvSpPr>
        <p:spPr>
          <a:xfrm>
            <a:off x="0" y="2229542"/>
            <a:ext cx="626302" cy="626302"/>
          </a:xfrm>
          <a:prstGeom prst="ellipse">
            <a:avLst/>
          </a:prstGeom>
          <a:solidFill>
            <a:schemeClr val="accent1">
              <a:lumMod val="20000"/>
              <a:lumOff val="80000"/>
              <a:alpha val="68618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>
                <a:solidFill>
                  <a:schemeClr val="tx1"/>
                </a:solidFill>
                <a:latin typeface="Eurostile" panose="020B0504020202050204" pitchFamily="34" charset="77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258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"/>
    </mc:Choice>
    <mc:Fallback xmlns="">
      <p:transition spd="slow" advTm="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60988-9E81-B655-A861-D4E0AED6D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797FF-8388-2BC6-2824-8A8646D95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Operating System Overheads </a:t>
            </a:r>
            <a:br>
              <a:rPr lang="en-US"/>
            </a:br>
            <a:r>
              <a:rPr lang="en-US"/>
              <a:t>Keep Increasing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B6F231-6C8E-2973-7088-6B9536BA6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</a:t>
            </a:fld>
            <a:endParaRPr lang="en-C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2380FC-04F2-D7EF-CB78-22A14FDAF8E1}"/>
              </a:ext>
            </a:extLst>
          </p:cNvPr>
          <p:cNvSpPr txBox="1"/>
          <p:nvPr/>
        </p:nvSpPr>
        <p:spPr>
          <a:xfrm>
            <a:off x="-624625" y="8950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09AD490-67E0-E5AE-EFE2-BBBEEE39C820}"/>
              </a:ext>
            </a:extLst>
          </p:cNvPr>
          <p:cNvGrpSpPr/>
          <p:nvPr/>
        </p:nvGrpSpPr>
        <p:grpSpPr>
          <a:xfrm>
            <a:off x="5595566" y="1657527"/>
            <a:ext cx="2074626" cy="2453534"/>
            <a:chOff x="4405594" y="2680581"/>
            <a:chExt cx="2074626" cy="2453534"/>
          </a:xfrm>
        </p:grpSpPr>
        <p:pic>
          <p:nvPicPr>
            <p:cNvPr id="9" name="Picture 2" descr="Gpu - Free computer icons">
              <a:extLst>
                <a:ext uri="{FF2B5EF4-FFF2-40B4-BE49-F238E27FC236}">
                  <a16:creationId xmlns:a16="http://schemas.microsoft.com/office/drawing/2014/main" id="{87E8E145-1CEC-CC3D-43F0-FAC7E82CAF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5594" y="3059489"/>
              <a:ext cx="2074626" cy="20746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AD69449-9241-5AEA-A698-219647FC238F}"/>
                </a:ext>
              </a:extLst>
            </p:cNvPr>
            <p:cNvSpPr txBox="1"/>
            <p:nvPr/>
          </p:nvSpPr>
          <p:spPr>
            <a:xfrm>
              <a:off x="4755910" y="2680581"/>
              <a:ext cx="137890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H" sz="4000" i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GPUs</a:t>
              </a:r>
            </a:p>
          </p:txBody>
        </p:sp>
      </p:grpSp>
      <p:pic>
        <p:nvPicPr>
          <p:cNvPr id="16" name="Picture 18" descr="37,396 Chip Processor Cpu Logo Vector Stock Vectors and Vector Art |  Shutterstock">
            <a:extLst>
              <a:ext uri="{FF2B5EF4-FFF2-40B4-BE49-F238E27FC236}">
                <a16:creationId xmlns:a16="http://schemas.microsoft.com/office/drawing/2014/main" id="{735878E4-E387-BE22-0D2F-3F6731337C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6" b="13470"/>
          <a:stretch>
            <a:fillRect/>
          </a:stretch>
        </p:blipFill>
        <p:spPr bwMode="auto">
          <a:xfrm>
            <a:off x="307045" y="3150243"/>
            <a:ext cx="1863381" cy="139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9821327E-DCE8-0068-C65C-339504994AA0}"/>
              </a:ext>
            </a:extLst>
          </p:cNvPr>
          <p:cNvGrpSpPr/>
          <p:nvPr/>
        </p:nvGrpSpPr>
        <p:grpSpPr>
          <a:xfrm>
            <a:off x="5137345" y="3851542"/>
            <a:ext cx="3424334" cy="2522993"/>
            <a:chOff x="7864447" y="2561361"/>
            <a:chExt cx="3424334" cy="252299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9CD1FDE-62B6-5A99-7BE5-2E7E3224F8D1}"/>
                </a:ext>
              </a:extLst>
            </p:cNvPr>
            <p:cNvSpPr txBox="1"/>
            <p:nvPr/>
          </p:nvSpPr>
          <p:spPr>
            <a:xfrm>
              <a:off x="7864447" y="2561361"/>
              <a:ext cx="342433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H" sz="4000" i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AI Accelerators</a:t>
              </a:r>
            </a:p>
          </p:txBody>
        </p:sp>
        <p:pic>
          <p:nvPicPr>
            <p:cNvPr id="19" name="Picture 24" descr="AMD Instinct™ Accelerators">
              <a:extLst>
                <a:ext uri="{FF2B5EF4-FFF2-40B4-BE49-F238E27FC236}">
                  <a16:creationId xmlns:a16="http://schemas.microsoft.com/office/drawing/2014/main" id="{127739FE-48F3-72C6-BCB8-C71C0E4202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Cutout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2363" y="3117512"/>
              <a:ext cx="2928502" cy="19668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C3D6170-8C92-394D-D7CA-6516C802F176}"/>
              </a:ext>
            </a:extLst>
          </p:cNvPr>
          <p:cNvCxnSpPr/>
          <p:nvPr/>
        </p:nvCxnSpPr>
        <p:spPr>
          <a:xfrm flipV="1">
            <a:off x="2418745" y="3150243"/>
            <a:ext cx="2928501" cy="278757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516B351-739B-1D39-4A74-453C19158552}"/>
              </a:ext>
            </a:extLst>
          </p:cNvPr>
          <p:cNvSpPr txBox="1"/>
          <p:nvPr/>
        </p:nvSpPr>
        <p:spPr>
          <a:xfrm rot="21246355">
            <a:off x="2786916" y="2788845"/>
            <a:ext cx="205697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5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Offload code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358BFD2-B4B7-B092-593F-6DB8B2F348D0}"/>
              </a:ext>
            </a:extLst>
          </p:cNvPr>
          <p:cNvCxnSpPr>
            <a:cxnSpLocks/>
          </p:cNvCxnSpPr>
          <p:nvPr/>
        </p:nvCxnSpPr>
        <p:spPr>
          <a:xfrm>
            <a:off x="2279737" y="3987531"/>
            <a:ext cx="2857608" cy="1053297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68DDE19-7BE5-44A1-6E0C-45909F56565B}"/>
              </a:ext>
            </a:extLst>
          </p:cNvPr>
          <p:cNvSpPr txBox="1"/>
          <p:nvPr/>
        </p:nvSpPr>
        <p:spPr>
          <a:xfrm rot="1227564">
            <a:off x="2027022" y="4609942"/>
            <a:ext cx="318388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sz="25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Configure &amp;</a:t>
            </a:r>
          </a:p>
          <a:p>
            <a:pPr algn="ctr"/>
            <a:r>
              <a:rPr lang="en-CH" sz="25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Offload computation</a:t>
            </a:r>
          </a:p>
        </p:txBody>
      </p:sp>
      <p:pic>
        <p:nvPicPr>
          <p:cNvPr id="26" name="Picture 2" descr="DAE loathe this drawing of Tux? : r/linux">
            <a:extLst>
              <a:ext uri="{FF2B5EF4-FFF2-40B4-BE49-F238E27FC236}">
                <a16:creationId xmlns:a16="http://schemas.microsoft.com/office/drawing/2014/main" id="{E068D0A2-E008-38D2-F5E9-634D0A9BE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726" y="3397924"/>
            <a:ext cx="397008" cy="43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DAE loathe this drawing of Tux? : r/linux">
            <a:extLst>
              <a:ext uri="{FF2B5EF4-FFF2-40B4-BE49-F238E27FC236}">
                <a16:creationId xmlns:a16="http://schemas.microsoft.com/office/drawing/2014/main" id="{9D062949-CA33-0203-6CB2-8955DBC42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894" y="3264346"/>
            <a:ext cx="397008" cy="43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DAE loathe this drawing of Tux? : r/linux">
            <a:extLst>
              <a:ext uri="{FF2B5EF4-FFF2-40B4-BE49-F238E27FC236}">
                <a16:creationId xmlns:a16="http://schemas.microsoft.com/office/drawing/2014/main" id="{FBAB0A05-1409-A983-5FEC-6025CBFE8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746" y="3699409"/>
            <a:ext cx="397008" cy="43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177603C-2F7E-9923-8C1A-588BA33BDB22}"/>
              </a:ext>
            </a:extLst>
          </p:cNvPr>
          <p:cNvSpPr txBox="1"/>
          <p:nvPr/>
        </p:nvSpPr>
        <p:spPr>
          <a:xfrm>
            <a:off x="44570" y="1864993"/>
            <a:ext cx="28584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sz="40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OS running </a:t>
            </a:r>
          </a:p>
          <a:p>
            <a:pPr algn="ctr"/>
            <a:r>
              <a:rPr lang="en-CH" sz="40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 CPUS</a:t>
            </a:r>
          </a:p>
        </p:txBody>
      </p:sp>
    </p:spTree>
    <p:extLst>
      <p:ext uri="{BB962C8B-B14F-4D97-AF65-F5344CB8AC3E}">
        <p14:creationId xmlns:p14="http://schemas.microsoft.com/office/powerpoint/2010/main" val="218065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"/>
    </mc:Choice>
    <mc:Fallback xmlns="">
      <p:transition spd="slow" advTm="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237DB-93FF-F42B-8D19-C53EF3774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017FF9C-7198-C92F-B65D-C66B44BA6FB2}"/>
              </a:ext>
            </a:extLst>
          </p:cNvPr>
          <p:cNvSpPr/>
          <p:nvPr/>
        </p:nvSpPr>
        <p:spPr>
          <a:xfrm>
            <a:off x="4286764" y="1763132"/>
            <a:ext cx="4773798" cy="4533397"/>
          </a:xfrm>
          <a:prstGeom prst="roundRect">
            <a:avLst>
              <a:gd name="adj" fmla="val 5473"/>
            </a:avLst>
          </a:prstGeom>
          <a:solidFill>
            <a:schemeClr val="bg1">
              <a:lumMod val="95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EB8CFA-0945-3531-19C1-8C7ECEB74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Operating System Overheads </a:t>
            </a:r>
            <a:br>
              <a:rPr lang="en-US"/>
            </a:br>
            <a:r>
              <a:rPr lang="en-US"/>
              <a:t>Keep Increasing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06A03B-F2F8-429F-0764-01BC9F3C5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</a:t>
            </a:fld>
            <a:endParaRPr lang="en-C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BCC893-2B4E-CC1E-5D46-98AD82D011CD}"/>
              </a:ext>
            </a:extLst>
          </p:cNvPr>
          <p:cNvSpPr txBox="1"/>
          <p:nvPr/>
        </p:nvSpPr>
        <p:spPr>
          <a:xfrm>
            <a:off x="-624625" y="8950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5A1C1BF-F2D5-7D1D-DE02-E7D78D389204}"/>
              </a:ext>
            </a:extLst>
          </p:cNvPr>
          <p:cNvGrpSpPr/>
          <p:nvPr/>
        </p:nvGrpSpPr>
        <p:grpSpPr>
          <a:xfrm>
            <a:off x="6239879" y="1948932"/>
            <a:ext cx="2074626" cy="2453534"/>
            <a:chOff x="4405594" y="2680581"/>
            <a:chExt cx="2074626" cy="2453534"/>
          </a:xfrm>
        </p:grpSpPr>
        <p:pic>
          <p:nvPicPr>
            <p:cNvPr id="9" name="Picture 2" descr="Gpu - Free computer icons">
              <a:extLst>
                <a:ext uri="{FF2B5EF4-FFF2-40B4-BE49-F238E27FC236}">
                  <a16:creationId xmlns:a16="http://schemas.microsoft.com/office/drawing/2014/main" id="{50E4E9A0-88E9-C7B1-42BE-9229AD614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5594" y="3059489"/>
              <a:ext cx="2074626" cy="20746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BF097D1-D4B4-BE6A-ABEF-9249FC86514B}"/>
                </a:ext>
              </a:extLst>
            </p:cNvPr>
            <p:cNvSpPr txBox="1"/>
            <p:nvPr/>
          </p:nvSpPr>
          <p:spPr>
            <a:xfrm>
              <a:off x="4830449" y="2680581"/>
              <a:ext cx="1229824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H" sz="3500" i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GPUs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850269C-CD1B-B2B0-58D6-EDA97AFF16A0}"/>
              </a:ext>
            </a:extLst>
          </p:cNvPr>
          <p:cNvGrpSpPr/>
          <p:nvPr/>
        </p:nvGrpSpPr>
        <p:grpSpPr>
          <a:xfrm>
            <a:off x="62486" y="1825278"/>
            <a:ext cx="3047643" cy="2770296"/>
            <a:chOff x="371590" y="1571694"/>
            <a:chExt cx="4542618" cy="412922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0FFC9DF-5244-1B1D-B250-787FAE20AB28}"/>
                </a:ext>
              </a:extLst>
            </p:cNvPr>
            <p:cNvSpPr txBox="1"/>
            <p:nvPr/>
          </p:nvSpPr>
          <p:spPr>
            <a:xfrm>
              <a:off x="653550" y="1571694"/>
              <a:ext cx="4260658" cy="1972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H" sz="4000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OS running </a:t>
              </a:r>
            </a:p>
            <a:p>
              <a:pPr algn="ctr"/>
              <a:r>
                <a:rPr lang="en-CH" sz="4000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on CPUS</a:t>
              </a:r>
            </a:p>
          </p:txBody>
        </p:sp>
        <p:pic>
          <p:nvPicPr>
            <p:cNvPr id="16" name="Picture 18" descr="37,396 Chip Processor Cpu Logo Vector Stock Vectors and Vector Art |  Shutterstock">
              <a:extLst>
                <a:ext uri="{FF2B5EF4-FFF2-40B4-BE49-F238E27FC236}">
                  <a16:creationId xmlns:a16="http://schemas.microsoft.com/office/drawing/2014/main" id="{2A4F948D-25FF-42DC-E54D-765434B8CB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486" b="13470"/>
            <a:stretch>
              <a:fillRect/>
            </a:stretch>
          </p:blipFill>
          <p:spPr bwMode="auto">
            <a:xfrm>
              <a:off x="371590" y="3616598"/>
              <a:ext cx="2777434" cy="20843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DA6817A-29AA-1123-0E4F-3AFE64180AA6}"/>
              </a:ext>
            </a:extLst>
          </p:cNvPr>
          <p:cNvGrpSpPr/>
          <p:nvPr/>
        </p:nvGrpSpPr>
        <p:grpSpPr>
          <a:xfrm>
            <a:off x="5793344" y="4241631"/>
            <a:ext cx="3110101" cy="2616369"/>
            <a:chOff x="8520446" y="2951450"/>
            <a:chExt cx="3110101" cy="261636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BE4160D-F837-9A56-07B7-AA486128D11C}"/>
                </a:ext>
              </a:extLst>
            </p:cNvPr>
            <p:cNvSpPr txBox="1"/>
            <p:nvPr/>
          </p:nvSpPr>
          <p:spPr>
            <a:xfrm>
              <a:off x="8563704" y="2951450"/>
              <a:ext cx="3023585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H" sz="3500" i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AI Accelerators</a:t>
              </a:r>
            </a:p>
          </p:txBody>
        </p:sp>
        <p:pic>
          <p:nvPicPr>
            <p:cNvPr id="19" name="Picture 24" descr="AMD Instinct™ Accelerators">
              <a:extLst>
                <a:ext uri="{FF2B5EF4-FFF2-40B4-BE49-F238E27FC236}">
                  <a16:creationId xmlns:a16="http://schemas.microsoft.com/office/drawing/2014/main" id="{44BA4EB3-82C8-977B-393D-4DE751AF94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Cutout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20446" y="3479012"/>
              <a:ext cx="3110101" cy="2088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279DF4DD-01AD-85B2-3304-184BCD405E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0172" y="3627654"/>
            <a:ext cx="1023650" cy="1023651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ABF7F71-2FA1-42AB-BF5F-3F4068DC5DFD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1925867" y="3895229"/>
            <a:ext cx="2189611" cy="116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B71BF60-4CD2-1A1B-EBD5-93506C5D6ADE}"/>
              </a:ext>
            </a:extLst>
          </p:cNvPr>
          <p:cNvSpPr txBox="1"/>
          <p:nvPr/>
        </p:nvSpPr>
        <p:spPr>
          <a:xfrm>
            <a:off x="1652710" y="3302759"/>
            <a:ext cx="263405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5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Manage Memory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1867E437-E37D-F4EB-0366-661E5A26F9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4764" y="1798709"/>
            <a:ext cx="863986" cy="86398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4A3D3FC-D521-8B24-3F68-8F7E06B50F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2677300"/>
            <a:ext cx="863986" cy="86398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2184EA4-CC37-0DA3-0D5B-453D9CF5A5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0172" y="4573451"/>
            <a:ext cx="1023650" cy="102365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BAAACCE-4D39-EA97-BBAF-35B7177D9B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7776" y="5469224"/>
            <a:ext cx="1023650" cy="1023651"/>
          </a:xfrm>
          <a:prstGeom prst="rect">
            <a:avLst/>
          </a:prstGeom>
        </p:spPr>
      </p:pic>
      <p:pic>
        <p:nvPicPr>
          <p:cNvPr id="42" name="Picture 2" descr="DAE loathe this drawing of Tux? : r/linux">
            <a:extLst>
              <a:ext uri="{FF2B5EF4-FFF2-40B4-BE49-F238E27FC236}">
                <a16:creationId xmlns:a16="http://schemas.microsoft.com/office/drawing/2014/main" id="{F7C53485-0460-0D0C-3281-29DAAA207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45" y="3429000"/>
            <a:ext cx="397008" cy="43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DAE loathe this drawing of Tux? : r/linux">
            <a:extLst>
              <a:ext uri="{FF2B5EF4-FFF2-40B4-BE49-F238E27FC236}">
                <a16:creationId xmlns:a16="http://schemas.microsoft.com/office/drawing/2014/main" id="{56796511-4ABF-EEFF-74FB-CC917141F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804" y="3365153"/>
            <a:ext cx="397008" cy="43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AE loathe this drawing of Tux? : r/linux">
            <a:extLst>
              <a:ext uri="{FF2B5EF4-FFF2-40B4-BE49-F238E27FC236}">
                <a16:creationId xmlns:a16="http://schemas.microsoft.com/office/drawing/2014/main" id="{2F153E32-EADB-12F0-4D90-4C305B827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43" y="3806568"/>
            <a:ext cx="397008" cy="43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854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"/>
    </mc:Choice>
    <mc:Fallback xmlns="">
      <p:transition spd="slow" advTm="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61CC4-681A-3288-577D-232100777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314A3-3AED-8690-A157-D5C0BCBC9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Operating System Overheads </a:t>
            </a:r>
            <a:br>
              <a:rPr lang="en-US"/>
            </a:br>
            <a:r>
              <a:rPr lang="en-US"/>
              <a:t>Keep Increasing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0BCFBF-4853-E3D7-A85B-E92AAC1BC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6</a:t>
            </a:fld>
            <a:endParaRPr lang="en-C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B4ED3B-5AA8-0FDF-BCAF-5CFE1CC7FF30}"/>
              </a:ext>
            </a:extLst>
          </p:cNvPr>
          <p:cNvSpPr txBox="1"/>
          <p:nvPr/>
        </p:nvSpPr>
        <p:spPr>
          <a:xfrm>
            <a:off x="-624625" y="8950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962D3EB-9288-9216-8931-6DD1AF99C8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62" t="4435" r="5955" b="29530"/>
          <a:stretch>
            <a:fillRect/>
          </a:stretch>
        </p:blipFill>
        <p:spPr>
          <a:xfrm>
            <a:off x="1559490" y="1678487"/>
            <a:ext cx="6025019" cy="305635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3DAA36C-90CC-7874-DEFD-2700AEFB7AF1}"/>
              </a:ext>
            </a:extLst>
          </p:cNvPr>
          <p:cNvSpPr/>
          <p:nvPr/>
        </p:nvSpPr>
        <p:spPr>
          <a:xfrm>
            <a:off x="-1" y="5026378"/>
            <a:ext cx="9144001" cy="1562312"/>
          </a:xfrm>
          <a:prstGeom prst="rect">
            <a:avLst/>
          </a:prstGeom>
          <a:solidFill>
            <a:schemeClr val="accent1">
              <a:lumMod val="20000"/>
              <a:lumOff val="80000"/>
              <a:alpha val="1217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200" b="1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CPU spends an increasing fraction of time </a:t>
            </a:r>
          </a:p>
          <a:p>
            <a:pPr algn="ctr"/>
            <a:r>
              <a:rPr lang="en-CH" sz="3200" b="1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executing OS routines, acting like an orchestrator</a:t>
            </a:r>
          </a:p>
        </p:txBody>
      </p:sp>
    </p:spTree>
    <p:extLst>
      <p:ext uri="{BB962C8B-B14F-4D97-AF65-F5344CB8AC3E}">
        <p14:creationId xmlns:p14="http://schemas.microsoft.com/office/powerpoint/2010/main" val="158578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"/>
    </mc:Choice>
    <mc:Fallback xmlns="">
      <p:transition spd="slow" advTm="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2A261-D175-7D17-1B8B-8D0070DD8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393EF98-7187-A7F9-5C51-95FEEDCD272C}"/>
              </a:ext>
            </a:extLst>
          </p:cNvPr>
          <p:cNvSpPr/>
          <p:nvPr/>
        </p:nvSpPr>
        <p:spPr>
          <a:xfrm>
            <a:off x="-2" y="4492777"/>
            <a:ext cx="9144000" cy="1619924"/>
          </a:xfrm>
          <a:prstGeom prst="rect">
            <a:avLst/>
          </a:prstGeom>
          <a:solidFill>
            <a:schemeClr val="accent1">
              <a:lumMod val="20000"/>
              <a:lumOff val="80000"/>
              <a:alpha val="1217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50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System software is becoming </a:t>
            </a:r>
          </a:p>
          <a:p>
            <a:pPr algn="ctr"/>
            <a:r>
              <a:rPr lang="en-CH" sz="350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more complex and relies </a:t>
            </a:r>
          </a:p>
          <a:p>
            <a:pPr algn="ctr"/>
            <a:r>
              <a:rPr lang="en-CH" sz="350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 general-purpose compute units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877BC4-8CC2-AEC2-853E-773070E00B5E}"/>
              </a:ext>
            </a:extLst>
          </p:cNvPr>
          <p:cNvSpPr/>
          <p:nvPr/>
        </p:nvSpPr>
        <p:spPr>
          <a:xfrm>
            <a:off x="0" y="2542693"/>
            <a:ext cx="9144000" cy="1152394"/>
          </a:xfrm>
          <a:prstGeom prst="rect">
            <a:avLst/>
          </a:prstGeom>
          <a:solidFill>
            <a:schemeClr val="accent1">
              <a:lumMod val="20000"/>
              <a:lumOff val="80000"/>
              <a:alpha val="1217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50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 increasing number of applications </a:t>
            </a:r>
          </a:p>
          <a:p>
            <a:pPr algn="ctr"/>
            <a:r>
              <a:rPr lang="en-CH" sz="350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 offloaded to specialized compute units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A73486-9184-B434-4A2C-F67E4870C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Operating System Overheads </a:t>
            </a:r>
            <a:br>
              <a:rPr lang="en-US"/>
            </a:br>
            <a:r>
              <a:rPr lang="en-US"/>
              <a:t>Keep Increasing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916FC3-7764-3C28-B6AD-B2E456B71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7</a:t>
            </a:fld>
            <a:endParaRPr lang="en-C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27BE15-AC5D-32F2-3F65-54E9FAF15CEE}"/>
              </a:ext>
            </a:extLst>
          </p:cNvPr>
          <p:cNvSpPr txBox="1"/>
          <p:nvPr/>
        </p:nvSpPr>
        <p:spPr>
          <a:xfrm>
            <a:off x="-624625" y="8950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7016C5D-72F9-45B3-0C07-01D92228845E}"/>
              </a:ext>
            </a:extLst>
          </p:cNvPr>
          <p:cNvSpPr/>
          <p:nvPr/>
        </p:nvSpPr>
        <p:spPr>
          <a:xfrm>
            <a:off x="0" y="2229542"/>
            <a:ext cx="626302" cy="626302"/>
          </a:xfrm>
          <a:prstGeom prst="ellipse">
            <a:avLst/>
          </a:prstGeom>
          <a:solidFill>
            <a:schemeClr val="accent1">
              <a:lumMod val="20000"/>
              <a:lumOff val="80000"/>
              <a:alpha val="68618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>
                <a:solidFill>
                  <a:schemeClr val="tx1"/>
                </a:solidFill>
                <a:latin typeface="Eurostile" panose="020B0504020202050204" pitchFamily="34" charset="77"/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CAF24F-7059-9298-B236-E875742B614D}"/>
              </a:ext>
            </a:extLst>
          </p:cNvPr>
          <p:cNvSpPr/>
          <p:nvPr/>
        </p:nvSpPr>
        <p:spPr>
          <a:xfrm>
            <a:off x="0" y="4511566"/>
            <a:ext cx="9144000" cy="11523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77CF42E-170E-606C-EBF2-5DD5373402BF}"/>
              </a:ext>
            </a:extLst>
          </p:cNvPr>
          <p:cNvSpPr/>
          <p:nvPr/>
        </p:nvSpPr>
        <p:spPr>
          <a:xfrm>
            <a:off x="0" y="4189021"/>
            <a:ext cx="626302" cy="626302"/>
          </a:xfrm>
          <a:prstGeom prst="ellipse">
            <a:avLst/>
          </a:prstGeom>
          <a:solidFill>
            <a:schemeClr val="accent1">
              <a:lumMod val="20000"/>
              <a:lumOff val="80000"/>
              <a:alpha val="68618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>
                <a:solidFill>
                  <a:srgbClr val="7030A0"/>
                </a:solidFill>
                <a:latin typeface="Eurostile" panose="020B0504020202050204" pitchFamily="34" charset="77"/>
              </a:rPr>
              <a:t>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7ECCCF-49AE-B438-092A-8115F96CFD0E}"/>
              </a:ext>
            </a:extLst>
          </p:cNvPr>
          <p:cNvSpPr/>
          <p:nvPr/>
        </p:nvSpPr>
        <p:spPr>
          <a:xfrm>
            <a:off x="-181630" y="1747042"/>
            <a:ext cx="9507255" cy="2061805"/>
          </a:xfrm>
          <a:prstGeom prst="rect">
            <a:avLst/>
          </a:prstGeom>
          <a:solidFill>
            <a:schemeClr val="bg1">
              <a:alpha val="9207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8674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"/>
    </mc:Choice>
    <mc:Fallback xmlns="">
      <p:transition spd="slow" advTm="232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54C053-C59F-A271-13CE-EF40B58A0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8</a:t>
            </a:fld>
            <a:endParaRPr lang="en-CH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E6AD38D-976E-3112-9D6D-9DB3D7DDDE9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3997" cy="15655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45" b="1" kern="120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Operating System Becomes More and More Complex</a:t>
            </a:r>
            <a:endParaRPr lang="en-CH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0835194-7277-1E7D-8109-83719034A6C1}"/>
              </a:ext>
            </a:extLst>
          </p:cNvPr>
          <p:cNvSpPr/>
          <p:nvPr/>
        </p:nvSpPr>
        <p:spPr>
          <a:xfrm>
            <a:off x="515652" y="2426921"/>
            <a:ext cx="2605413" cy="836112"/>
          </a:xfrm>
          <a:prstGeom prst="roundRect">
            <a:avLst>
              <a:gd name="adj" fmla="val 4682"/>
            </a:avLst>
          </a:prstGeom>
          <a:solidFill>
            <a:schemeClr val="tx1">
              <a:alpha val="0"/>
            </a:schemeClr>
          </a:solidFill>
          <a:ln w="412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>
                <a:solidFill>
                  <a:schemeClr val="tx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GPU Driver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50EA7CE-9343-0B4D-30C0-2D2330B7E94F}"/>
              </a:ext>
            </a:extLst>
          </p:cNvPr>
          <p:cNvSpPr/>
          <p:nvPr/>
        </p:nvSpPr>
        <p:spPr>
          <a:xfrm>
            <a:off x="1612723" y="3514271"/>
            <a:ext cx="3016685" cy="836112"/>
          </a:xfrm>
          <a:prstGeom prst="roundRect">
            <a:avLst>
              <a:gd name="adj" fmla="val 9176"/>
            </a:avLst>
          </a:prstGeom>
          <a:solidFill>
            <a:schemeClr val="accent1">
              <a:lumMod val="20000"/>
              <a:lumOff val="80000"/>
            </a:schemeClr>
          </a:solidFill>
          <a:ln w="412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>
                <a:solidFill>
                  <a:schemeClr val="tx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Network Driver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F4231F9-89FA-C81B-4D97-993A83C3B093}"/>
              </a:ext>
            </a:extLst>
          </p:cNvPr>
          <p:cNvSpPr/>
          <p:nvPr/>
        </p:nvSpPr>
        <p:spPr>
          <a:xfrm>
            <a:off x="3467622" y="2002599"/>
            <a:ext cx="3016685" cy="1074628"/>
          </a:xfrm>
          <a:prstGeom prst="roundRect">
            <a:avLst>
              <a:gd name="adj" fmla="val 3845"/>
            </a:avLst>
          </a:prstGeom>
          <a:solidFill>
            <a:schemeClr val="tx2">
              <a:lumMod val="20000"/>
              <a:lumOff val="80000"/>
            </a:schemeClr>
          </a:solidFill>
          <a:ln w="412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>
                <a:solidFill>
                  <a:schemeClr val="tx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Memory Management 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6D70560-8EAD-EEBB-2949-0A8376957821}"/>
              </a:ext>
            </a:extLst>
          </p:cNvPr>
          <p:cNvSpPr/>
          <p:nvPr/>
        </p:nvSpPr>
        <p:spPr>
          <a:xfrm>
            <a:off x="5098613" y="3337344"/>
            <a:ext cx="3016685" cy="979117"/>
          </a:xfrm>
          <a:prstGeom prst="roundRect">
            <a:avLst>
              <a:gd name="adj" fmla="val 3874"/>
            </a:avLst>
          </a:prstGeom>
          <a:solidFill>
            <a:srgbClr val="7030A0">
              <a:alpha val="11959"/>
            </a:srgbClr>
          </a:solidFill>
          <a:ln w="412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>
                <a:solidFill>
                  <a:schemeClr val="tx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Block I/O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137C72A-E308-11C2-60B9-463DAE35E910}"/>
              </a:ext>
            </a:extLst>
          </p:cNvPr>
          <p:cNvSpPr/>
          <p:nvPr/>
        </p:nvSpPr>
        <p:spPr>
          <a:xfrm>
            <a:off x="1151351" y="4502459"/>
            <a:ext cx="3016685" cy="836112"/>
          </a:xfrm>
          <a:prstGeom prst="roundRect">
            <a:avLst>
              <a:gd name="adj" fmla="val 3184"/>
            </a:avLst>
          </a:prstGeom>
          <a:solidFill>
            <a:schemeClr val="accent6">
              <a:lumMod val="20000"/>
              <a:lumOff val="80000"/>
            </a:schemeClr>
          </a:solidFill>
          <a:ln w="412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>
                <a:solidFill>
                  <a:schemeClr val="tx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TPU Driver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BFE827A-313E-C68C-05B8-DB299CEEC6F6}"/>
              </a:ext>
            </a:extLst>
          </p:cNvPr>
          <p:cNvSpPr/>
          <p:nvPr/>
        </p:nvSpPr>
        <p:spPr>
          <a:xfrm>
            <a:off x="4571998" y="4438259"/>
            <a:ext cx="3016685" cy="836112"/>
          </a:xfrm>
          <a:prstGeom prst="roundRect">
            <a:avLst>
              <a:gd name="adj" fmla="val 6180"/>
            </a:avLst>
          </a:prstGeom>
          <a:solidFill>
            <a:schemeClr val="accent2">
              <a:lumMod val="20000"/>
              <a:lumOff val="80000"/>
            </a:schemeClr>
          </a:solidFill>
          <a:ln w="412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>
                <a:solidFill>
                  <a:schemeClr val="tx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Scheduler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8DEE616-7171-5217-3CB2-795D35DF6DBA}"/>
              </a:ext>
            </a:extLst>
          </p:cNvPr>
          <p:cNvSpPr/>
          <p:nvPr/>
        </p:nvSpPr>
        <p:spPr>
          <a:xfrm>
            <a:off x="2941006" y="5594923"/>
            <a:ext cx="3139334" cy="997118"/>
          </a:xfrm>
          <a:prstGeom prst="roundRect">
            <a:avLst>
              <a:gd name="adj" fmla="val 3184"/>
            </a:avLst>
          </a:prstGeom>
          <a:solidFill>
            <a:schemeClr val="tx1">
              <a:lumMod val="50000"/>
              <a:lumOff val="50000"/>
              <a:alpha val="27774"/>
            </a:schemeClr>
          </a:solidFill>
          <a:ln w="412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>
                <a:solidFill>
                  <a:schemeClr val="tx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Resource Management</a:t>
            </a:r>
          </a:p>
        </p:txBody>
      </p:sp>
    </p:spTree>
    <p:extLst>
      <p:ext uri="{BB962C8B-B14F-4D97-AF65-F5344CB8AC3E}">
        <p14:creationId xmlns:p14="http://schemas.microsoft.com/office/powerpoint/2010/main" val="177511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FFE5A-3B91-C018-13CD-25E3F694D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D4B75-0F66-F271-96C8-6A0A032B7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9</a:t>
            </a:fld>
            <a:endParaRPr lang="en-CH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B0CA83B-E4BC-3449-F1E6-E761AE85483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3997" cy="15655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45" b="1" kern="120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Operating System Becomes More and More Complex</a:t>
            </a:r>
            <a:endParaRPr lang="en-CH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7F4E470-F365-4445-B194-7ECD81CEF093}"/>
              </a:ext>
            </a:extLst>
          </p:cNvPr>
          <p:cNvSpPr/>
          <p:nvPr/>
        </p:nvSpPr>
        <p:spPr>
          <a:xfrm>
            <a:off x="-3" y="2325675"/>
            <a:ext cx="9144000" cy="1578279"/>
          </a:xfrm>
          <a:prstGeom prst="roundRect">
            <a:avLst>
              <a:gd name="adj" fmla="val 317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500" b="1">
                <a:solidFill>
                  <a:schemeClr val="tx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Existing routines require the flexibility </a:t>
            </a:r>
          </a:p>
          <a:p>
            <a:pPr algn="ctr"/>
            <a:r>
              <a:rPr lang="en-CH" sz="3500" b="1">
                <a:solidFill>
                  <a:schemeClr val="tx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that a general-purpose core provides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E05FCB-4329-4FC8-9A6C-F0D2B138FCD3}"/>
              </a:ext>
            </a:extLst>
          </p:cNvPr>
          <p:cNvSpPr txBox="1"/>
          <p:nvPr/>
        </p:nvSpPr>
        <p:spPr>
          <a:xfrm>
            <a:off x="-3" y="4490528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b="1">
                <a:solidFill>
                  <a:schemeClr val="tx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</a:t>
            </a:r>
            <a:r>
              <a:rPr lang="en-CH" sz="4000" b="1">
                <a:solidFill>
                  <a:schemeClr val="tx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 a cost..</a:t>
            </a:r>
            <a:endParaRPr lang="en-CH" sz="4000"/>
          </a:p>
        </p:txBody>
      </p:sp>
    </p:spTree>
    <p:extLst>
      <p:ext uri="{BB962C8B-B14F-4D97-AF65-F5344CB8AC3E}">
        <p14:creationId xmlns:p14="http://schemas.microsoft.com/office/powerpoint/2010/main" val="149610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B31D5-DA4B-9833-BFC1-C4F0EFF82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6C946B-7202-351C-B328-EFA5AB698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10</a:t>
            </a:fld>
            <a:endParaRPr lang="en-CH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53D6BFC-045A-3910-B80B-6890AF13FA3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3997" cy="15655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45" b="1" kern="1200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Example: Scaling CPU Resources</a:t>
            </a:r>
            <a:endParaRPr lang="en-CH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9CBD2D6-11DE-7ED3-D9B0-03DD19D50120}"/>
              </a:ext>
            </a:extLst>
          </p:cNvPr>
          <p:cNvGraphicFramePr>
            <a:graphicFrameLocks/>
          </p:cNvGraphicFramePr>
          <p:nvPr/>
        </p:nvGraphicFramePr>
        <p:xfrm>
          <a:off x="1332527" y="2018970"/>
          <a:ext cx="746074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CA65694-8369-2A5B-5985-2D31FA90C779}"/>
              </a:ext>
            </a:extLst>
          </p:cNvPr>
          <p:cNvSpPr/>
          <p:nvPr/>
        </p:nvSpPr>
        <p:spPr>
          <a:xfrm>
            <a:off x="0" y="5065692"/>
            <a:ext cx="9144000" cy="1486383"/>
          </a:xfrm>
          <a:prstGeom prst="roundRect">
            <a:avLst>
              <a:gd name="adj" fmla="val 6061"/>
            </a:avLst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Beyond 1024 ROB entries,  </a:t>
            </a:r>
          </a:p>
          <a:p>
            <a:pPr algn="ctr"/>
            <a:r>
              <a:rPr lang="en-CH" sz="3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minor page fault latency does not improve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2411B6-98B1-E8CF-8ED7-4E26ABCAED64}"/>
              </a:ext>
            </a:extLst>
          </p:cNvPr>
          <p:cNvSpPr txBox="1"/>
          <p:nvPr/>
        </p:nvSpPr>
        <p:spPr>
          <a:xfrm>
            <a:off x="4571998" y="4590537"/>
            <a:ext cx="1426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400">
                <a:latin typeface="Roboto" panose="02000000000000000000" pitchFamily="2" charset="0"/>
                <a:ea typeface="Roboto" panose="02000000000000000000" pitchFamily="2" charset="0"/>
              </a:rPr>
              <a:t>ROB Size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0B2CA5-9FD8-FA17-6B96-E7B236FF16BD}"/>
              </a:ext>
            </a:extLst>
          </p:cNvPr>
          <p:cNvSpPr txBox="1"/>
          <p:nvPr/>
        </p:nvSpPr>
        <p:spPr>
          <a:xfrm rot="16200000">
            <a:off x="-856973" y="2782670"/>
            <a:ext cx="32464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sz="2400">
                <a:latin typeface="Roboto" panose="02000000000000000000" pitchFamily="2" charset="0"/>
                <a:ea typeface="Roboto" panose="02000000000000000000" pitchFamily="2" charset="0"/>
              </a:rPr>
              <a:t>Average Minor Page</a:t>
            </a:r>
          </a:p>
          <a:p>
            <a:pPr algn="ctr"/>
            <a:r>
              <a:rPr lang="en-CH" sz="2400">
                <a:latin typeface="Roboto" panose="02000000000000000000" pitchFamily="2" charset="0"/>
                <a:ea typeface="Roboto" panose="02000000000000000000" pitchFamily="2" charset="0"/>
              </a:rPr>
              <a:t> Fault Latency (cycles)</a:t>
            </a:r>
          </a:p>
        </p:txBody>
      </p:sp>
    </p:spTree>
    <p:extLst>
      <p:ext uri="{BB962C8B-B14F-4D97-AF65-F5344CB8AC3E}">
        <p14:creationId xmlns:p14="http://schemas.microsoft.com/office/powerpoint/2010/main" val="247839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6" grpId="0" animBg="1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F10ED7-43E1-3B42-74BF-E3B07CD68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703D-DFA9-7346-9D15-7F3380AF0B53}" type="slidenum">
              <a:rPr lang="en-CH" smtClean="0"/>
              <a:pPr/>
              <a:t>11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3002702-9558-0826-F5FF-B33565072154}"/>
              </a:ext>
            </a:extLst>
          </p:cNvPr>
          <p:cNvSpPr/>
          <p:nvPr/>
        </p:nvSpPr>
        <p:spPr>
          <a:xfrm>
            <a:off x="0" y="625085"/>
            <a:ext cx="9144000" cy="1578279"/>
          </a:xfrm>
          <a:prstGeom prst="roundRect">
            <a:avLst>
              <a:gd name="adj" fmla="val 317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500" b="1">
                <a:solidFill>
                  <a:schemeClr val="tx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Performance overheads </a:t>
            </a:r>
          </a:p>
          <a:p>
            <a:pPr algn="ctr"/>
            <a:r>
              <a:rPr lang="en-CH" sz="4500" b="1">
                <a:solidFill>
                  <a:schemeClr val="tx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caused by t</a:t>
            </a:r>
            <a:r>
              <a:rPr lang="en-GB" sz="4500" b="1">
                <a:solidFill>
                  <a:schemeClr val="tx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he</a:t>
            </a:r>
            <a:r>
              <a:rPr lang="en-CH" sz="4500" b="1">
                <a:solidFill>
                  <a:schemeClr val="tx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OS are increasing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FBBAB5-6D2B-5727-87F9-0723A6BAB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196" y="4230490"/>
            <a:ext cx="2472598" cy="24725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6A57BC-075B-7E52-42AA-15D533D63296}"/>
              </a:ext>
            </a:extLst>
          </p:cNvPr>
          <p:cNvSpPr txBox="1"/>
          <p:nvPr/>
        </p:nvSpPr>
        <p:spPr>
          <a:xfrm>
            <a:off x="-52276" y="2844224"/>
            <a:ext cx="91440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3500" b="1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 need </a:t>
            </a:r>
            <a:r>
              <a:rPr lang="en-CH" sz="3500" b="1" u="sng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intelligent profilers</a:t>
            </a:r>
            <a:r>
              <a:rPr lang="en-CH" sz="3500" b="1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to detect and eventually alleviate the overheads</a:t>
            </a:r>
            <a:endParaRPr lang="en-CH" sz="3500" b="1">
              <a:solidFill>
                <a:srgbClr val="7030A0"/>
              </a:solidFill>
            </a:endParaRPr>
          </a:p>
        </p:txBody>
      </p:sp>
      <p:pic>
        <p:nvPicPr>
          <p:cNvPr id="10" name="Picture 2" descr="DAE loathe this drawing of Tux? : r/linux">
            <a:extLst>
              <a:ext uri="{FF2B5EF4-FFF2-40B4-BE49-F238E27FC236}">
                <a16:creationId xmlns:a16="http://schemas.microsoft.com/office/drawing/2014/main" id="{9A4F7DC2-E42F-0564-0931-43AAC304A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990" y="4682007"/>
            <a:ext cx="558503" cy="61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AE loathe this drawing of Tux? : r/linux">
            <a:extLst>
              <a:ext uri="{FF2B5EF4-FFF2-40B4-BE49-F238E27FC236}">
                <a16:creationId xmlns:a16="http://schemas.microsoft.com/office/drawing/2014/main" id="{166F4AB3-42D4-9395-3DBD-11AF3584F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641" y="4844933"/>
            <a:ext cx="558503" cy="61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9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A9536-D0CA-5124-CC7D-1150D7425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81A33-6E05-F681-CDD8-81BF56393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We Want an OS-level Profiler that is …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9FDC93-6EA5-7B17-21F6-010481A56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12</a:t>
            </a:fld>
            <a:endParaRPr lang="en-CH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16EB276B-FE50-46FE-F2D7-0F6F2965F232}"/>
              </a:ext>
            </a:extLst>
          </p:cNvPr>
          <p:cNvSpPr txBox="1">
            <a:spLocks/>
          </p:cNvSpPr>
          <p:nvPr/>
        </p:nvSpPr>
        <p:spPr>
          <a:xfrm>
            <a:off x="-5048" y="1313474"/>
            <a:ext cx="9154095" cy="894791"/>
          </a:xfrm>
          <a:prstGeom prst="roundRect">
            <a:avLst>
              <a:gd name="adj" fmla="val 6621"/>
            </a:avLst>
          </a:prstGeom>
          <a:solidFill>
            <a:schemeClr val="accent1">
              <a:lumMod val="40000"/>
              <a:lumOff val="60000"/>
              <a:alpha val="40000"/>
            </a:schemeClr>
          </a:solidFill>
          <a:ln w="28575">
            <a:noFill/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b="1" u="sng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Low overhead</a:t>
            </a:r>
            <a:r>
              <a:rPr lang="en-US" sz="2600" b="1" u="sng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</a:t>
            </a:r>
            <a:r>
              <a:rPr lang="en-US" sz="2600">
                <a:solidFill>
                  <a:schemeClr val="accent3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 not distort the measurements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AE7BC34-938D-E6D0-F518-ECC947C51F50}"/>
              </a:ext>
            </a:extLst>
          </p:cNvPr>
          <p:cNvSpPr txBox="1">
            <a:spLocks/>
          </p:cNvSpPr>
          <p:nvPr/>
        </p:nvSpPr>
        <p:spPr>
          <a:xfrm>
            <a:off x="-10095" y="2615518"/>
            <a:ext cx="9154095" cy="894791"/>
          </a:xfrm>
          <a:prstGeom prst="roundRect">
            <a:avLst>
              <a:gd name="adj" fmla="val 6621"/>
            </a:avLst>
          </a:prstGeom>
          <a:solidFill>
            <a:schemeClr val="accent6">
              <a:lumMod val="40000"/>
              <a:lumOff val="60000"/>
              <a:alpha val="40000"/>
            </a:schemeClr>
          </a:solidFill>
          <a:ln w="28575">
            <a:noFill/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b="1" u="sng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Full kernel visibility:</a:t>
            </a:r>
            <a:r>
              <a:rPr lang="en-US" sz="2600">
                <a:solidFill>
                  <a:schemeClr val="accent3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instrument arbitrary kernel code paths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79AE489-EC6D-D288-1D19-3160C4DB6017}"/>
              </a:ext>
            </a:extLst>
          </p:cNvPr>
          <p:cNvSpPr txBox="1">
            <a:spLocks/>
          </p:cNvSpPr>
          <p:nvPr/>
        </p:nvSpPr>
        <p:spPr>
          <a:xfrm>
            <a:off x="0" y="3793240"/>
            <a:ext cx="9154095" cy="894791"/>
          </a:xfrm>
          <a:prstGeom prst="roundRect">
            <a:avLst>
              <a:gd name="adj" fmla="val 6621"/>
            </a:avLst>
          </a:prstGeom>
          <a:solidFill>
            <a:schemeClr val="accent4">
              <a:lumMod val="20000"/>
              <a:lumOff val="80000"/>
              <a:alpha val="40000"/>
            </a:schemeClr>
          </a:solidFill>
          <a:ln w="28575">
            <a:noFill/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b="1" u="sng">
                <a:solidFill>
                  <a:schemeClr val="accent4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Does not require manual instrumentation</a:t>
            </a:r>
            <a:endParaRPr lang="en-US" sz="2600" b="1">
              <a:solidFill>
                <a:schemeClr val="accent4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8B6738E-7F4F-43AA-E7F3-1D601107E3FC}"/>
              </a:ext>
            </a:extLst>
          </p:cNvPr>
          <p:cNvSpPr txBox="1">
            <a:spLocks/>
          </p:cNvSpPr>
          <p:nvPr/>
        </p:nvSpPr>
        <p:spPr>
          <a:xfrm>
            <a:off x="10095" y="5057653"/>
            <a:ext cx="9154095" cy="894791"/>
          </a:xfrm>
          <a:prstGeom prst="roundRect">
            <a:avLst>
              <a:gd name="adj" fmla="val 6621"/>
            </a:avLst>
          </a:prstGeom>
          <a:solidFill>
            <a:schemeClr val="accent2">
              <a:lumMod val="20000"/>
              <a:lumOff val="80000"/>
              <a:alpha val="40000"/>
            </a:schemeClr>
          </a:solidFill>
          <a:ln w="28575">
            <a:noFill/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b="1" u="sng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Does not require manual reasoning about profiling data</a:t>
            </a:r>
          </a:p>
        </p:txBody>
      </p:sp>
    </p:spTree>
    <p:extLst>
      <p:ext uri="{BB962C8B-B14F-4D97-AF65-F5344CB8AC3E}">
        <p14:creationId xmlns:p14="http://schemas.microsoft.com/office/powerpoint/2010/main" val="168384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"/>
    </mc:Choice>
    <mc:Fallback xmlns="">
      <p:transition spd="slow" advTm="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DE02D-DE9D-2BC9-6189-369C871C4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EC4A6B2-8247-4332-A34B-B992D3CF2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Corbel"/>
              </a:rPr>
              <a:t>Existing Profilers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CE35B6-E363-A533-05D4-2A7996EB7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13</a:t>
            </a:fld>
            <a:endParaRPr lang="en-CH"/>
          </a:p>
        </p:txBody>
      </p:sp>
      <p:sp>
        <p:nvSpPr>
          <p:cNvPr id="300" name="h0"/>
          <p:cNvSpPr/>
          <p:nvPr/>
        </p:nvSpPr>
        <p:spPr>
          <a:xfrm>
            <a:off x="141224" y="1335460"/>
            <a:ext cx="2133600" cy="685800"/>
          </a:xfrm>
          <a:prstGeom prst="rect">
            <a:avLst/>
          </a:prstGeom>
          <a:solidFill>
            <a:srgbClr val="1F3864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l"/>
            <a:r>
              <a:rPr lang="en-US" sz="1400" b="1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Profiler Category</a:t>
            </a:r>
          </a:p>
        </p:txBody>
      </p:sp>
      <p:sp>
        <p:nvSpPr>
          <p:cNvPr id="301" name="h1"/>
          <p:cNvSpPr/>
          <p:nvPr/>
        </p:nvSpPr>
        <p:spPr>
          <a:xfrm>
            <a:off x="2274824" y="1335460"/>
            <a:ext cx="1219200" cy="685800"/>
          </a:xfrm>
          <a:prstGeom prst="rect">
            <a:avLst/>
          </a:prstGeom>
          <a:solidFill>
            <a:srgbClr val="1F3864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Low Overhead</a:t>
            </a:r>
          </a:p>
        </p:txBody>
      </p:sp>
      <p:sp>
        <p:nvSpPr>
          <p:cNvPr id="302" name="h2"/>
          <p:cNvSpPr/>
          <p:nvPr/>
        </p:nvSpPr>
        <p:spPr>
          <a:xfrm>
            <a:off x="3494024" y="1335460"/>
            <a:ext cx="1219200" cy="685800"/>
          </a:xfrm>
          <a:prstGeom prst="rect">
            <a:avLst/>
          </a:prstGeom>
          <a:solidFill>
            <a:srgbClr val="1F3864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Full Kernel Visibility</a:t>
            </a:r>
          </a:p>
        </p:txBody>
      </p:sp>
      <p:sp>
        <p:nvSpPr>
          <p:cNvPr id="303" name="h3"/>
          <p:cNvSpPr/>
          <p:nvPr/>
        </p:nvSpPr>
        <p:spPr>
          <a:xfrm>
            <a:off x="4713224" y="1335460"/>
            <a:ext cx="1422400" cy="685800"/>
          </a:xfrm>
          <a:prstGeom prst="rect">
            <a:avLst/>
          </a:prstGeom>
          <a:solidFill>
            <a:srgbClr val="1F3864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 Manual Instrumentation</a:t>
            </a:r>
          </a:p>
        </p:txBody>
      </p:sp>
      <p:sp>
        <p:nvSpPr>
          <p:cNvPr id="304" name="h4"/>
          <p:cNvSpPr/>
          <p:nvPr/>
        </p:nvSpPr>
        <p:spPr>
          <a:xfrm>
            <a:off x="6135624" y="1335460"/>
            <a:ext cx="1320800" cy="685800"/>
          </a:xfrm>
          <a:prstGeom prst="rect">
            <a:avLst/>
          </a:prstGeom>
          <a:solidFill>
            <a:srgbClr val="1F3864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 Manual Reasoning</a:t>
            </a:r>
          </a:p>
        </p:txBody>
      </p:sp>
      <p:sp>
        <p:nvSpPr>
          <p:cNvPr id="305" name="h5"/>
          <p:cNvSpPr/>
          <p:nvPr/>
        </p:nvSpPr>
        <p:spPr>
          <a:xfrm>
            <a:off x="7456424" y="1335460"/>
            <a:ext cx="1473200" cy="685800"/>
          </a:xfrm>
          <a:prstGeom prst="rect">
            <a:avLst/>
          </a:prstGeom>
          <a:solidFill>
            <a:srgbClr val="1F3864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Expertise</a:t>
            </a:r>
          </a:p>
        </p:txBody>
      </p:sp>
      <p:sp>
        <p:nvSpPr>
          <p:cNvPr id="310" name="r1c0"/>
          <p:cNvSpPr/>
          <p:nvPr/>
        </p:nvSpPr>
        <p:spPr>
          <a:xfrm>
            <a:off x="141224" y="2021260"/>
            <a:ext cx="21336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l"/>
            <a:r>
              <a:rPr lang="en-US" sz="1400" b="1">
                <a:solidFill>
                  <a:srgbClr val="1A1A1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Time-based samplers</a:t>
            </a:r>
          </a:p>
        </p:txBody>
      </p:sp>
      <p:sp>
        <p:nvSpPr>
          <p:cNvPr id="311" name="r1b0"/>
          <p:cNvSpPr/>
          <p:nvPr/>
        </p:nvSpPr>
        <p:spPr>
          <a:xfrm>
            <a:off x="2274824" y="2021260"/>
            <a:ext cx="1219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✓</a:t>
            </a:r>
          </a:p>
        </p:txBody>
      </p:sp>
      <p:sp>
        <p:nvSpPr>
          <p:cNvPr id="312" name="r1b1"/>
          <p:cNvSpPr/>
          <p:nvPr/>
        </p:nvSpPr>
        <p:spPr>
          <a:xfrm>
            <a:off x="3494024" y="2021260"/>
            <a:ext cx="1219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B0241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✗</a:t>
            </a:r>
          </a:p>
        </p:txBody>
      </p:sp>
      <p:sp>
        <p:nvSpPr>
          <p:cNvPr id="313" name="r1b2"/>
          <p:cNvSpPr/>
          <p:nvPr/>
        </p:nvSpPr>
        <p:spPr>
          <a:xfrm>
            <a:off x="4713224" y="2021260"/>
            <a:ext cx="14224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✓</a:t>
            </a:r>
          </a:p>
        </p:txBody>
      </p:sp>
      <p:sp>
        <p:nvSpPr>
          <p:cNvPr id="314" name="r1b3"/>
          <p:cNvSpPr/>
          <p:nvPr/>
        </p:nvSpPr>
        <p:spPr>
          <a:xfrm>
            <a:off x="6135624" y="2021260"/>
            <a:ext cx="13208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B0241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✗</a:t>
            </a:r>
          </a:p>
        </p:txBody>
      </p:sp>
      <p:sp>
        <p:nvSpPr>
          <p:cNvPr id="315" name="r1exp"/>
          <p:cNvSpPr/>
          <p:nvPr/>
        </p:nvSpPr>
        <p:spPr>
          <a:xfrm>
            <a:off x="7456424" y="2021260"/>
            <a:ext cx="1473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800">
                <a:solidFill>
                  <a:srgbClr val="C8920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★</a:t>
            </a:r>
            <a:r>
              <a:rPr lang="en-US" sz="1800">
                <a:solidFill>
                  <a:srgbClr val="C0C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☆☆☆</a:t>
            </a:r>
          </a:p>
        </p:txBody>
      </p:sp>
      <p:sp>
        <p:nvSpPr>
          <p:cNvPr id="320" name="r2c0"/>
          <p:cNvSpPr/>
          <p:nvPr/>
        </p:nvSpPr>
        <p:spPr>
          <a:xfrm>
            <a:off x="141224" y="2618160"/>
            <a:ext cx="21336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l"/>
            <a:r>
              <a:rPr lang="en-US" sz="1400" b="1">
                <a:solidFill>
                  <a:srgbClr val="1A1A1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Hardware-event samplers</a:t>
            </a:r>
          </a:p>
        </p:txBody>
      </p:sp>
      <p:sp>
        <p:nvSpPr>
          <p:cNvPr id="321" name="r2b0"/>
          <p:cNvSpPr/>
          <p:nvPr/>
        </p:nvSpPr>
        <p:spPr>
          <a:xfrm>
            <a:off x="2274824" y="2618160"/>
            <a:ext cx="1219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✓</a:t>
            </a:r>
          </a:p>
        </p:txBody>
      </p:sp>
      <p:sp>
        <p:nvSpPr>
          <p:cNvPr id="322" name="r2b1"/>
          <p:cNvSpPr/>
          <p:nvPr/>
        </p:nvSpPr>
        <p:spPr>
          <a:xfrm>
            <a:off x="3494024" y="2618160"/>
            <a:ext cx="1219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B0241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✗</a:t>
            </a:r>
          </a:p>
        </p:txBody>
      </p:sp>
      <p:sp>
        <p:nvSpPr>
          <p:cNvPr id="323" name="r2b2"/>
          <p:cNvSpPr/>
          <p:nvPr/>
        </p:nvSpPr>
        <p:spPr>
          <a:xfrm>
            <a:off x="4713224" y="2618160"/>
            <a:ext cx="14224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✓</a:t>
            </a:r>
          </a:p>
        </p:txBody>
      </p:sp>
      <p:sp>
        <p:nvSpPr>
          <p:cNvPr id="324" name="r2b3"/>
          <p:cNvSpPr/>
          <p:nvPr/>
        </p:nvSpPr>
        <p:spPr>
          <a:xfrm>
            <a:off x="6135624" y="2618160"/>
            <a:ext cx="13208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B0241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✗</a:t>
            </a:r>
          </a:p>
        </p:txBody>
      </p:sp>
      <p:sp>
        <p:nvSpPr>
          <p:cNvPr id="325" name="r2exp"/>
          <p:cNvSpPr/>
          <p:nvPr/>
        </p:nvSpPr>
        <p:spPr>
          <a:xfrm>
            <a:off x="7456424" y="2618160"/>
            <a:ext cx="1473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800">
                <a:solidFill>
                  <a:srgbClr val="C8920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★★★</a:t>
            </a:r>
            <a:r>
              <a:rPr lang="en-US" sz="1800">
                <a:solidFill>
                  <a:srgbClr val="C0C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☆</a:t>
            </a:r>
          </a:p>
        </p:txBody>
      </p:sp>
      <p:sp>
        <p:nvSpPr>
          <p:cNvPr id="330" name="r3c0"/>
          <p:cNvSpPr/>
          <p:nvPr/>
        </p:nvSpPr>
        <p:spPr>
          <a:xfrm>
            <a:off x="141224" y="3215060"/>
            <a:ext cx="21336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l"/>
            <a:r>
              <a:rPr lang="en-US" sz="1400" b="1">
                <a:solidFill>
                  <a:srgbClr val="1A1A1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Tracepoint-based profilers</a:t>
            </a:r>
          </a:p>
        </p:txBody>
      </p:sp>
      <p:sp>
        <p:nvSpPr>
          <p:cNvPr id="331" name="r3b0"/>
          <p:cNvSpPr/>
          <p:nvPr/>
        </p:nvSpPr>
        <p:spPr>
          <a:xfrm>
            <a:off x="2274824" y="3215060"/>
            <a:ext cx="1219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B0241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✗</a:t>
            </a:r>
          </a:p>
        </p:txBody>
      </p:sp>
      <p:sp>
        <p:nvSpPr>
          <p:cNvPr id="332" name="r3b1"/>
          <p:cNvSpPr/>
          <p:nvPr/>
        </p:nvSpPr>
        <p:spPr>
          <a:xfrm>
            <a:off x="3494024" y="3215060"/>
            <a:ext cx="1219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B0241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✗</a:t>
            </a:r>
          </a:p>
        </p:txBody>
      </p:sp>
      <p:sp>
        <p:nvSpPr>
          <p:cNvPr id="333" name="r3b2"/>
          <p:cNvSpPr/>
          <p:nvPr/>
        </p:nvSpPr>
        <p:spPr>
          <a:xfrm>
            <a:off x="4713224" y="3215060"/>
            <a:ext cx="14224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✓</a:t>
            </a:r>
          </a:p>
        </p:txBody>
      </p:sp>
      <p:sp>
        <p:nvSpPr>
          <p:cNvPr id="334" name="r3b3"/>
          <p:cNvSpPr/>
          <p:nvPr/>
        </p:nvSpPr>
        <p:spPr>
          <a:xfrm>
            <a:off x="6135624" y="3215060"/>
            <a:ext cx="13208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B0241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✗</a:t>
            </a:r>
          </a:p>
        </p:txBody>
      </p:sp>
      <p:sp>
        <p:nvSpPr>
          <p:cNvPr id="335" name="r3exp"/>
          <p:cNvSpPr/>
          <p:nvPr/>
        </p:nvSpPr>
        <p:spPr>
          <a:xfrm>
            <a:off x="7456424" y="3215060"/>
            <a:ext cx="1473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800">
                <a:solidFill>
                  <a:srgbClr val="C8920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★★</a:t>
            </a:r>
            <a:r>
              <a:rPr lang="en-US" sz="1800">
                <a:solidFill>
                  <a:srgbClr val="C0C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☆☆</a:t>
            </a:r>
          </a:p>
        </p:txBody>
      </p:sp>
      <p:sp>
        <p:nvSpPr>
          <p:cNvPr id="340" name="r4c0"/>
          <p:cNvSpPr/>
          <p:nvPr/>
        </p:nvSpPr>
        <p:spPr>
          <a:xfrm>
            <a:off x="141224" y="3811960"/>
            <a:ext cx="21336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l"/>
            <a:r>
              <a:rPr lang="en-US" sz="1400" b="1">
                <a:solidFill>
                  <a:srgbClr val="1A1A1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Continuous sampling profilers</a:t>
            </a:r>
          </a:p>
        </p:txBody>
      </p:sp>
      <p:sp>
        <p:nvSpPr>
          <p:cNvPr id="341" name="r4b0"/>
          <p:cNvSpPr/>
          <p:nvPr/>
        </p:nvSpPr>
        <p:spPr>
          <a:xfrm>
            <a:off x="2274824" y="3811960"/>
            <a:ext cx="1219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✓</a:t>
            </a:r>
          </a:p>
        </p:txBody>
      </p:sp>
      <p:sp>
        <p:nvSpPr>
          <p:cNvPr id="342" name="r4b1"/>
          <p:cNvSpPr/>
          <p:nvPr/>
        </p:nvSpPr>
        <p:spPr>
          <a:xfrm>
            <a:off x="3494024" y="3811960"/>
            <a:ext cx="1219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B0241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✗</a:t>
            </a:r>
          </a:p>
        </p:txBody>
      </p:sp>
      <p:sp>
        <p:nvSpPr>
          <p:cNvPr id="343" name="r4b2"/>
          <p:cNvSpPr/>
          <p:nvPr/>
        </p:nvSpPr>
        <p:spPr>
          <a:xfrm>
            <a:off x="4713224" y="3811960"/>
            <a:ext cx="14224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✓</a:t>
            </a:r>
          </a:p>
        </p:txBody>
      </p:sp>
      <p:sp>
        <p:nvSpPr>
          <p:cNvPr id="344" name="r4b3"/>
          <p:cNvSpPr/>
          <p:nvPr/>
        </p:nvSpPr>
        <p:spPr>
          <a:xfrm>
            <a:off x="6135624" y="3811960"/>
            <a:ext cx="13208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B0241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✗</a:t>
            </a:r>
          </a:p>
        </p:txBody>
      </p:sp>
      <p:sp>
        <p:nvSpPr>
          <p:cNvPr id="345" name="r4exp"/>
          <p:cNvSpPr/>
          <p:nvPr/>
        </p:nvSpPr>
        <p:spPr>
          <a:xfrm>
            <a:off x="7456424" y="3811960"/>
            <a:ext cx="1473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800">
                <a:solidFill>
                  <a:srgbClr val="C8920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★</a:t>
            </a:r>
            <a:r>
              <a:rPr lang="en-US" sz="1800">
                <a:solidFill>
                  <a:srgbClr val="C0C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☆☆☆</a:t>
            </a:r>
          </a:p>
        </p:txBody>
      </p:sp>
      <p:sp>
        <p:nvSpPr>
          <p:cNvPr id="350" name="r5c0"/>
          <p:cNvSpPr/>
          <p:nvPr/>
        </p:nvSpPr>
        <p:spPr>
          <a:xfrm>
            <a:off x="141224" y="4408860"/>
            <a:ext cx="21336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l"/>
            <a:r>
              <a:rPr lang="en-US" sz="1400" b="1">
                <a:solidFill>
                  <a:srgbClr val="1A1A1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Profilers for accelerators (e.g. GPUs)</a:t>
            </a:r>
          </a:p>
        </p:txBody>
      </p:sp>
      <p:sp>
        <p:nvSpPr>
          <p:cNvPr id="351" name="r5b0"/>
          <p:cNvSpPr/>
          <p:nvPr/>
        </p:nvSpPr>
        <p:spPr>
          <a:xfrm>
            <a:off x="2274824" y="4408860"/>
            <a:ext cx="1219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B0241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✗</a:t>
            </a:r>
          </a:p>
        </p:txBody>
      </p:sp>
      <p:sp>
        <p:nvSpPr>
          <p:cNvPr id="352" name="r5b1"/>
          <p:cNvSpPr/>
          <p:nvPr/>
        </p:nvSpPr>
        <p:spPr>
          <a:xfrm>
            <a:off x="3494024" y="4408860"/>
            <a:ext cx="1219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B0241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✗</a:t>
            </a:r>
          </a:p>
        </p:txBody>
      </p:sp>
      <p:sp>
        <p:nvSpPr>
          <p:cNvPr id="353" name="r5b2"/>
          <p:cNvSpPr/>
          <p:nvPr/>
        </p:nvSpPr>
        <p:spPr>
          <a:xfrm>
            <a:off x="4713224" y="4408860"/>
            <a:ext cx="14224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✓</a:t>
            </a:r>
          </a:p>
        </p:txBody>
      </p:sp>
      <p:sp>
        <p:nvSpPr>
          <p:cNvPr id="354" name="r5b3"/>
          <p:cNvSpPr/>
          <p:nvPr/>
        </p:nvSpPr>
        <p:spPr>
          <a:xfrm>
            <a:off x="6135624" y="4408860"/>
            <a:ext cx="13208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B0241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✗</a:t>
            </a:r>
          </a:p>
        </p:txBody>
      </p:sp>
      <p:sp>
        <p:nvSpPr>
          <p:cNvPr id="355" name="r5exp"/>
          <p:cNvSpPr/>
          <p:nvPr/>
        </p:nvSpPr>
        <p:spPr>
          <a:xfrm>
            <a:off x="7456424" y="4408860"/>
            <a:ext cx="1473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800">
                <a:solidFill>
                  <a:srgbClr val="C8920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★★★</a:t>
            </a:r>
            <a:r>
              <a:rPr lang="en-US" sz="1800">
                <a:solidFill>
                  <a:srgbClr val="C0C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☆</a:t>
            </a:r>
          </a:p>
        </p:txBody>
      </p:sp>
      <p:sp>
        <p:nvSpPr>
          <p:cNvPr id="360" name="r6c0"/>
          <p:cNvSpPr/>
          <p:nvPr/>
        </p:nvSpPr>
        <p:spPr>
          <a:xfrm>
            <a:off x="141224" y="5005760"/>
            <a:ext cx="21336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l"/>
            <a:r>
              <a:rPr lang="en-US" sz="1400" b="1">
                <a:solidFill>
                  <a:srgbClr val="1A1A1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Dynamic instrumentation profilers</a:t>
            </a:r>
          </a:p>
        </p:txBody>
      </p:sp>
      <p:sp>
        <p:nvSpPr>
          <p:cNvPr id="361" name="r6b0"/>
          <p:cNvSpPr/>
          <p:nvPr/>
        </p:nvSpPr>
        <p:spPr>
          <a:xfrm>
            <a:off x="2274824" y="5005760"/>
            <a:ext cx="1219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✓</a:t>
            </a:r>
          </a:p>
        </p:txBody>
      </p:sp>
      <p:sp>
        <p:nvSpPr>
          <p:cNvPr id="362" name="r6b1"/>
          <p:cNvSpPr/>
          <p:nvPr/>
        </p:nvSpPr>
        <p:spPr>
          <a:xfrm>
            <a:off x="3494024" y="5005760"/>
            <a:ext cx="1219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✓</a:t>
            </a:r>
          </a:p>
        </p:txBody>
      </p:sp>
      <p:sp>
        <p:nvSpPr>
          <p:cNvPr id="363" name="r6b2"/>
          <p:cNvSpPr/>
          <p:nvPr/>
        </p:nvSpPr>
        <p:spPr>
          <a:xfrm>
            <a:off x="4713224" y="5005760"/>
            <a:ext cx="14224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B0241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✗</a:t>
            </a:r>
          </a:p>
        </p:txBody>
      </p:sp>
      <p:sp>
        <p:nvSpPr>
          <p:cNvPr id="364" name="r6b3"/>
          <p:cNvSpPr/>
          <p:nvPr/>
        </p:nvSpPr>
        <p:spPr>
          <a:xfrm>
            <a:off x="6135624" y="5005760"/>
            <a:ext cx="13208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B0241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✗</a:t>
            </a:r>
          </a:p>
        </p:txBody>
      </p:sp>
      <p:sp>
        <p:nvSpPr>
          <p:cNvPr id="365" name="r6exp"/>
          <p:cNvSpPr/>
          <p:nvPr/>
        </p:nvSpPr>
        <p:spPr>
          <a:xfrm>
            <a:off x="7456424" y="5005760"/>
            <a:ext cx="1473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800">
                <a:solidFill>
                  <a:srgbClr val="C8920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★★★★</a:t>
            </a:r>
          </a:p>
        </p:txBody>
      </p:sp>
      <p:sp>
        <p:nvSpPr>
          <p:cNvPr id="370" name="r7c0"/>
          <p:cNvSpPr/>
          <p:nvPr/>
        </p:nvSpPr>
        <p:spPr>
          <a:xfrm>
            <a:off x="141224" y="5602660"/>
            <a:ext cx="21336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l"/>
            <a:r>
              <a:rPr lang="en-US" sz="1400" b="1">
                <a:solidFill>
                  <a:srgbClr val="1A1A1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eBPF-based profilers</a:t>
            </a:r>
          </a:p>
        </p:txBody>
      </p:sp>
      <p:sp>
        <p:nvSpPr>
          <p:cNvPr id="371" name="r7b0"/>
          <p:cNvSpPr/>
          <p:nvPr/>
        </p:nvSpPr>
        <p:spPr>
          <a:xfrm>
            <a:off x="2274824" y="5602660"/>
            <a:ext cx="1219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✓</a:t>
            </a:r>
          </a:p>
        </p:txBody>
      </p:sp>
      <p:sp>
        <p:nvSpPr>
          <p:cNvPr id="372" name="r7b1"/>
          <p:cNvSpPr/>
          <p:nvPr/>
        </p:nvSpPr>
        <p:spPr>
          <a:xfrm>
            <a:off x="3494024" y="5602660"/>
            <a:ext cx="1219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✓</a:t>
            </a:r>
          </a:p>
        </p:txBody>
      </p:sp>
      <p:sp>
        <p:nvSpPr>
          <p:cNvPr id="373" name="r7b2"/>
          <p:cNvSpPr/>
          <p:nvPr/>
        </p:nvSpPr>
        <p:spPr>
          <a:xfrm>
            <a:off x="4713224" y="5602660"/>
            <a:ext cx="14224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B0241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✗</a:t>
            </a:r>
          </a:p>
        </p:txBody>
      </p:sp>
      <p:sp>
        <p:nvSpPr>
          <p:cNvPr id="374" name="r7b3"/>
          <p:cNvSpPr/>
          <p:nvPr/>
        </p:nvSpPr>
        <p:spPr>
          <a:xfrm>
            <a:off x="6135624" y="5602660"/>
            <a:ext cx="13208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B02418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✗</a:t>
            </a:r>
          </a:p>
        </p:txBody>
      </p:sp>
      <p:sp>
        <p:nvSpPr>
          <p:cNvPr id="375" name="r7exp"/>
          <p:cNvSpPr/>
          <p:nvPr/>
        </p:nvSpPr>
        <p:spPr>
          <a:xfrm>
            <a:off x="7456424" y="5602660"/>
            <a:ext cx="1473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800">
                <a:solidFill>
                  <a:srgbClr val="C8920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★★★★</a:t>
            </a:r>
          </a:p>
        </p:txBody>
      </p:sp>
    </p:spTree>
    <p:extLst>
      <p:ext uri="{BB962C8B-B14F-4D97-AF65-F5344CB8AC3E}">
        <p14:creationId xmlns:p14="http://schemas.microsoft.com/office/powerpoint/2010/main" val="332077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A0562-65EC-E31D-C118-D9EDDC927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853A66A-C555-FE44-C860-19DF7EAE2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Corbel"/>
              </a:rPr>
              <a:t>Existing Profilers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F93060-2DE5-1309-6C30-738A397A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14</a:t>
            </a:fld>
            <a:endParaRPr lang="en-CH"/>
          </a:p>
        </p:txBody>
      </p:sp>
      <p:sp>
        <p:nvSpPr>
          <p:cNvPr id="370" name="r7c0">
            <a:extLst>
              <a:ext uri="{FF2B5EF4-FFF2-40B4-BE49-F238E27FC236}">
                <a16:creationId xmlns:a16="http://schemas.microsoft.com/office/drawing/2014/main" id="{67DB3E1E-A417-2B34-C1B2-A31F8148A78B}"/>
              </a:ext>
            </a:extLst>
          </p:cNvPr>
          <p:cNvSpPr/>
          <p:nvPr/>
        </p:nvSpPr>
        <p:spPr>
          <a:xfrm>
            <a:off x="163996" y="2117151"/>
            <a:ext cx="21336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l"/>
            <a:r>
              <a:rPr lang="en-US" sz="1400" b="1" err="1">
                <a:solidFill>
                  <a:srgbClr val="1A1A1A"/>
                </a:solidFill>
                <a:latin typeface="Corbel"/>
              </a:rPr>
              <a:t>eBPF</a:t>
            </a:r>
            <a:r>
              <a:rPr lang="en-US" sz="1400" b="1">
                <a:solidFill>
                  <a:srgbClr val="1A1A1A"/>
                </a:solidFill>
                <a:latin typeface="Corbel"/>
              </a:rPr>
              <a:t>-based profilers</a:t>
            </a:r>
          </a:p>
        </p:txBody>
      </p:sp>
      <p:sp>
        <p:nvSpPr>
          <p:cNvPr id="371" name="r7b0">
            <a:extLst>
              <a:ext uri="{FF2B5EF4-FFF2-40B4-BE49-F238E27FC236}">
                <a16:creationId xmlns:a16="http://schemas.microsoft.com/office/drawing/2014/main" id="{7AA10BB5-F85C-566C-3ECC-52D3B444F3B7}"/>
              </a:ext>
            </a:extLst>
          </p:cNvPr>
          <p:cNvSpPr/>
          <p:nvPr/>
        </p:nvSpPr>
        <p:spPr>
          <a:xfrm>
            <a:off x="2297596" y="2117151"/>
            <a:ext cx="1219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15703C"/>
                </a:solidFill>
                <a:latin typeface="Corbel"/>
              </a:rPr>
              <a:t>✓</a:t>
            </a:r>
          </a:p>
        </p:txBody>
      </p:sp>
      <p:sp>
        <p:nvSpPr>
          <p:cNvPr id="372" name="r7b1">
            <a:extLst>
              <a:ext uri="{FF2B5EF4-FFF2-40B4-BE49-F238E27FC236}">
                <a16:creationId xmlns:a16="http://schemas.microsoft.com/office/drawing/2014/main" id="{0CE0FC0C-256B-6578-7972-768E77CC8A6D}"/>
              </a:ext>
            </a:extLst>
          </p:cNvPr>
          <p:cNvSpPr/>
          <p:nvPr/>
        </p:nvSpPr>
        <p:spPr>
          <a:xfrm>
            <a:off x="3516796" y="2117151"/>
            <a:ext cx="1219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15703C"/>
                </a:solidFill>
                <a:latin typeface="Corbel"/>
              </a:rPr>
              <a:t>✓</a:t>
            </a:r>
          </a:p>
        </p:txBody>
      </p:sp>
      <p:sp>
        <p:nvSpPr>
          <p:cNvPr id="373" name="r7b2">
            <a:extLst>
              <a:ext uri="{FF2B5EF4-FFF2-40B4-BE49-F238E27FC236}">
                <a16:creationId xmlns:a16="http://schemas.microsoft.com/office/drawing/2014/main" id="{043D396B-C8C3-3BD7-8754-4637C11FF5DE}"/>
              </a:ext>
            </a:extLst>
          </p:cNvPr>
          <p:cNvSpPr/>
          <p:nvPr/>
        </p:nvSpPr>
        <p:spPr>
          <a:xfrm>
            <a:off x="4735996" y="2117151"/>
            <a:ext cx="14224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B02418"/>
                </a:solidFill>
                <a:latin typeface="Corbel"/>
              </a:rPr>
              <a:t>✗</a:t>
            </a:r>
          </a:p>
        </p:txBody>
      </p:sp>
      <p:sp>
        <p:nvSpPr>
          <p:cNvPr id="374" name="r7b3">
            <a:extLst>
              <a:ext uri="{FF2B5EF4-FFF2-40B4-BE49-F238E27FC236}">
                <a16:creationId xmlns:a16="http://schemas.microsoft.com/office/drawing/2014/main" id="{B0B7E1F8-A41F-CA69-0731-DE4448189CC2}"/>
              </a:ext>
            </a:extLst>
          </p:cNvPr>
          <p:cNvSpPr/>
          <p:nvPr/>
        </p:nvSpPr>
        <p:spPr>
          <a:xfrm>
            <a:off x="6158396" y="2117151"/>
            <a:ext cx="13208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B02418"/>
                </a:solidFill>
                <a:latin typeface="Corbel"/>
              </a:rPr>
              <a:t>✗</a:t>
            </a:r>
          </a:p>
        </p:txBody>
      </p:sp>
      <p:sp>
        <p:nvSpPr>
          <p:cNvPr id="375" name="r7exp">
            <a:extLst>
              <a:ext uri="{FF2B5EF4-FFF2-40B4-BE49-F238E27FC236}">
                <a16:creationId xmlns:a16="http://schemas.microsoft.com/office/drawing/2014/main" id="{130C2966-76D0-837F-F60C-345219843283}"/>
              </a:ext>
            </a:extLst>
          </p:cNvPr>
          <p:cNvSpPr/>
          <p:nvPr/>
        </p:nvSpPr>
        <p:spPr>
          <a:xfrm>
            <a:off x="7479196" y="2117151"/>
            <a:ext cx="1473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800">
                <a:solidFill>
                  <a:srgbClr val="C8920F"/>
                </a:solidFill>
                <a:latin typeface="Corbel"/>
              </a:rPr>
              <a:t>★★★★</a:t>
            </a:r>
          </a:p>
        </p:txBody>
      </p:sp>
      <p:sp>
        <p:nvSpPr>
          <p:cNvPr id="3" name="h0">
            <a:extLst>
              <a:ext uri="{FF2B5EF4-FFF2-40B4-BE49-F238E27FC236}">
                <a16:creationId xmlns:a16="http://schemas.microsoft.com/office/drawing/2014/main" id="{536919FF-6485-90EF-CA00-10B1E957C32F}"/>
              </a:ext>
            </a:extLst>
          </p:cNvPr>
          <p:cNvSpPr/>
          <p:nvPr/>
        </p:nvSpPr>
        <p:spPr>
          <a:xfrm>
            <a:off x="153819" y="1411030"/>
            <a:ext cx="2133600" cy="685800"/>
          </a:xfrm>
          <a:prstGeom prst="rect">
            <a:avLst/>
          </a:prstGeom>
          <a:solidFill>
            <a:srgbClr val="1F3864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l"/>
            <a:r>
              <a:rPr lang="en-US" sz="1400" b="1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Profiler Category</a:t>
            </a:r>
          </a:p>
        </p:txBody>
      </p:sp>
      <p:sp>
        <p:nvSpPr>
          <p:cNvPr id="7" name="h1">
            <a:extLst>
              <a:ext uri="{FF2B5EF4-FFF2-40B4-BE49-F238E27FC236}">
                <a16:creationId xmlns:a16="http://schemas.microsoft.com/office/drawing/2014/main" id="{D42848C4-2E5A-231F-9563-2469E269FA80}"/>
              </a:ext>
            </a:extLst>
          </p:cNvPr>
          <p:cNvSpPr/>
          <p:nvPr/>
        </p:nvSpPr>
        <p:spPr>
          <a:xfrm>
            <a:off x="2287419" y="1411030"/>
            <a:ext cx="1219200" cy="685800"/>
          </a:xfrm>
          <a:prstGeom prst="rect">
            <a:avLst/>
          </a:prstGeom>
          <a:solidFill>
            <a:srgbClr val="1F3864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Low Overhead</a:t>
            </a:r>
          </a:p>
        </p:txBody>
      </p:sp>
      <p:sp>
        <p:nvSpPr>
          <p:cNvPr id="11" name="h2">
            <a:extLst>
              <a:ext uri="{FF2B5EF4-FFF2-40B4-BE49-F238E27FC236}">
                <a16:creationId xmlns:a16="http://schemas.microsoft.com/office/drawing/2014/main" id="{5B49F231-1BE1-5139-E496-5F5C3F4BE22E}"/>
              </a:ext>
            </a:extLst>
          </p:cNvPr>
          <p:cNvSpPr/>
          <p:nvPr/>
        </p:nvSpPr>
        <p:spPr>
          <a:xfrm>
            <a:off x="3506619" y="1411030"/>
            <a:ext cx="1219200" cy="685800"/>
          </a:xfrm>
          <a:prstGeom prst="rect">
            <a:avLst/>
          </a:prstGeom>
          <a:solidFill>
            <a:srgbClr val="1F3864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Full Kernel Visibility</a:t>
            </a:r>
          </a:p>
        </p:txBody>
      </p:sp>
      <p:sp>
        <p:nvSpPr>
          <p:cNvPr id="13" name="h3">
            <a:extLst>
              <a:ext uri="{FF2B5EF4-FFF2-40B4-BE49-F238E27FC236}">
                <a16:creationId xmlns:a16="http://schemas.microsoft.com/office/drawing/2014/main" id="{A576DFE3-580B-22AC-415D-6746CC2CE9C9}"/>
              </a:ext>
            </a:extLst>
          </p:cNvPr>
          <p:cNvSpPr/>
          <p:nvPr/>
        </p:nvSpPr>
        <p:spPr>
          <a:xfrm>
            <a:off x="4725819" y="1411030"/>
            <a:ext cx="1422400" cy="685800"/>
          </a:xfrm>
          <a:prstGeom prst="rect">
            <a:avLst/>
          </a:prstGeom>
          <a:solidFill>
            <a:srgbClr val="1F3864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 Manual Instrumentation</a:t>
            </a:r>
          </a:p>
        </p:txBody>
      </p:sp>
      <p:sp>
        <p:nvSpPr>
          <p:cNvPr id="15" name="h4">
            <a:extLst>
              <a:ext uri="{FF2B5EF4-FFF2-40B4-BE49-F238E27FC236}">
                <a16:creationId xmlns:a16="http://schemas.microsoft.com/office/drawing/2014/main" id="{F0DA5F7A-3583-0544-AFAF-513201F8F81C}"/>
              </a:ext>
            </a:extLst>
          </p:cNvPr>
          <p:cNvSpPr/>
          <p:nvPr/>
        </p:nvSpPr>
        <p:spPr>
          <a:xfrm>
            <a:off x="6148219" y="1411030"/>
            <a:ext cx="1320800" cy="685800"/>
          </a:xfrm>
          <a:prstGeom prst="rect">
            <a:avLst/>
          </a:prstGeom>
          <a:solidFill>
            <a:srgbClr val="1F3864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 Manual Reasoning</a:t>
            </a:r>
          </a:p>
        </p:txBody>
      </p:sp>
      <p:sp>
        <p:nvSpPr>
          <p:cNvPr id="17" name="h5">
            <a:extLst>
              <a:ext uri="{FF2B5EF4-FFF2-40B4-BE49-F238E27FC236}">
                <a16:creationId xmlns:a16="http://schemas.microsoft.com/office/drawing/2014/main" id="{A461FDD3-7F85-4528-FA22-967DE00D80B1}"/>
              </a:ext>
            </a:extLst>
          </p:cNvPr>
          <p:cNvSpPr/>
          <p:nvPr/>
        </p:nvSpPr>
        <p:spPr>
          <a:xfrm>
            <a:off x="7469019" y="1411030"/>
            <a:ext cx="1473200" cy="685800"/>
          </a:xfrm>
          <a:prstGeom prst="rect">
            <a:avLst/>
          </a:prstGeom>
          <a:solidFill>
            <a:srgbClr val="1F3864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Expertise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13E253D-0441-8D74-6BD3-90B6D7D37A7C}"/>
              </a:ext>
            </a:extLst>
          </p:cNvPr>
          <p:cNvSpPr txBox="1">
            <a:spLocks/>
          </p:cNvSpPr>
          <p:nvPr/>
        </p:nvSpPr>
        <p:spPr>
          <a:xfrm>
            <a:off x="0" y="3663967"/>
            <a:ext cx="9144000" cy="1625600"/>
          </a:xfrm>
          <a:prstGeom prst="roundRect">
            <a:avLst>
              <a:gd name="adj" fmla="val 6621"/>
            </a:avLst>
          </a:prstGeom>
          <a:solidFill>
            <a:schemeClr val="accent6">
              <a:lumMod val="40000"/>
              <a:lumOff val="60000"/>
              <a:alpha val="35000"/>
            </a:schemeClr>
          </a:solidFill>
          <a:ln w="28575">
            <a:noFill/>
          </a:ln>
          <a:effectLst>
            <a:softEdge rad="0"/>
          </a:effectLst>
        </p:spPr>
        <p:txBody>
          <a:bodyPr lIns="91440" tIns="45720" rIns="91440" bIns="45720"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00"/>
              </a:spcBef>
              <a:buNone/>
            </a:pPr>
            <a:r>
              <a:rPr lang="en-US" sz="4000" b="1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is </a:t>
            </a:r>
            <a:r>
              <a:rPr lang="en-US" sz="4000" b="1" err="1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eBPF</a:t>
            </a:r>
            <a:r>
              <a:rPr lang="en-US" sz="4000" b="1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?</a:t>
            </a:r>
            <a:endParaRPr lang="en-US" sz="4000">
              <a:solidFill>
                <a:srgbClr val="15703C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8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B0683-AD82-A746-05FC-9EBEB6D7A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7EFE4A6-A487-D9A1-B801-E7A55FE31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err="1">
                <a:latin typeface="Corbel"/>
              </a:rPr>
              <a:t>eBPF</a:t>
            </a:r>
            <a:r>
              <a:rPr lang="en-US">
                <a:latin typeface="Corbel"/>
              </a:rPr>
              <a:t> (Extended  Berkeley Packet Filter)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4E0E0B-03DF-A895-39B1-CAFF5F3A2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15</a:t>
            </a:fld>
            <a:endParaRPr lang="en-CH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D3513A9-5EE4-309F-BA72-92F95B309AC1}"/>
              </a:ext>
            </a:extLst>
          </p:cNvPr>
          <p:cNvSpPr txBox="1">
            <a:spLocks/>
          </p:cNvSpPr>
          <p:nvPr/>
        </p:nvSpPr>
        <p:spPr>
          <a:xfrm>
            <a:off x="-17791" y="1143852"/>
            <a:ext cx="9144000" cy="12351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595" indent="-228595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ptos" panose="020B0004020202020204" pitchFamily="34" charset="0"/>
                <a:ea typeface="NanumGothic" panose="020D0604000000000000" pitchFamily="34" charset="-127"/>
                <a:cs typeface="+mn-cs"/>
              </a:defRPr>
            </a:lvl1pPr>
            <a:lvl2pPr marL="685784" indent="-228595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NanumGothic" panose="020D0604000000000000" pitchFamily="34" charset="-127"/>
                <a:cs typeface="+mn-cs"/>
              </a:defRPr>
            </a:lvl2pPr>
            <a:lvl3pPr marL="1142972" indent="-228595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NanumGothic" panose="020D0604000000000000" pitchFamily="34" charset="-127"/>
                <a:cs typeface="+mn-cs"/>
              </a:defRPr>
            </a:lvl3pPr>
            <a:lvl4pPr marL="1600161" indent="-228595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ptos" panose="020B0004020202020204" pitchFamily="34" charset="0"/>
                <a:ea typeface="NanumGothic" panose="020D0604000000000000" pitchFamily="34" charset="-127"/>
                <a:cs typeface="+mn-cs"/>
              </a:defRPr>
            </a:lvl4pPr>
            <a:lvl5pPr marL="2057350" indent="-228595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ptos" panose="020B0004020202020204" pitchFamily="34" charset="0"/>
                <a:ea typeface="NanumGothic" panose="020D0604000000000000" pitchFamily="34" charset="-127"/>
                <a:cs typeface="+mn-cs"/>
              </a:defRPr>
            </a:lvl5pPr>
            <a:lvl6pPr marL="2514539" indent="-228595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8" indent="-228595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7" indent="-228595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6" indent="-228595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sz="3200">
                <a:solidFill>
                  <a:schemeClr val="bg2">
                    <a:lumMod val="10000"/>
                  </a:schemeClr>
                </a:solidFill>
                <a:ea typeface="NanumGothic"/>
              </a:rPr>
              <a:t>Linux mechanism for running </a:t>
            </a:r>
            <a:br>
              <a:rPr lang="en-US" sz="3200">
                <a:solidFill>
                  <a:schemeClr val="bg2">
                    <a:lumMod val="10000"/>
                  </a:schemeClr>
                </a:solidFill>
                <a:ea typeface="NanumGothic"/>
              </a:rPr>
            </a:br>
            <a:r>
              <a:rPr lang="en-US" sz="3200">
                <a:solidFill>
                  <a:schemeClr val="bg2">
                    <a:lumMod val="10000"/>
                  </a:schemeClr>
                </a:solidFill>
                <a:ea typeface="NanumGothic"/>
              </a:rPr>
              <a:t>sandboxed programs inside the kernel</a:t>
            </a:r>
          </a:p>
        </p:txBody>
      </p:sp>
      <p:pic>
        <p:nvPicPr>
          <p:cNvPr id="6" name="Picture 5" descr="File:EBPF logo.png - Wikimedia Commons">
            <a:extLst>
              <a:ext uri="{FF2B5EF4-FFF2-40B4-BE49-F238E27FC236}">
                <a16:creationId xmlns:a16="http://schemas.microsoft.com/office/drawing/2014/main" id="{960C654E-6781-1330-B17F-491E9F239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9578" y="976707"/>
            <a:ext cx="1596631" cy="554619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FA7CB8B-3F0D-8CDF-6E96-8AA439B095D2}"/>
              </a:ext>
            </a:extLst>
          </p:cNvPr>
          <p:cNvSpPr txBox="1">
            <a:spLocks/>
          </p:cNvSpPr>
          <p:nvPr/>
        </p:nvSpPr>
        <p:spPr>
          <a:xfrm>
            <a:off x="0" y="2536711"/>
            <a:ext cx="9144000" cy="1625600"/>
          </a:xfrm>
          <a:prstGeom prst="roundRect">
            <a:avLst>
              <a:gd name="adj" fmla="val 6621"/>
            </a:avLst>
          </a:prstGeom>
          <a:solidFill>
            <a:schemeClr val="accent6">
              <a:lumMod val="40000"/>
              <a:lumOff val="60000"/>
              <a:alpha val="35000"/>
            </a:schemeClr>
          </a:solidFill>
          <a:ln w="28575">
            <a:noFill/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buNone/>
            </a:pPr>
            <a:r>
              <a:rPr lang="en-US" sz="3600" b="1" err="1">
                <a:solidFill>
                  <a:srgbClr val="15703C"/>
                </a:solidFill>
                <a:latin typeface="Corbel"/>
              </a:rPr>
              <a:t>eBPF</a:t>
            </a:r>
            <a:r>
              <a:rPr lang="en-US" sz="3600" b="1">
                <a:solidFill>
                  <a:srgbClr val="15703C"/>
                </a:solidFill>
                <a:latin typeface="Corbel"/>
              </a:rPr>
              <a:t> Programs</a:t>
            </a:r>
          </a:p>
          <a:p>
            <a:pPr>
              <a:spcBef>
                <a:spcPts val="200"/>
              </a:spcBef>
            </a:pPr>
            <a:r>
              <a:rPr lang="en-US" sz="2800">
                <a:solidFill>
                  <a:srgbClr val="15703C"/>
                </a:solidFill>
                <a:latin typeface="Corbel"/>
              </a:rPr>
              <a:t>Collect &amp; aggregate hardware-sampled metrics</a:t>
            </a:r>
          </a:p>
          <a:p>
            <a:pPr>
              <a:spcBef>
                <a:spcPts val="200"/>
              </a:spcBef>
            </a:pPr>
            <a:r>
              <a:rPr lang="en-US" sz="2800">
                <a:solidFill>
                  <a:srgbClr val="15703C"/>
                </a:solidFill>
                <a:latin typeface="Corbel"/>
              </a:rPr>
              <a:t>Export the aggregated result to user-space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4B9F1-74B7-571C-744B-DE588434CFC1}"/>
              </a:ext>
            </a:extLst>
          </p:cNvPr>
          <p:cNvSpPr txBox="1">
            <a:spLocks/>
          </p:cNvSpPr>
          <p:nvPr/>
        </p:nvSpPr>
        <p:spPr>
          <a:xfrm>
            <a:off x="0" y="4641209"/>
            <a:ext cx="9144000" cy="1625600"/>
          </a:xfrm>
          <a:prstGeom prst="roundRect">
            <a:avLst>
              <a:gd name="adj" fmla="val 6621"/>
            </a:avLst>
          </a:prstGeom>
          <a:solidFill>
            <a:schemeClr val="accent5">
              <a:lumMod val="20000"/>
              <a:lumOff val="80000"/>
              <a:alpha val="35000"/>
            </a:schemeClr>
          </a:solidFill>
          <a:ln w="28575">
            <a:noFill/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buNone/>
            </a:pPr>
            <a:r>
              <a:rPr lang="en-US" sz="3600" b="1" err="1">
                <a:solidFill>
                  <a:schemeClr val="accent5">
                    <a:lumMod val="75000"/>
                  </a:schemeClr>
                </a:solidFill>
                <a:latin typeface="Corbel"/>
              </a:rPr>
              <a:t>eBPF</a:t>
            </a:r>
            <a:r>
              <a:rPr lang="en-US" sz="3600" b="1">
                <a:solidFill>
                  <a:schemeClr val="accent5">
                    <a:lumMod val="75000"/>
                  </a:schemeClr>
                </a:solidFill>
                <a:latin typeface="Corbel"/>
              </a:rPr>
              <a:t> Verifier</a:t>
            </a:r>
          </a:p>
          <a:p>
            <a:pPr>
              <a:spcBef>
                <a:spcPts val="200"/>
              </a:spcBef>
            </a:pPr>
            <a:r>
              <a:rPr lang="en-US" sz="2800">
                <a:solidFill>
                  <a:schemeClr val="accent5">
                    <a:lumMod val="75000"/>
                  </a:schemeClr>
                </a:solidFill>
                <a:latin typeface="Corbel"/>
              </a:rPr>
              <a:t>Checks </a:t>
            </a:r>
            <a:r>
              <a:rPr lang="en-US" sz="2800" err="1">
                <a:solidFill>
                  <a:schemeClr val="accent5">
                    <a:lumMod val="75000"/>
                  </a:schemeClr>
                </a:solidFill>
                <a:latin typeface="Corbel"/>
              </a:rPr>
              <a:t>eBPF</a:t>
            </a:r>
            <a:r>
              <a:rPr lang="en-US" sz="2800">
                <a:solidFill>
                  <a:schemeClr val="accent5">
                    <a:lumMod val="75000"/>
                  </a:schemeClr>
                </a:solidFill>
                <a:latin typeface="Corbel"/>
              </a:rPr>
              <a:t> programs at load-time to ensure safety (e.g., to avoid infinite loops)</a:t>
            </a:r>
          </a:p>
        </p:txBody>
      </p:sp>
    </p:spTree>
    <p:extLst>
      <p:ext uri="{BB962C8B-B14F-4D97-AF65-F5344CB8AC3E}">
        <p14:creationId xmlns:p14="http://schemas.microsoft.com/office/powerpoint/2010/main" val="47268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build="p" animBg="1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DE02D-DE9D-2BC9-6189-369C871C4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EC4A6B2-8247-4332-A34B-B992D3CF2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Corbel"/>
              </a:rPr>
              <a:t>Existing Profilers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CE35B6-E363-A533-05D4-2A7996EB7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16</a:t>
            </a:fld>
            <a:endParaRPr lang="en-CH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026341C-C9B2-6B30-944C-938E1AA756A6}"/>
              </a:ext>
            </a:extLst>
          </p:cNvPr>
          <p:cNvSpPr txBox="1">
            <a:spLocks/>
          </p:cNvSpPr>
          <p:nvPr/>
        </p:nvSpPr>
        <p:spPr>
          <a:xfrm>
            <a:off x="0" y="5194300"/>
            <a:ext cx="9154095" cy="1219200"/>
          </a:xfrm>
          <a:prstGeom prst="roundRect">
            <a:avLst>
              <a:gd name="adj" fmla="val 6621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noFill/>
          </a:ln>
          <a:effectLst>
            <a:softEdge rad="0"/>
          </a:effectLst>
        </p:spPr>
        <p:txBody>
          <a:bodyPr lIns="91440" tIns="45720" rIns="91440" bIns="45720" anchor="ctr">
            <a:noAutofit/>
          </a:bodyPr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000" b="1" dirty="0">
                <a:solidFill>
                  <a:schemeClr val="accent2">
                    <a:lumMod val="50000"/>
                  </a:schemeClr>
                </a:solidFill>
                <a:latin typeface="Lato"/>
                <a:ea typeface="Lato"/>
                <a:cs typeface="Lato"/>
              </a:rPr>
              <a:t>Still require</a:t>
            </a:r>
            <a:br>
              <a:rPr lang="en-US" sz="3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3000" b="1" dirty="0">
                <a:solidFill>
                  <a:schemeClr val="accent2">
                    <a:lumMod val="50000"/>
                  </a:schemeClr>
                </a:solidFill>
                <a:latin typeface="Lato"/>
                <a:ea typeface="Lato"/>
                <a:cs typeface="Lato"/>
              </a:rPr>
              <a:t>manual code writing </a:t>
            </a:r>
            <a:r>
              <a:rPr lang="en-US" sz="3000" dirty="0">
                <a:solidFill>
                  <a:schemeClr val="accent2">
                    <a:lumMod val="50000"/>
                  </a:schemeClr>
                </a:solidFill>
                <a:latin typeface="Lato"/>
                <a:ea typeface="Lato"/>
                <a:cs typeface="Lato"/>
              </a:rPr>
              <a:t>and</a:t>
            </a:r>
            <a:br>
              <a:rPr lang="en-US" sz="3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3000" b="1" dirty="0">
                <a:solidFill>
                  <a:schemeClr val="accent2">
                    <a:lumMod val="50000"/>
                  </a:schemeClr>
                </a:solidFill>
                <a:latin typeface="Lato"/>
                <a:ea typeface="Lato"/>
                <a:cs typeface="Lato"/>
              </a:rPr>
              <a:t>manual reasoning </a:t>
            </a:r>
            <a:r>
              <a:rPr lang="en-US" sz="3000" dirty="0">
                <a:solidFill>
                  <a:schemeClr val="accent2">
                    <a:lumMod val="50000"/>
                  </a:schemeClr>
                </a:solidFill>
                <a:latin typeface="Lato"/>
                <a:ea typeface="Lato"/>
                <a:cs typeface="Lato"/>
              </a:rPr>
              <a:t>over the profiling data</a:t>
            </a:r>
          </a:p>
        </p:txBody>
      </p:sp>
      <p:sp>
        <p:nvSpPr>
          <p:cNvPr id="40" name="Content Placeholder 3">
            <a:extLst>
              <a:ext uri="{FF2B5EF4-FFF2-40B4-BE49-F238E27FC236}">
                <a16:creationId xmlns:a16="http://schemas.microsoft.com/office/drawing/2014/main" id="{A1B2C3D4-1111-4222-8333-9AABBCCDDEE1}"/>
              </a:ext>
            </a:extLst>
          </p:cNvPr>
          <p:cNvSpPr txBox="1">
            <a:spLocks/>
          </p:cNvSpPr>
          <p:nvPr/>
        </p:nvSpPr>
        <p:spPr>
          <a:xfrm>
            <a:off x="0" y="2654300"/>
            <a:ext cx="9154095" cy="1168400"/>
          </a:xfrm>
          <a:prstGeom prst="roundRect">
            <a:avLst>
              <a:gd name="adj" fmla="val 6621"/>
            </a:avLst>
          </a:prstGeom>
          <a:solidFill>
            <a:srgbClr val="00B050">
              <a:alpha val="8000"/>
            </a:srgbClr>
          </a:solidFill>
          <a:ln w="28575">
            <a:noFill/>
          </a:ln>
          <a:effectLst>
            <a:softEdge rad="0"/>
          </a:effectLst>
        </p:spPr>
        <p:txBody>
          <a:bodyPr anchor="ctr">
            <a:noAutofit/>
          </a:bodyPr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300"/>
              </a:lnSpc>
              <a:buNone/>
            </a:pPr>
            <a:r>
              <a:rPr lang="en-US" sz="3000" dirty="0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eBPF runs </a:t>
            </a:r>
            <a:r>
              <a:rPr lang="en-US" sz="3000" b="1" dirty="0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arbitrary user-defined code </a:t>
            </a:r>
            <a:r>
              <a:rPr lang="en-US" sz="3000" dirty="0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safely </a:t>
            </a:r>
            <a:r>
              <a:rPr lang="en-US" sz="3000" b="1" dirty="0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 kernel space</a:t>
            </a:r>
            <a:r>
              <a:rPr lang="en-US" sz="3000" dirty="0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compute, filter, and aggregate at </a:t>
            </a:r>
            <a:r>
              <a:rPr lang="en-US" sz="3000" b="1" dirty="0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hook point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5F7DA25-1095-0276-62C4-FD26BE3EB88A}"/>
              </a:ext>
            </a:extLst>
          </p:cNvPr>
          <p:cNvSpPr txBox="1">
            <a:spLocks/>
          </p:cNvSpPr>
          <p:nvPr/>
        </p:nvSpPr>
        <p:spPr>
          <a:xfrm>
            <a:off x="0" y="3924300"/>
            <a:ext cx="9154095" cy="1168400"/>
          </a:xfrm>
          <a:prstGeom prst="roundRect">
            <a:avLst>
              <a:gd name="adj" fmla="val 6621"/>
            </a:avLst>
          </a:prstGeom>
          <a:solidFill>
            <a:srgbClr val="00B050">
              <a:alpha val="8000"/>
            </a:srgbClr>
          </a:solidFill>
          <a:ln w="28575">
            <a:noFill/>
          </a:ln>
          <a:effectLst>
            <a:softEdge rad="0"/>
          </a:effectLst>
        </p:spPr>
        <p:txBody>
          <a:bodyPr anchor="ctr">
            <a:noAutofit/>
          </a:bodyPr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300"/>
              </a:lnSpc>
              <a:buNone/>
            </a:pPr>
            <a:r>
              <a:rPr lang="en-US" sz="3000" dirty="0" err="1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eBPF</a:t>
            </a:r>
            <a:r>
              <a:rPr lang="en-US" sz="3000" dirty="0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-based profilers are </a:t>
            </a:r>
            <a:r>
              <a:rPr lang="en-US" sz="3000" b="1" dirty="0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more flexible</a:t>
            </a:r>
            <a:r>
              <a:rPr lang="en-US" sz="3000" dirty="0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than dynamic instrumentation, since they support </a:t>
            </a:r>
            <a:r>
              <a:rPr lang="en-US" sz="3000" b="1" dirty="0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bounded loops </a:t>
            </a:r>
            <a:r>
              <a:rPr lang="en-US" sz="3000" dirty="0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 </a:t>
            </a:r>
            <a:r>
              <a:rPr lang="en-US" sz="3000" b="1" dirty="0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in-kernel logic</a:t>
            </a:r>
            <a:endParaRPr lang="en-US" sz="3000" dirty="0">
              <a:solidFill>
                <a:schemeClr val="accent2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r7c0">
            <a:extLst>
              <a:ext uri="{FF2B5EF4-FFF2-40B4-BE49-F238E27FC236}">
                <a16:creationId xmlns:a16="http://schemas.microsoft.com/office/drawing/2014/main" id="{A310581D-C8DE-DB65-7437-1BD1B9BF7FE6}"/>
              </a:ext>
            </a:extLst>
          </p:cNvPr>
          <p:cNvSpPr/>
          <p:nvPr/>
        </p:nvSpPr>
        <p:spPr>
          <a:xfrm>
            <a:off x="163996" y="1926651"/>
            <a:ext cx="21336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l"/>
            <a:r>
              <a:rPr lang="en-US" sz="1400" b="1" err="1">
                <a:solidFill>
                  <a:srgbClr val="1A1A1A"/>
                </a:solidFill>
                <a:latin typeface="Corbel"/>
              </a:rPr>
              <a:t>eBPF</a:t>
            </a:r>
            <a:r>
              <a:rPr lang="en-US" sz="1400" b="1">
                <a:solidFill>
                  <a:srgbClr val="1A1A1A"/>
                </a:solidFill>
                <a:latin typeface="Corbel"/>
              </a:rPr>
              <a:t>-based profilers</a:t>
            </a:r>
          </a:p>
        </p:txBody>
      </p:sp>
      <p:sp>
        <p:nvSpPr>
          <p:cNvPr id="7" name="r7b0">
            <a:extLst>
              <a:ext uri="{FF2B5EF4-FFF2-40B4-BE49-F238E27FC236}">
                <a16:creationId xmlns:a16="http://schemas.microsoft.com/office/drawing/2014/main" id="{403C3176-A2F5-B3CB-371E-D49A76E92F42}"/>
              </a:ext>
            </a:extLst>
          </p:cNvPr>
          <p:cNvSpPr/>
          <p:nvPr/>
        </p:nvSpPr>
        <p:spPr>
          <a:xfrm>
            <a:off x="2297596" y="1926651"/>
            <a:ext cx="1219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15703C"/>
                </a:solidFill>
                <a:latin typeface="Corbel"/>
              </a:rPr>
              <a:t>✓</a:t>
            </a:r>
          </a:p>
        </p:txBody>
      </p:sp>
      <p:sp>
        <p:nvSpPr>
          <p:cNvPr id="11" name="r7b1">
            <a:extLst>
              <a:ext uri="{FF2B5EF4-FFF2-40B4-BE49-F238E27FC236}">
                <a16:creationId xmlns:a16="http://schemas.microsoft.com/office/drawing/2014/main" id="{E3FF9CA2-9E97-2639-601C-2BEDA792F80E}"/>
              </a:ext>
            </a:extLst>
          </p:cNvPr>
          <p:cNvSpPr/>
          <p:nvPr/>
        </p:nvSpPr>
        <p:spPr>
          <a:xfrm>
            <a:off x="3516796" y="1926651"/>
            <a:ext cx="1219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15703C"/>
                </a:solidFill>
                <a:latin typeface="Corbel"/>
              </a:rPr>
              <a:t>✓</a:t>
            </a:r>
          </a:p>
        </p:txBody>
      </p:sp>
      <p:sp>
        <p:nvSpPr>
          <p:cNvPr id="13" name="r7b2">
            <a:extLst>
              <a:ext uri="{FF2B5EF4-FFF2-40B4-BE49-F238E27FC236}">
                <a16:creationId xmlns:a16="http://schemas.microsoft.com/office/drawing/2014/main" id="{289D9AED-FE15-EAF2-C38B-12BBDF0DE91A}"/>
              </a:ext>
            </a:extLst>
          </p:cNvPr>
          <p:cNvSpPr/>
          <p:nvPr/>
        </p:nvSpPr>
        <p:spPr>
          <a:xfrm>
            <a:off x="4735996" y="1926651"/>
            <a:ext cx="14224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B02418"/>
                </a:solidFill>
                <a:latin typeface="Corbel"/>
              </a:rPr>
              <a:t>✗</a:t>
            </a:r>
          </a:p>
        </p:txBody>
      </p:sp>
      <p:sp>
        <p:nvSpPr>
          <p:cNvPr id="15" name="r7b3">
            <a:extLst>
              <a:ext uri="{FF2B5EF4-FFF2-40B4-BE49-F238E27FC236}">
                <a16:creationId xmlns:a16="http://schemas.microsoft.com/office/drawing/2014/main" id="{47394984-C496-6371-3DD7-85151D6CCADF}"/>
              </a:ext>
            </a:extLst>
          </p:cNvPr>
          <p:cNvSpPr/>
          <p:nvPr/>
        </p:nvSpPr>
        <p:spPr>
          <a:xfrm>
            <a:off x="6158396" y="1926651"/>
            <a:ext cx="13208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2000" b="1">
                <a:solidFill>
                  <a:srgbClr val="B02418"/>
                </a:solidFill>
                <a:latin typeface="Corbel"/>
              </a:rPr>
              <a:t>✗</a:t>
            </a:r>
          </a:p>
        </p:txBody>
      </p:sp>
      <p:sp>
        <p:nvSpPr>
          <p:cNvPr id="17" name="r7exp">
            <a:extLst>
              <a:ext uri="{FF2B5EF4-FFF2-40B4-BE49-F238E27FC236}">
                <a16:creationId xmlns:a16="http://schemas.microsoft.com/office/drawing/2014/main" id="{A332B197-F725-7F65-6DAA-11C51E808DB0}"/>
              </a:ext>
            </a:extLst>
          </p:cNvPr>
          <p:cNvSpPr/>
          <p:nvPr/>
        </p:nvSpPr>
        <p:spPr>
          <a:xfrm>
            <a:off x="7479196" y="1926651"/>
            <a:ext cx="1473200" cy="596900"/>
          </a:xfrm>
          <a:prstGeom prst="rect">
            <a:avLst/>
          </a:prstGeom>
          <a:solidFill>
            <a:srgbClr val="FFFFFF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800">
                <a:solidFill>
                  <a:srgbClr val="C8920F"/>
                </a:solidFill>
                <a:latin typeface="Corbel"/>
              </a:rPr>
              <a:t>★★★★</a:t>
            </a:r>
          </a:p>
        </p:txBody>
      </p:sp>
      <p:sp>
        <p:nvSpPr>
          <p:cNvPr id="19" name="h0">
            <a:extLst>
              <a:ext uri="{FF2B5EF4-FFF2-40B4-BE49-F238E27FC236}">
                <a16:creationId xmlns:a16="http://schemas.microsoft.com/office/drawing/2014/main" id="{05139CAF-F988-058D-CCE1-DAA6416667F6}"/>
              </a:ext>
            </a:extLst>
          </p:cNvPr>
          <p:cNvSpPr/>
          <p:nvPr/>
        </p:nvSpPr>
        <p:spPr>
          <a:xfrm>
            <a:off x="153819" y="1220530"/>
            <a:ext cx="2133600" cy="685800"/>
          </a:xfrm>
          <a:prstGeom prst="rect">
            <a:avLst/>
          </a:prstGeom>
          <a:solidFill>
            <a:srgbClr val="1F3864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l"/>
            <a:r>
              <a:rPr lang="en-US" sz="1400" b="1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Profiler Category</a:t>
            </a:r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A51ED715-E3EF-89F9-1FB2-1A776178EDE6}"/>
              </a:ext>
            </a:extLst>
          </p:cNvPr>
          <p:cNvSpPr/>
          <p:nvPr/>
        </p:nvSpPr>
        <p:spPr>
          <a:xfrm>
            <a:off x="2287419" y="1220530"/>
            <a:ext cx="1219200" cy="685800"/>
          </a:xfrm>
          <a:prstGeom prst="rect">
            <a:avLst/>
          </a:prstGeom>
          <a:solidFill>
            <a:srgbClr val="1F3864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Low Overhead</a:t>
            </a:r>
          </a:p>
        </p:txBody>
      </p:sp>
      <p:sp>
        <p:nvSpPr>
          <p:cNvPr id="23" name="h2">
            <a:extLst>
              <a:ext uri="{FF2B5EF4-FFF2-40B4-BE49-F238E27FC236}">
                <a16:creationId xmlns:a16="http://schemas.microsoft.com/office/drawing/2014/main" id="{82C55EDA-0F4E-D76C-9FEF-A94E0FBF1D3F}"/>
              </a:ext>
            </a:extLst>
          </p:cNvPr>
          <p:cNvSpPr/>
          <p:nvPr/>
        </p:nvSpPr>
        <p:spPr>
          <a:xfrm>
            <a:off x="3506619" y="1220530"/>
            <a:ext cx="1219200" cy="685800"/>
          </a:xfrm>
          <a:prstGeom prst="rect">
            <a:avLst/>
          </a:prstGeom>
          <a:solidFill>
            <a:srgbClr val="1F3864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Full Kernel Visibility</a:t>
            </a:r>
          </a:p>
        </p:txBody>
      </p:sp>
      <p:sp>
        <p:nvSpPr>
          <p:cNvPr id="25" name="h3">
            <a:extLst>
              <a:ext uri="{FF2B5EF4-FFF2-40B4-BE49-F238E27FC236}">
                <a16:creationId xmlns:a16="http://schemas.microsoft.com/office/drawing/2014/main" id="{1EB88DD3-03C0-5F90-8388-50068297B16A}"/>
              </a:ext>
            </a:extLst>
          </p:cNvPr>
          <p:cNvSpPr/>
          <p:nvPr/>
        </p:nvSpPr>
        <p:spPr>
          <a:xfrm>
            <a:off x="4725819" y="1220530"/>
            <a:ext cx="1422400" cy="685800"/>
          </a:xfrm>
          <a:prstGeom prst="rect">
            <a:avLst/>
          </a:prstGeom>
          <a:solidFill>
            <a:srgbClr val="1F3864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 Manual Instrumentation</a:t>
            </a:r>
          </a:p>
        </p:txBody>
      </p:sp>
      <p:sp>
        <p:nvSpPr>
          <p:cNvPr id="27" name="h4">
            <a:extLst>
              <a:ext uri="{FF2B5EF4-FFF2-40B4-BE49-F238E27FC236}">
                <a16:creationId xmlns:a16="http://schemas.microsoft.com/office/drawing/2014/main" id="{EFD52730-4579-8C57-57E3-8510E3A92CA5}"/>
              </a:ext>
            </a:extLst>
          </p:cNvPr>
          <p:cNvSpPr/>
          <p:nvPr/>
        </p:nvSpPr>
        <p:spPr>
          <a:xfrm>
            <a:off x="6148219" y="1220530"/>
            <a:ext cx="1320800" cy="685800"/>
          </a:xfrm>
          <a:prstGeom prst="rect">
            <a:avLst/>
          </a:prstGeom>
          <a:solidFill>
            <a:srgbClr val="1F3864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 Manual Reasoning</a:t>
            </a:r>
          </a:p>
        </p:txBody>
      </p:sp>
      <p:sp>
        <p:nvSpPr>
          <p:cNvPr id="29" name="h5">
            <a:extLst>
              <a:ext uri="{FF2B5EF4-FFF2-40B4-BE49-F238E27FC236}">
                <a16:creationId xmlns:a16="http://schemas.microsoft.com/office/drawing/2014/main" id="{CA4A37ED-C8EF-30CE-D74E-84B59C7D65E8}"/>
              </a:ext>
            </a:extLst>
          </p:cNvPr>
          <p:cNvSpPr/>
          <p:nvPr/>
        </p:nvSpPr>
        <p:spPr>
          <a:xfrm>
            <a:off x="7469019" y="1220530"/>
            <a:ext cx="1473200" cy="685800"/>
          </a:xfrm>
          <a:prstGeom prst="rect">
            <a:avLst/>
          </a:prstGeom>
          <a:solidFill>
            <a:srgbClr val="1F3864"/>
          </a:solidFill>
          <a:ln w="9525">
            <a:solidFill>
              <a:srgbClr val="C3CCD9"/>
            </a:solidFill>
          </a:ln>
        </p:spPr>
        <p:txBody>
          <a:bodyPr wrap="square" lIns="50800" tIns="18000" rIns="45720" bIns="1800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Expertise</a:t>
            </a:r>
          </a:p>
        </p:txBody>
      </p:sp>
    </p:spTree>
    <p:extLst>
      <p:ext uri="{BB962C8B-B14F-4D97-AF65-F5344CB8AC3E}">
        <p14:creationId xmlns:p14="http://schemas.microsoft.com/office/powerpoint/2010/main" val="149296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2"/>
    </mc:Choice>
    <mc:Fallback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0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D25EC-D93D-04E5-B3FE-9AA297BB3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6C778B0-C3AE-029C-01D5-AE9E4C696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z="2500" b="0" smtClean="0">
                <a:solidFill>
                  <a:srgbClr val="162746"/>
                </a:solidFill>
                <a:latin typeface="Aptos"/>
              </a:rPr>
              <a:pPr/>
              <a:t>17</a:t>
            </a:fld>
            <a:endParaRPr lang="en-CH" sz="2500" b="0">
              <a:solidFill>
                <a:srgbClr val="162746"/>
              </a:solidFill>
              <a:latin typeface="Apto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A1C0094-71D4-6F10-6C25-BA64FA169BA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710583"/>
            <a:ext cx="9144000" cy="1560576"/>
          </a:xfrm>
        </p:spPr>
        <p:txBody>
          <a:bodyPr>
            <a:noAutofit/>
          </a:bodyPr>
          <a:lstStyle/>
          <a:p>
            <a:pPr algn="ctr"/>
            <a:r>
              <a:rPr lang="en-US" sz="5500" b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LLM-based Coding Agents</a:t>
            </a:r>
            <a:br>
              <a:rPr lang="en-US" sz="55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55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create an opportunity</a:t>
            </a:r>
            <a:br>
              <a:rPr lang="en-US" sz="55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en-US" sz="55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0726440-93A9-B7D1-B203-429FA3B72CD4}"/>
              </a:ext>
            </a:extLst>
          </p:cNvPr>
          <p:cNvGrpSpPr/>
          <p:nvPr/>
        </p:nvGrpSpPr>
        <p:grpSpPr>
          <a:xfrm>
            <a:off x="6102042" y="2384802"/>
            <a:ext cx="2045753" cy="1541748"/>
            <a:chOff x="6818364" y="4399893"/>
            <a:chExt cx="2045753" cy="1541748"/>
          </a:xfrm>
        </p:grpSpPr>
        <p:pic>
          <p:nvPicPr>
            <p:cNvPr id="13" name="Graphic 12" descr="Openai Icon Logo SVG - Free Download">
              <a:extLst>
                <a:ext uri="{FF2B5EF4-FFF2-40B4-BE49-F238E27FC236}">
                  <a16:creationId xmlns:a16="http://schemas.microsoft.com/office/drawing/2014/main" id="{C0AF4666-9F53-4D52-E684-192ABEF5818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40494" y="4399893"/>
              <a:ext cx="1020336" cy="102033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3CE201C-BF30-9F8E-0944-6507530B8EAB}"/>
                </a:ext>
              </a:extLst>
            </p:cNvPr>
            <p:cNvSpPr txBox="1"/>
            <p:nvPr/>
          </p:nvSpPr>
          <p:spPr>
            <a:xfrm>
              <a:off x="6818364" y="5508894"/>
              <a:ext cx="2045753" cy="4327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OpenAI Codex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B80E07F-649D-6762-3AE1-92B19AFD268E}"/>
              </a:ext>
            </a:extLst>
          </p:cNvPr>
          <p:cNvGrpSpPr/>
          <p:nvPr/>
        </p:nvGrpSpPr>
        <p:grpSpPr>
          <a:xfrm>
            <a:off x="988301" y="2271159"/>
            <a:ext cx="1789272" cy="1655392"/>
            <a:chOff x="1214359" y="4286250"/>
            <a:chExt cx="1789272" cy="1655392"/>
          </a:xfrm>
        </p:grpSpPr>
        <p:pic>
          <p:nvPicPr>
            <p:cNvPr id="12" name="Picture 11" descr="Claude Code - Terminal AI Coding Agent - Terminal Trove">
              <a:extLst>
                <a:ext uri="{FF2B5EF4-FFF2-40B4-BE49-F238E27FC236}">
                  <a16:creationId xmlns:a16="http://schemas.microsoft.com/office/drawing/2014/main" id="{7016CA0E-3819-EB41-8BAE-714066BD2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4787" t="3923" b="5769"/>
            <a:stretch>
              <a:fillRect/>
            </a:stretch>
          </p:blipFill>
          <p:spPr>
            <a:xfrm>
              <a:off x="1396343" y="4286250"/>
              <a:ext cx="1289050" cy="1222646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45E6569-0D5C-B8E4-C6EE-2CEDD8C1EF0E}"/>
                </a:ext>
              </a:extLst>
            </p:cNvPr>
            <p:cNvSpPr txBox="1"/>
            <p:nvPr/>
          </p:nvSpPr>
          <p:spPr>
            <a:xfrm>
              <a:off x="1214359" y="5508895"/>
              <a:ext cx="1789272" cy="4327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Claude Code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BD71152-4017-1943-0209-172F97203520}"/>
              </a:ext>
            </a:extLst>
          </p:cNvPr>
          <p:cNvGrpSpPr/>
          <p:nvPr/>
        </p:nvGrpSpPr>
        <p:grpSpPr>
          <a:xfrm>
            <a:off x="3795283" y="2271159"/>
            <a:ext cx="1289050" cy="1655392"/>
            <a:chOff x="4451350" y="4286250"/>
            <a:chExt cx="1289050" cy="165539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1E535A8-6CB0-0B9F-8625-B9A78D4B988B}"/>
                </a:ext>
              </a:extLst>
            </p:cNvPr>
            <p:cNvSpPr txBox="1"/>
            <p:nvPr/>
          </p:nvSpPr>
          <p:spPr>
            <a:xfrm>
              <a:off x="4545550" y="5508895"/>
              <a:ext cx="1082349" cy="4327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Gemini</a:t>
              </a:r>
            </a:p>
          </p:txBody>
        </p:sp>
        <p:pic>
          <p:nvPicPr>
            <p:cNvPr id="17" name="Picture 16" descr="Gemini icon on a transparent background 46861646 PNG">
              <a:extLst>
                <a:ext uri="{FF2B5EF4-FFF2-40B4-BE49-F238E27FC236}">
                  <a16:creationId xmlns:a16="http://schemas.microsoft.com/office/drawing/2014/main" id="{4BE93C62-177D-0D2C-5E5E-0129ABE18E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4101" t="15207" r="13772" b="16382"/>
            <a:stretch>
              <a:fillRect/>
            </a:stretch>
          </p:blipFill>
          <p:spPr>
            <a:xfrm>
              <a:off x="4451350" y="4286250"/>
              <a:ext cx="1289050" cy="1222646"/>
            </a:xfrm>
            <a:prstGeom prst="rect">
              <a:avLst/>
            </a:prstGeom>
          </p:spPr>
        </p:pic>
      </p:grp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D13EFE2-3EC4-99B6-40B4-726612051E04}"/>
              </a:ext>
            </a:extLst>
          </p:cNvPr>
          <p:cNvSpPr txBox="1">
            <a:spLocks/>
          </p:cNvSpPr>
          <p:nvPr/>
        </p:nvSpPr>
        <p:spPr>
          <a:xfrm>
            <a:off x="-10095" y="4811347"/>
            <a:ext cx="4582095" cy="1560576"/>
          </a:xfrm>
          <a:prstGeom prst="roundRect">
            <a:avLst>
              <a:gd name="adj" fmla="val 6621"/>
            </a:avLst>
          </a:prstGeom>
          <a:solidFill>
            <a:srgbClr val="00B050">
              <a:alpha val="8000"/>
            </a:srgbClr>
          </a:solidFill>
          <a:ln w="28575">
            <a:noFill/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300"/>
              </a:lnSpc>
              <a:buNone/>
            </a:pPr>
            <a:r>
              <a:rPr lang="en-US" sz="3500" dirty="0">
                <a:solidFill>
                  <a:srgbClr val="15703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Enable quick and accurate code production</a:t>
            </a:r>
            <a:endParaRPr lang="en-US" sz="3500" dirty="0">
              <a:solidFill>
                <a:schemeClr val="accent2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E175101-BB7C-1C4A-4F6C-27A8FBA0515B}"/>
              </a:ext>
            </a:extLst>
          </p:cNvPr>
          <p:cNvSpPr txBox="1">
            <a:spLocks/>
          </p:cNvSpPr>
          <p:nvPr/>
        </p:nvSpPr>
        <p:spPr>
          <a:xfrm>
            <a:off x="4572000" y="4811345"/>
            <a:ext cx="4582095" cy="1560577"/>
          </a:xfrm>
          <a:prstGeom prst="roundRect">
            <a:avLst>
              <a:gd name="adj" fmla="val 6621"/>
            </a:avLst>
          </a:prstGeom>
          <a:solidFill>
            <a:schemeClr val="accent2">
              <a:lumMod val="20000"/>
              <a:lumOff val="80000"/>
              <a:alpha val="8000"/>
            </a:schemeClr>
          </a:solidFill>
          <a:ln w="28575">
            <a:noFill/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300"/>
              </a:lnSpc>
              <a:buNone/>
            </a:pPr>
            <a:r>
              <a:rPr lang="en-US" sz="3500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Enable autonomous reasoning </a:t>
            </a:r>
          </a:p>
        </p:txBody>
      </p:sp>
    </p:spTree>
    <p:extLst>
      <p:ext uri="{BB962C8B-B14F-4D97-AF65-F5344CB8AC3E}">
        <p14:creationId xmlns:p14="http://schemas.microsoft.com/office/powerpoint/2010/main" val="334405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 animBg="1"/>
      <p:bldP spid="6" grpId="0" animBg="1"/>
    </p:bldLst>
  </p:timing>
  <p:extLst>
    <p:ext uri="{6950BFC3-D8DA-4A85-94F7-54DA5524770B}">
      <p188:commentRel xmlns:p188="http://schemas.microsoft.com/office/powerpoint/2018/8/main" r:id="rId3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B0683-AD82-A746-05FC-9EBEB6D7A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601CE-7DA6-987B-DDC1-62CC4380D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en-US" sz="3000" b="1">
              <a:solidFill>
                <a:schemeClr val="bg2">
                  <a:lumMod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>
              <a:lnSpc>
                <a:spcPct val="110000"/>
              </a:lnSpc>
              <a:buFont typeface="Courier New" panose="020B0604020202020204" pitchFamily="34" charset="0"/>
              <a:buChar char="o"/>
            </a:pPr>
            <a:endParaRPr lang="en-US" sz="3000" b="1">
              <a:solidFill>
                <a:schemeClr val="bg2">
                  <a:lumMod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>
              <a:lnSpc>
                <a:spcPct val="110000"/>
              </a:lnSpc>
              <a:buFont typeface="Courier New" panose="020B0604020202020204" pitchFamily="34" charset="0"/>
              <a:buChar char="o"/>
            </a:pPr>
            <a:endParaRPr lang="en-US" sz="3000" b="1">
              <a:solidFill>
                <a:schemeClr val="bg2">
                  <a:lumMod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10000"/>
              </a:lnSpc>
            </a:pPr>
            <a:endParaRPr lang="en-US" sz="3000" b="1">
              <a:solidFill>
                <a:schemeClr val="bg2">
                  <a:lumMod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>
              <a:lnSpc>
                <a:spcPct val="110000"/>
              </a:lnSpc>
            </a:pPr>
            <a:endParaRPr lang="en-US" sz="3000">
              <a:solidFill>
                <a:schemeClr val="bg2">
                  <a:lumMod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>
              <a:lnSpc>
                <a:spcPct val="110000"/>
              </a:lnSpc>
            </a:pPr>
            <a:endParaRPr lang="en-US" sz="3000">
              <a:solidFill>
                <a:schemeClr val="bg2">
                  <a:lumMod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>
              <a:lnSpc>
                <a:spcPct val="110000"/>
              </a:lnSpc>
            </a:pPr>
            <a:endParaRPr lang="en-US" sz="3000">
              <a:solidFill>
                <a:schemeClr val="bg2">
                  <a:lumMod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>
              <a:lnSpc>
                <a:spcPct val="110000"/>
              </a:lnSpc>
              <a:buFont typeface="Courier New" panose="020B0604020202020204" pitchFamily="34" charset="0"/>
              <a:buChar char="o"/>
            </a:pPr>
            <a:endParaRPr lang="en-US" sz="3000" b="1">
              <a:solidFill>
                <a:schemeClr val="bg2">
                  <a:lumMod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>
              <a:lnSpc>
                <a:spcPct val="110000"/>
              </a:lnSpc>
              <a:buFont typeface="Courier New" panose="020B0604020202020204" pitchFamily="34" charset="0"/>
              <a:buChar char="o"/>
            </a:pPr>
            <a:endParaRPr lang="en-US" sz="3000" b="1">
              <a:solidFill>
                <a:schemeClr val="bg2">
                  <a:lumMod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en-US" sz="3000" b="1">
              <a:solidFill>
                <a:srgbClr val="FF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4E0E0B-03DF-A895-39B1-CAFF5F3A2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18</a:t>
            </a:fld>
            <a:endParaRPr lang="en-C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7EFE4A6-A487-D9A1-B801-E7A55FE31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>
                <a:latin typeface="Corbel"/>
              </a:rPr>
              <a:t>Opportunity</a:t>
            </a:r>
            <a:endParaRPr lang="en-US"/>
          </a:p>
        </p:txBody>
      </p:sp>
      <p:graphicFrame>
        <p:nvGraphicFramePr>
          <p:cNvPr id="200" name="Row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233992"/>
              </p:ext>
            </p:extLst>
          </p:nvPr>
        </p:nvGraphicFramePr>
        <p:xfrm>
          <a:off x="0" y="1302382"/>
          <a:ext cx="9143999" cy="96520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3246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5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22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520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FFFF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LLMs can now...</a:t>
                      </a:r>
                    </a:p>
                  </a:txBody>
                  <a:tcPr marL="100584" marR="10058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 cap="flat" cmpd="sng" algn="ctr">
                      <a:solidFill>
                        <a:srgbClr val="FFFFFF"/>
                      </a:solidFill>
                    </a:lnB>
                    <a:solidFill>
                      <a:schemeClr val="accent1">
                        <a:lumMod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b="1" i="0" u="none" strike="noStrike" noProof="0" dirty="0">
                          <a:solidFill>
                            <a:srgbClr val="FFFFFF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… which unlocks</a:t>
                      </a:r>
                      <a:endParaRPr lang="en-US" sz="2800" b="1" dirty="0">
                        <a:solidFill>
                          <a:srgbClr val="FFFFFF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00584" marR="10058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 cap="flat" cmpd="sng" algn="ctr">
                      <a:solidFill>
                        <a:srgbClr val="FFFFFF"/>
                      </a:solidFill>
                    </a:lnB>
                    <a:solidFill>
                      <a:schemeClr val="accent1">
                        <a:lumMod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800" b="1" i="0" u="none" strike="noStrike" noProof="0" dirty="0">
                          <a:solidFill>
                            <a:srgbClr val="FFFFFF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... closing the following gap</a:t>
                      </a:r>
                    </a:p>
                  </a:txBody>
                  <a:tcPr marL="100584" marR="10058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 cap="flat" cmpd="sng" algn="ctr">
                      <a:solidFill>
                        <a:srgbClr val="FFFFFF"/>
                      </a:solidFill>
                    </a:lnB>
                    <a:solidFill>
                      <a:schemeClr val="accent1">
                        <a:lumMod val="4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198131"/>
                  </a:ext>
                </a:extLst>
              </a:tr>
            </a:tbl>
          </a:graphicData>
        </a:graphic>
      </p:graphicFrame>
      <p:graphicFrame>
        <p:nvGraphicFramePr>
          <p:cNvPr id="201" name="Row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208976"/>
              </p:ext>
            </p:extLst>
          </p:nvPr>
        </p:nvGraphicFramePr>
        <p:xfrm>
          <a:off x="0" y="2267582"/>
          <a:ext cx="9144002" cy="198120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3246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5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2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8120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70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Author </a:t>
                      </a:r>
                      <a:r>
                        <a:rPr lang="en-GB" sz="2700" b="0" dirty="0" err="1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eBPF</a:t>
                      </a:r>
                      <a:r>
                        <a:rPr lang="en-GB" sz="270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code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00584" marR="100584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</a:lnB>
                    <a:solidFill>
                      <a:schemeClr val="accent1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70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Automated </a:t>
                      </a:r>
                      <a:r>
                        <a:rPr lang="en-GB" sz="2700" b="0" dirty="0" err="1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eBPF</a:t>
                      </a:r>
                      <a:r>
                        <a:rPr lang="en-GB" sz="270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code generation</a:t>
                      </a:r>
                    </a:p>
                  </a:txBody>
                  <a:tcPr marL="100584" marR="100584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</a:lnB>
                    <a:solidFill>
                      <a:schemeClr val="accent1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700" b="1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Authoring Gap</a:t>
                      </a:r>
                      <a:r>
                        <a:rPr lang="en-GB" sz="270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:</a:t>
                      </a:r>
                      <a:endParaRPr lang="en-GB" sz="2700" b="1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pPr algn="ctr"/>
                      <a:r>
                        <a:rPr lang="en-GB" sz="270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Expertise </a:t>
                      </a:r>
                    </a:p>
                  </a:txBody>
                  <a:tcPr marL="100584" marR="100584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</a:lnB>
                    <a:solidFill>
                      <a:schemeClr val="accent1">
                        <a:lumMod val="18000"/>
                        <a:lumOff val="8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068864"/>
                  </a:ext>
                </a:extLst>
              </a:tr>
            </a:tbl>
          </a:graphicData>
        </a:graphic>
      </p:graphicFrame>
      <p:graphicFrame>
        <p:nvGraphicFramePr>
          <p:cNvPr id="202" name="Row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337540"/>
              </p:ext>
            </p:extLst>
          </p:nvPr>
        </p:nvGraphicFramePr>
        <p:xfrm>
          <a:off x="0" y="4248782"/>
          <a:ext cx="9144001" cy="198120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3246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5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22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81200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700" b="0" i="0" u="none" strike="noStrike" noProof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Interpret results</a:t>
                      </a:r>
                      <a:br>
                        <a:rPr lang="en-GB" sz="2700" b="0" i="0" u="none" strike="noStrike" noProof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</a:br>
                      <a:r>
                        <a:rPr lang="en-GB" sz="2700" b="0" i="0" u="none" strike="noStrike" noProof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(e.g., which subsystem causes the bottleneck)</a:t>
                      </a:r>
                      <a:endParaRPr lang="en-US" sz="2700" b="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00584" marR="100584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70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Automated reasoning</a:t>
                      </a:r>
                    </a:p>
                  </a:txBody>
                  <a:tcPr marL="100584" marR="100584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700" b="1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Interpretation Gap</a:t>
                      </a:r>
                      <a:r>
                        <a:rPr lang="en-GB" sz="270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:</a:t>
                      </a:r>
                    </a:p>
                    <a:p>
                      <a:pPr algn="ctr"/>
                      <a:r>
                        <a:rPr lang="en-GB" sz="2700" b="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Human-in-the-loop</a:t>
                      </a:r>
                    </a:p>
                  </a:txBody>
                  <a:tcPr marL="100584" marR="100584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73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848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BB7B1-1740-3393-8D5B-CCF7D3252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5CB727F-ECA4-932B-D1BE-C18C65613279}"/>
              </a:ext>
            </a:extLst>
          </p:cNvPr>
          <p:cNvSpPr txBox="1">
            <a:spLocks/>
          </p:cNvSpPr>
          <p:nvPr/>
        </p:nvSpPr>
        <p:spPr>
          <a:xfrm>
            <a:off x="-158938" y="2350788"/>
            <a:ext cx="9461875" cy="1409565"/>
          </a:xfrm>
          <a:prstGeom prst="roundRect">
            <a:avLst>
              <a:gd name="adj" fmla="val 0"/>
            </a:avLst>
          </a:prstGeom>
          <a:solidFill>
            <a:srgbClr val="F5DBD9">
              <a:alpha val="36064"/>
            </a:srgbClr>
          </a:solidFill>
          <a:ln w="28575">
            <a:noFill/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700" dirty="0">
                <a:solidFill>
                  <a:srgbClr val="AE32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Cannot</a:t>
            </a:r>
            <a:r>
              <a:rPr lang="en-US" sz="3700" b="1" dirty="0">
                <a:solidFill>
                  <a:srgbClr val="AE32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3700" dirty="0">
                <a:solidFill>
                  <a:srgbClr val="AE32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localize</a:t>
            </a:r>
            <a:r>
              <a:rPr lang="en-US" sz="3700" b="1" dirty="0">
                <a:solidFill>
                  <a:srgbClr val="AE32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3700" dirty="0">
                <a:solidFill>
                  <a:srgbClr val="AE32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bottlenecks</a:t>
            </a:r>
            <a:br>
              <a:rPr lang="en-US" sz="3700" dirty="0">
                <a:solidFill>
                  <a:srgbClr val="AE32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3700" dirty="0">
                <a:solidFill>
                  <a:srgbClr val="AE32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without a </a:t>
            </a:r>
            <a:r>
              <a:rPr lang="en-US" sz="3700" b="1" dirty="0">
                <a:solidFill>
                  <a:srgbClr val="AE32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reference measurement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5D56709-BF47-D152-73DF-930591BBA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orbel"/>
              </a:rPr>
              <a:t>Using Agents Out-of-the-Box </a:t>
            </a:r>
            <a:br>
              <a:rPr lang="en-US" dirty="0">
                <a:latin typeface="Corbel"/>
              </a:rPr>
            </a:br>
            <a:r>
              <a:rPr lang="en-US" dirty="0">
                <a:latin typeface="Corbel"/>
              </a:rPr>
              <a:t>is Challenging</a:t>
            </a:r>
            <a:endParaRPr lang="en-CH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247500-BE45-8A10-E7E4-EEC2E9693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19</a:t>
            </a:fld>
            <a:endParaRPr lang="en-CH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E259D44-38EB-8305-78DE-7E49D702B7E2}"/>
              </a:ext>
            </a:extLst>
          </p:cNvPr>
          <p:cNvSpPr txBox="1">
            <a:spLocks/>
          </p:cNvSpPr>
          <p:nvPr/>
        </p:nvSpPr>
        <p:spPr>
          <a:xfrm>
            <a:off x="-158939" y="4270937"/>
            <a:ext cx="9461875" cy="1970206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  <a:alpha val="36064"/>
            </a:schemeClr>
          </a:solidFill>
          <a:ln w="28575">
            <a:noFill/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700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Lack kernel knowledge:</a:t>
            </a:r>
            <a:br>
              <a:rPr lang="en-US" sz="3700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37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oscillates between hypotheses</a:t>
            </a:r>
            <a:r>
              <a:rPr lang="en-US" sz="3700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and </a:t>
            </a:r>
            <a:r>
              <a:rPr lang="en-US" sz="37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hallucinating</a:t>
            </a:r>
            <a:r>
              <a:rPr lang="en-US" sz="3700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function names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8085EA9-E6A8-4877-1475-51AEE8B5530C}"/>
              </a:ext>
            </a:extLst>
          </p:cNvPr>
          <p:cNvSpPr/>
          <p:nvPr/>
        </p:nvSpPr>
        <p:spPr>
          <a:xfrm>
            <a:off x="55175" y="2048999"/>
            <a:ext cx="626302" cy="62630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solidFill>
                  <a:srgbClr val="C00000"/>
                </a:solidFill>
                <a:latin typeface="Eurostile" panose="020B0504020202050204" pitchFamily="34" charset="77"/>
              </a:rPr>
              <a:t>1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9749BA5-B61E-1984-BB9A-F23EA9C431F7}"/>
              </a:ext>
            </a:extLst>
          </p:cNvPr>
          <p:cNvSpPr/>
          <p:nvPr/>
        </p:nvSpPr>
        <p:spPr>
          <a:xfrm>
            <a:off x="55175" y="4019205"/>
            <a:ext cx="626302" cy="62630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>
                <a:solidFill>
                  <a:schemeClr val="accent2">
                    <a:lumMod val="75000"/>
                  </a:schemeClr>
                </a:solidFill>
                <a:latin typeface="Eurostile" panose="020B0504020202050204" pitchFamily="34" charset="77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0762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animBg="1"/>
      <p:bldP spid="20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2320B-28FB-B367-AE24-959E490A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4DDDD00-C87E-9234-C27A-526AC96C7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orbel"/>
              </a:rPr>
              <a:t>Using Agents Out-of-the-Box </a:t>
            </a:r>
            <a:br>
              <a:rPr lang="en-US" dirty="0">
                <a:latin typeface="Corbel"/>
              </a:rPr>
            </a:br>
            <a:r>
              <a:rPr lang="en-US" dirty="0">
                <a:latin typeface="Corbel"/>
              </a:rPr>
              <a:t>is Challenging</a:t>
            </a:r>
            <a:endParaRPr lang="en-CH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77F94-AD71-FA04-808A-23C5C8E44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20</a:t>
            </a:fld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9AC24-0EE6-946E-1B36-2F51E036F8B6}"/>
              </a:ext>
            </a:extLst>
          </p:cNvPr>
          <p:cNvSpPr txBox="1">
            <a:spLocks/>
          </p:cNvSpPr>
          <p:nvPr/>
        </p:nvSpPr>
        <p:spPr>
          <a:xfrm>
            <a:off x="-10097" y="2949319"/>
            <a:ext cx="9154095" cy="2132651"/>
          </a:xfrm>
          <a:prstGeom prst="roundRect">
            <a:avLst>
              <a:gd name="adj" fmla="val 6621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noFill/>
          </a:ln>
          <a:effectLst>
            <a:softEdge rad="0"/>
          </a:effectLst>
        </p:spPr>
        <p:txBody>
          <a:bodyPr lIns="91440" tIns="45720" rIns="91440" bIns="45720"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200" dirty="0">
                <a:solidFill>
                  <a:schemeClr val="accent2">
                    <a:lumMod val="50000"/>
                  </a:schemeClr>
                </a:solidFill>
                <a:latin typeface="Lato"/>
                <a:ea typeface="Lato"/>
                <a:cs typeface="Lato"/>
              </a:rPr>
              <a:t>Out-of-the-Box Agent fails to</a:t>
            </a:r>
          </a:p>
          <a:p>
            <a:pPr marL="0" indent="0" algn="ctr">
              <a:buNone/>
            </a:pPr>
            <a:r>
              <a:rPr lang="en-US" sz="4200" dirty="0">
                <a:solidFill>
                  <a:schemeClr val="accent2">
                    <a:lumMod val="50000"/>
                  </a:schemeClr>
                </a:solidFill>
                <a:latin typeface="Lato"/>
                <a:ea typeface="Lato"/>
                <a:cs typeface="Lato"/>
              </a:rPr>
              <a:t>localize bottlenecks </a:t>
            </a:r>
            <a:r>
              <a:rPr lang="en-US" sz="4200" b="1" dirty="0">
                <a:solidFill>
                  <a:schemeClr val="accent2">
                    <a:lumMod val="50000"/>
                  </a:schemeClr>
                </a:solidFill>
                <a:latin typeface="Lato"/>
                <a:ea typeface="Lato"/>
                <a:cs typeface="Lato"/>
              </a:rPr>
              <a:t>45% of the time</a:t>
            </a:r>
          </a:p>
        </p:txBody>
      </p:sp>
    </p:spTree>
    <p:extLst>
      <p:ext uri="{BB962C8B-B14F-4D97-AF65-F5344CB8AC3E}">
        <p14:creationId xmlns:p14="http://schemas.microsoft.com/office/powerpoint/2010/main" val="23134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20214-9C17-5B75-8476-498B51F46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A13495E-1C2C-F131-5DF4-73F270351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>
                <a:latin typeface="Corbel"/>
              </a:rPr>
              <a:t>Our Goal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25B11F-7D81-451A-BE5E-D13AD3B0F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21</a:t>
            </a:fld>
            <a:endParaRPr lang="en-CH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8D32B87D-3AEF-D3D9-D4A1-5064C79AB448}"/>
              </a:ext>
            </a:extLst>
          </p:cNvPr>
          <p:cNvSpPr txBox="1"/>
          <p:nvPr/>
        </p:nvSpPr>
        <p:spPr>
          <a:xfrm>
            <a:off x="-17791" y="1361344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Design an </a:t>
            </a:r>
            <a:r>
              <a:rPr lang="en-US" sz="36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LLM-based agentic profiler </a:t>
            </a:r>
            <a:r>
              <a:rPr lang="en-US" sz="3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that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F279BC5-DA79-F2BF-E740-9AE8E5F4D696}"/>
              </a:ext>
            </a:extLst>
          </p:cNvPr>
          <p:cNvGrpSpPr/>
          <p:nvPr/>
        </p:nvGrpSpPr>
        <p:grpSpPr>
          <a:xfrm>
            <a:off x="156381" y="2330887"/>
            <a:ext cx="8831238" cy="1019253"/>
            <a:chOff x="156381" y="2389791"/>
            <a:chExt cx="8831238" cy="1019253"/>
          </a:xfrm>
        </p:grpSpPr>
        <p:sp>
          <p:nvSpPr>
            <p:cNvPr id="13" name="Rounded Rectangle 10">
              <a:extLst>
                <a:ext uri="{FF2B5EF4-FFF2-40B4-BE49-F238E27FC236}">
                  <a16:creationId xmlns:a16="http://schemas.microsoft.com/office/drawing/2014/main" id="{72A58A13-A05D-39D4-E237-A060D9D5E9FC}"/>
                </a:ext>
              </a:extLst>
            </p:cNvPr>
            <p:cNvSpPr/>
            <p:nvPr/>
          </p:nvSpPr>
          <p:spPr>
            <a:xfrm>
              <a:off x="1469987" y="2516473"/>
              <a:ext cx="7517632" cy="892571"/>
            </a:xfrm>
            <a:prstGeom prst="roundRect">
              <a:avLst>
                <a:gd name="adj" fmla="val 10267"/>
              </a:avLst>
            </a:prstGeom>
            <a:solidFill>
              <a:srgbClr val="FFF4CE"/>
            </a:solidFill>
            <a:ln w="28575">
              <a:solidFill>
                <a:srgbClr val="FFC40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100" b="1" dirty="0">
                  <a:solidFill>
                    <a:schemeClr val="accent4">
                      <a:lumMod val="50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Autonomously</a:t>
              </a:r>
              <a:r>
                <a:rPr lang="en-US" sz="3100" dirty="0">
                  <a:solidFill>
                    <a:schemeClr val="accent4">
                      <a:lumMod val="50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3100" b="1" dirty="0">
                  <a:solidFill>
                    <a:schemeClr val="accent4">
                      <a:lumMod val="50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authors</a:t>
              </a:r>
              <a:r>
                <a:rPr lang="en-US" sz="3100" dirty="0">
                  <a:solidFill>
                    <a:schemeClr val="accent4">
                      <a:lumMod val="50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profiling code</a:t>
              </a:r>
            </a:p>
          </p:txBody>
        </p:sp>
        <p:pic>
          <p:nvPicPr>
            <p:cNvPr id="14" name="Graphic 8">
              <a:extLst>
                <a:ext uri="{FF2B5EF4-FFF2-40B4-BE49-F238E27FC236}">
                  <a16:creationId xmlns:a16="http://schemas.microsoft.com/office/drawing/2014/main" id="{F5379871-272E-6477-2B00-6B54A6C720C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6354" t="9415" r="6077" b="20386"/>
            <a:stretch>
              <a:fillRect/>
            </a:stretch>
          </p:blipFill>
          <p:spPr>
            <a:xfrm>
              <a:off x="156381" y="2389791"/>
              <a:ext cx="1032279" cy="1019253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D13F55A-AEEA-0A35-D57E-633BB0553D44}"/>
              </a:ext>
            </a:extLst>
          </p:cNvPr>
          <p:cNvGrpSpPr/>
          <p:nvPr/>
        </p:nvGrpSpPr>
        <p:grpSpPr>
          <a:xfrm>
            <a:off x="156381" y="3726711"/>
            <a:ext cx="8831237" cy="1074435"/>
            <a:chOff x="156381" y="4284448"/>
            <a:chExt cx="8831237" cy="1074435"/>
          </a:xfrm>
        </p:grpSpPr>
        <p:sp>
          <p:nvSpPr>
            <p:cNvPr id="11" name="Rounded Rectangle 12">
              <a:extLst>
                <a:ext uri="{FF2B5EF4-FFF2-40B4-BE49-F238E27FC236}">
                  <a16:creationId xmlns:a16="http://schemas.microsoft.com/office/drawing/2014/main" id="{E11BABD8-4E53-E6A7-84BD-865F12D79A72}"/>
                </a:ext>
              </a:extLst>
            </p:cNvPr>
            <p:cNvSpPr/>
            <p:nvPr/>
          </p:nvSpPr>
          <p:spPr>
            <a:xfrm>
              <a:off x="1469986" y="4375381"/>
              <a:ext cx="7517632" cy="892571"/>
            </a:xfrm>
            <a:prstGeom prst="roundRect">
              <a:avLst>
                <a:gd name="adj" fmla="val 10267"/>
              </a:avLst>
            </a:prstGeom>
            <a:solidFill>
              <a:srgbClr val="E3F3DB"/>
            </a:solidFill>
            <a:ln w="28575">
              <a:solidFill>
                <a:srgbClr val="6DAD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100" b="1" dirty="0">
                  <a:solidFill>
                    <a:schemeClr val="accent6">
                      <a:lumMod val="50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Autonomously reasons </a:t>
              </a:r>
              <a:r>
                <a:rPr lang="en-US" sz="3100" dirty="0">
                  <a:solidFill>
                    <a:schemeClr val="accent6">
                      <a:lumMod val="50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about bottlenecks</a:t>
              </a:r>
            </a:p>
          </p:txBody>
        </p:sp>
        <p:pic>
          <p:nvPicPr>
            <p:cNvPr id="15" name="Picture 14" descr="Bullseye target Images - Free Download on Freepik">
              <a:extLst>
                <a:ext uri="{FF2B5EF4-FFF2-40B4-BE49-F238E27FC236}">
                  <a16:creationId xmlns:a16="http://schemas.microsoft.com/office/drawing/2014/main" id="{F4CC935E-3791-B284-D3CB-69278EA2C6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4283" t="-237" r="-763" b="7407"/>
            <a:stretch>
              <a:fillRect/>
            </a:stretch>
          </p:blipFill>
          <p:spPr>
            <a:xfrm>
              <a:off x="156381" y="4284448"/>
              <a:ext cx="1188660" cy="1074435"/>
            </a:xfrm>
            <a:prstGeom prst="rect">
              <a:avLst/>
            </a:prstGeom>
          </p:spPr>
        </p:pic>
      </p:grpSp>
      <p:sp>
        <p:nvSpPr>
          <p:cNvPr id="12" name="Rounded Rectangle 12">
            <a:extLst>
              <a:ext uri="{FF2B5EF4-FFF2-40B4-BE49-F238E27FC236}">
                <a16:creationId xmlns:a16="http://schemas.microsoft.com/office/drawing/2014/main" id="{92E934E6-CFF4-AFB6-07FD-013EFB8710B1}"/>
              </a:ext>
            </a:extLst>
          </p:cNvPr>
          <p:cNvSpPr/>
          <p:nvPr/>
        </p:nvSpPr>
        <p:spPr>
          <a:xfrm>
            <a:off x="-1" y="5187721"/>
            <a:ext cx="9144001" cy="1185585"/>
          </a:xfrm>
          <a:prstGeom prst="roundRect">
            <a:avLst>
              <a:gd name="adj" fmla="val 1233"/>
            </a:avLst>
          </a:prstGeom>
          <a:solidFill>
            <a:srgbClr val="385723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Profile fast and minimize hallucinations</a:t>
            </a:r>
            <a:endParaRPr lang="en-US" sz="38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68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</p:bldLst>
  </p:timing>
  <p:extLst>
    <p:ext uri="{6950BFC3-D8DA-4A85-94F7-54DA5524770B}">
      <p188:commentRel xmlns:p188="http://schemas.microsoft.com/office/powerpoint/2018/8/main" r:id="rId3"/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97DEE-C177-1EC4-FE9B-90A720E02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949AD-528F-92F6-E028-CE8AFF7CE7F1}"/>
              </a:ext>
            </a:extLst>
          </p:cNvPr>
          <p:cNvSpPr txBox="1">
            <a:spLocks/>
          </p:cNvSpPr>
          <p:nvPr/>
        </p:nvSpPr>
        <p:spPr>
          <a:xfrm>
            <a:off x="-10095" y="581728"/>
            <a:ext cx="9177948" cy="77033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5300"/>
              </a:lnSpc>
            </a:pPr>
            <a:r>
              <a:rPr lang="en-US" sz="5400" b="1" dirty="0">
                <a:solidFill>
                  <a:schemeClr val="accent5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Argus</a:t>
            </a:r>
            <a:endParaRPr lang="en-CH" sz="5400" b="1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9D38636-4660-0907-3671-3FC21A6F7BC5}"/>
              </a:ext>
            </a:extLst>
          </p:cNvPr>
          <p:cNvSpPr txBox="1">
            <a:spLocks/>
          </p:cNvSpPr>
          <p:nvPr/>
        </p:nvSpPr>
        <p:spPr>
          <a:xfrm>
            <a:off x="6898855" y="64836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123762" rtl="0" eaLnBrk="1" latinLnBrk="0" hangingPunct="1">
              <a:defRPr sz="1667" b="1" kern="1200">
                <a:solidFill>
                  <a:schemeClr val="accent1">
                    <a:lumMod val="50000"/>
                  </a:schemeClr>
                </a:solidFill>
                <a:latin typeface="Eurostile" panose="020B0504020202050204" pitchFamily="34" charset="77"/>
                <a:ea typeface="+mn-ea"/>
                <a:cs typeface="+mn-cs"/>
              </a:defRPr>
            </a:lvl1pPr>
            <a:lvl2pPr marL="561881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23762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5643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47524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9405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71286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33167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95048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26AD06-1C69-4F40-B475-B9DE4452D124}" type="slidenum">
              <a:rPr lang="en-CH" sz="2500" b="0" smtClean="0">
                <a:latin typeface="Aptos" panose="020B0004020202020204" pitchFamily="34" charset="0"/>
              </a:rPr>
              <a:pPr/>
              <a:t>22</a:t>
            </a:fld>
            <a:endParaRPr lang="en-CH" sz="2500" b="0">
              <a:latin typeface="Aptos" panose="020B00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C806D71-902F-D4F0-21C6-221853CA71E9}"/>
              </a:ext>
            </a:extLst>
          </p:cNvPr>
          <p:cNvSpPr txBox="1">
            <a:spLocks/>
          </p:cNvSpPr>
          <p:nvPr/>
        </p:nvSpPr>
        <p:spPr>
          <a:xfrm>
            <a:off x="-10095" y="3392123"/>
            <a:ext cx="9154095" cy="1311696"/>
          </a:xfrm>
          <a:prstGeom prst="roundRect">
            <a:avLst>
              <a:gd name="adj" fmla="val 6621"/>
            </a:avLst>
          </a:prstGeom>
          <a:solidFill>
            <a:schemeClr val="accent1">
              <a:lumMod val="40000"/>
              <a:lumOff val="60000"/>
              <a:alpha val="25000"/>
            </a:schemeClr>
          </a:solidFill>
          <a:ln w="28575">
            <a:noFill/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Reference calibration </a:t>
            </a:r>
            <a:r>
              <a:rPr lang="en-US" sz="3200" dirty="0">
                <a:solidFill>
                  <a:srgbClr val="2F559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provides a                               </a:t>
            </a:r>
            <a:r>
              <a:rPr lang="en-US" sz="3200" b="1" dirty="0">
                <a:solidFill>
                  <a:srgbClr val="2F559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baseline measurement</a:t>
            </a:r>
            <a:r>
              <a:rPr lang="en-US" sz="3200" dirty="0">
                <a:solidFill>
                  <a:srgbClr val="2F559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to confirm bottlenecks</a:t>
            </a:r>
            <a:r>
              <a:rPr lang="en-US" sz="3200" u="sng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endParaRPr lang="en-US" sz="3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80C3736-8A48-7B9E-D336-6789B436360B}"/>
              </a:ext>
            </a:extLst>
          </p:cNvPr>
          <p:cNvSpPr txBox="1">
            <a:spLocks/>
          </p:cNvSpPr>
          <p:nvPr/>
        </p:nvSpPr>
        <p:spPr>
          <a:xfrm>
            <a:off x="-30125" y="4895979"/>
            <a:ext cx="9154095" cy="1311696"/>
          </a:xfrm>
          <a:prstGeom prst="roundRect">
            <a:avLst>
              <a:gd name="adj" fmla="val 6621"/>
            </a:avLst>
          </a:prstGeom>
          <a:solidFill>
            <a:schemeClr val="accent6">
              <a:lumMod val="40000"/>
              <a:lumOff val="60000"/>
              <a:alpha val="37055"/>
            </a:schemeClr>
          </a:solidFill>
          <a:ln w="28575">
            <a:noFill/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Tree-based data structure</a:t>
            </a:r>
            <a:r>
              <a:rPr lang="en-US" sz="3200" dirty="0">
                <a:solidFill>
                  <a:schemeClr val="accent3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3200" dirty="0">
                <a:solidFill>
                  <a:srgbClr val="385723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creates</a:t>
            </a:r>
            <a:br>
              <a:rPr lang="en-US" sz="3200" dirty="0">
                <a:solidFill>
                  <a:srgbClr val="385723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3200" dirty="0">
                <a:solidFill>
                  <a:srgbClr val="385723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</a:t>
            </a:r>
            <a:r>
              <a:rPr lang="en-US" sz="3200" b="1" dirty="0">
                <a:solidFill>
                  <a:srgbClr val="385723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structured view of the kernel codebase</a:t>
            </a:r>
            <a:endParaRPr lang="en-US" sz="3200" dirty="0">
              <a:solidFill>
                <a:srgbClr val="385723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519719F1-17C7-8496-2D6D-CEB78B1C23E1}"/>
              </a:ext>
            </a:extLst>
          </p:cNvPr>
          <p:cNvSpPr txBox="1"/>
          <p:nvPr/>
        </p:nvSpPr>
        <p:spPr>
          <a:xfrm>
            <a:off x="23853" y="1402773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 </a:t>
            </a:r>
            <a:r>
              <a:rPr lang="en-US" sz="3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LLM-based agent</a:t>
            </a:r>
            <a:r>
              <a:rPr lang="en-US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ic profiler that </a:t>
            </a:r>
          </a:p>
          <a:p>
            <a:pPr algn="ctr"/>
            <a:r>
              <a:rPr lang="en-US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autonomously discovers OS-level bottlenecks </a:t>
            </a:r>
          </a:p>
          <a:p>
            <a:pPr algn="ctr"/>
            <a:r>
              <a:rPr lang="en-US" sz="3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 relies on two components:</a:t>
            </a:r>
            <a:endParaRPr lang="en-US" sz="32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EC7AD8-E263-39E4-428A-A789FEF48D67}"/>
              </a:ext>
            </a:extLst>
          </p:cNvPr>
          <p:cNvSpPr txBox="1"/>
          <p:nvPr/>
        </p:nvSpPr>
        <p:spPr>
          <a:xfrm>
            <a:off x="-10095" y="3253136"/>
            <a:ext cx="579660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5500" dirty="0">
                <a:solidFill>
                  <a:schemeClr val="accent1">
                    <a:lumMod val="75000"/>
                  </a:schemeClr>
                </a:solidFill>
                <a:latin typeface="Aptos Black" panose="020B0004020202020204" pitchFamily="34" charset="0"/>
                <a:cs typeface="Segoe UI" panose="020B0502040204020203" pitchFamily="34" charset="0"/>
              </a:rPr>
              <a:t>1</a:t>
            </a:r>
            <a:endParaRPr lang="en-US" sz="55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7297FC-0793-ED7B-047D-F71FEEF32069}"/>
              </a:ext>
            </a:extLst>
          </p:cNvPr>
          <p:cNvSpPr txBox="1"/>
          <p:nvPr/>
        </p:nvSpPr>
        <p:spPr>
          <a:xfrm>
            <a:off x="-100020" y="4754534"/>
            <a:ext cx="708087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5500" dirty="0">
                <a:solidFill>
                  <a:srgbClr val="385723"/>
                </a:solidFill>
                <a:latin typeface="Aptos Black" panose="020B0004020202020204" pitchFamily="34" charset="0"/>
                <a:cs typeface="Segoe UI" panose="020B0502040204020203" pitchFamily="34" charset="0"/>
              </a:rPr>
              <a:t>2</a:t>
            </a:r>
            <a:endParaRPr lang="en-US" sz="5500" dirty="0">
              <a:solidFill>
                <a:srgbClr val="3857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64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6" grpId="0"/>
      <p:bldP spid="8" grpId="0"/>
    </p:bldLst>
  </p:timing>
  <p:extLst>
    <p:ext uri="{6950BFC3-D8DA-4A85-94F7-54DA5524770B}">
      <p188:commentRel xmlns:p188="http://schemas.microsoft.com/office/powerpoint/2018/8/main" r:id="rId3"/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549CF-14D8-5295-F8B1-638B245B7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DD17DA3-DEC6-9985-C143-51A65701A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Terminology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822710-A15C-4692-35BD-BFD372AD5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z="2500" b="0" smtClean="0">
                <a:latin typeface="Aptos" panose="020B0004020202020204" pitchFamily="34" charset="0"/>
              </a:rPr>
              <a:pPr/>
              <a:t>23</a:t>
            </a:fld>
            <a:endParaRPr lang="en-CH" sz="2500" b="0">
              <a:latin typeface="Aptos" panose="020B00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EE7F372-3272-F0EE-EDFB-7DF8B8B72A3D}"/>
              </a:ext>
            </a:extLst>
          </p:cNvPr>
          <p:cNvGrpSpPr/>
          <p:nvPr/>
        </p:nvGrpSpPr>
        <p:grpSpPr>
          <a:xfrm>
            <a:off x="0" y="1302937"/>
            <a:ext cx="9144000" cy="2159529"/>
            <a:chOff x="0" y="3991725"/>
            <a:chExt cx="9144000" cy="1494176"/>
          </a:xfrm>
        </p:grpSpPr>
        <p:sp>
          <p:nvSpPr>
            <p:cNvPr id="7" name="Rectangle 274">
              <a:extLst>
                <a:ext uri="{FF2B5EF4-FFF2-40B4-BE49-F238E27FC236}">
                  <a16:creationId xmlns:a16="http://schemas.microsoft.com/office/drawing/2014/main" id="{E78E7E6B-DF28-5496-E90C-CBA41E3E8744}"/>
                </a:ext>
              </a:extLst>
            </p:cNvPr>
            <p:cNvSpPr/>
            <p:nvPr/>
          </p:nvSpPr>
          <p:spPr>
            <a:xfrm>
              <a:off x="0" y="4476395"/>
              <a:ext cx="9144000" cy="1009506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400" dirty="0">
                  <a:solidFill>
                    <a:schemeClr val="accent5">
                      <a:lumMod val="50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Workload or system configuration</a:t>
              </a:r>
              <a:br>
                <a:rPr lang="en-US" sz="3400" dirty="0">
                  <a:solidFill>
                    <a:schemeClr val="accent5">
                      <a:lumMod val="50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</a:br>
              <a:r>
                <a:rPr lang="en-US" sz="3400" dirty="0">
                  <a:solidFill>
                    <a:schemeClr val="accent5">
                      <a:lumMod val="50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that stresses a specific code path </a:t>
              </a:r>
            </a:p>
          </p:txBody>
        </p:sp>
        <p:sp>
          <p:nvSpPr>
            <p:cNvPr id="8" name="Rectangle 274">
              <a:extLst>
                <a:ext uri="{FF2B5EF4-FFF2-40B4-BE49-F238E27FC236}">
                  <a16:creationId xmlns:a16="http://schemas.microsoft.com/office/drawing/2014/main" id="{02F8B64F-9E37-2CAF-DCF2-5FFE7AB5AAA6}"/>
                </a:ext>
              </a:extLst>
            </p:cNvPr>
            <p:cNvSpPr/>
            <p:nvPr/>
          </p:nvSpPr>
          <p:spPr>
            <a:xfrm>
              <a:off x="0" y="3991725"/>
              <a:ext cx="9144000" cy="54085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 err="1">
                  <a:solidFill>
                    <a:schemeClr val="accent1">
                      <a:lumMod val="50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Perturber</a:t>
              </a:r>
              <a:endParaRPr lang="en-US" sz="40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C502953-01E6-7903-12FB-EB23B8D9BA79}"/>
              </a:ext>
            </a:extLst>
          </p:cNvPr>
          <p:cNvGrpSpPr/>
          <p:nvPr/>
        </p:nvGrpSpPr>
        <p:grpSpPr>
          <a:xfrm>
            <a:off x="0" y="3999109"/>
            <a:ext cx="9144000" cy="2159529"/>
            <a:chOff x="0" y="3991725"/>
            <a:chExt cx="9144000" cy="1494176"/>
          </a:xfrm>
        </p:grpSpPr>
        <p:sp>
          <p:nvSpPr>
            <p:cNvPr id="10" name="Rectangle 274">
              <a:extLst>
                <a:ext uri="{FF2B5EF4-FFF2-40B4-BE49-F238E27FC236}">
                  <a16:creationId xmlns:a16="http://schemas.microsoft.com/office/drawing/2014/main" id="{B4C87C5A-BBAC-4BA0-5000-478F8104168E}"/>
                </a:ext>
              </a:extLst>
            </p:cNvPr>
            <p:cNvSpPr/>
            <p:nvPr/>
          </p:nvSpPr>
          <p:spPr>
            <a:xfrm>
              <a:off x="0" y="4476395"/>
              <a:ext cx="9144000" cy="1009506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400" dirty="0">
                  <a:solidFill>
                    <a:schemeClr val="accent6">
                      <a:lumMod val="50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Workload that we profile under perturbation</a:t>
              </a:r>
            </a:p>
          </p:txBody>
        </p:sp>
        <p:sp>
          <p:nvSpPr>
            <p:cNvPr id="12" name="Rectangle 274">
              <a:extLst>
                <a:ext uri="{FF2B5EF4-FFF2-40B4-BE49-F238E27FC236}">
                  <a16:creationId xmlns:a16="http://schemas.microsoft.com/office/drawing/2014/main" id="{F18588F1-43E0-42DC-46E5-8991B8A2A80D}"/>
                </a:ext>
              </a:extLst>
            </p:cNvPr>
            <p:cNvSpPr/>
            <p:nvPr/>
          </p:nvSpPr>
          <p:spPr>
            <a:xfrm>
              <a:off x="0" y="3991725"/>
              <a:ext cx="9144000" cy="54085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>
                  <a:solidFill>
                    <a:schemeClr val="accent6">
                      <a:lumMod val="75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Victim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21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3"/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C2BA3-A4C5-E9B4-6A5C-F0B6B6E9A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3FE7039-35F1-947D-FDEA-3177B23D3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orbel"/>
              </a:rPr>
              <a:t>Argus – Reference Calibration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D2FB11-A919-DD57-4398-A28A90A60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24</a:t>
            </a:fld>
            <a:endParaRPr lang="en-CH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FC6DE4-2EBE-9759-6365-E3BEED27DADC}"/>
              </a:ext>
            </a:extLst>
          </p:cNvPr>
          <p:cNvSpPr txBox="1"/>
          <p:nvPr/>
        </p:nvSpPr>
        <p:spPr>
          <a:xfrm>
            <a:off x="0" y="3351306"/>
            <a:ext cx="9144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000" b="1" dirty="0">
                <a:solidFill>
                  <a:schemeClr val="accent5">
                    <a:lumMod val="50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R</a:t>
            </a:r>
            <a:r>
              <a:rPr lang="en-GB" sz="3000" dirty="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eference </a:t>
            </a:r>
            <a:r>
              <a:rPr lang="en-GB" sz="3000" b="1" dirty="0">
                <a:solidFill>
                  <a:schemeClr val="accent5">
                    <a:lumMod val="50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M</a:t>
            </a:r>
            <a:r>
              <a:rPr lang="en-GB" sz="3000" dirty="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easurement </a:t>
            </a:r>
            <a:r>
              <a:rPr lang="en-GB" sz="3000" b="1" dirty="0">
                <a:solidFill>
                  <a:schemeClr val="accent5">
                    <a:lumMod val="50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V</a:t>
            </a:r>
            <a:r>
              <a:rPr lang="en-GB" sz="3000" dirty="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ector</a:t>
            </a:r>
            <a:r>
              <a:rPr lang="en-GB" sz="3000" dirty="0">
                <a:latin typeface="Corbel" panose="020B0503020204020204" pitchFamily="34" charset="0"/>
                <a:ea typeface="+mn-lt"/>
                <a:cs typeface="Calibri"/>
              </a:rPr>
              <a:t> </a:t>
            </a:r>
            <a:r>
              <a:rPr lang="en-GB" sz="3000" dirty="0">
                <a:solidFill>
                  <a:schemeClr val="tx1"/>
                </a:solidFill>
                <a:latin typeface="Corbel" panose="020B0503020204020204" pitchFamily="34" charset="0"/>
                <a:ea typeface="Calibri"/>
                <a:cs typeface="Calibri"/>
              </a:rPr>
              <a:t>(</a:t>
            </a:r>
            <a:r>
              <a:rPr lang="en-GB" sz="3000" b="1" dirty="0">
                <a:solidFill>
                  <a:schemeClr val="accent5">
                    <a:lumMod val="50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RMV</a:t>
            </a:r>
            <a:r>
              <a:rPr lang="en-GB" sz="3000" dirty="0">
                <a:solidFill>
                  <a:schemeClr val="tx1"/>
                </a:solidFill>
                <a:latin typeface="Corbel" panose="020B0503020204020204" pitchFamily="34" charset="0"/>
                <a:ea typeface="Calibri"/>
                <a:cs typeface="Calibri"/>
              </a:rPr>
              <a:t>)</a:t>
            </a:r>
          </a:p>
        </p:txBody>
      </p:sp>
      <p:sp>
        <p:nvSpPr>
          <p:cNvPr id="7" name="card101">
            <a:extLst>
              <a:ext uri="{FF2B5EF4-FFF2-40B4-BE49-F238E27FC236}">
                <a16:creationId xmlns:a16="http://schemas.microsoft.com/office/drawing/2014/main" id="{7C7E6325-6C5D-7C0A-34E1-CD593416EA72}"/>
              </a:ext>
            </a:extLst>
          </p:cNvPr>
          <p:cNvSpPr/>
          <p:nvPr/>
        </p:nvSpPr>
        <p:spPr>
          <a:xfrm>
            <a:off x="2832100" y="1356519"/>
            <a:ext cx="3302000" cy="1676400"/>
          </a:xfrm>
          <a:prstGeom prst="roundRect">
            <a:avLst>
              <a:gd name="adj" fmla="val 3240"/>
            </a:avLst>
          </a:prstGeom>
          <a:solidFill>
            <a:srgbClr val="EAF1FB"/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endParaRPr lang="en-US" sz="3000" dirty="0"/>
          </a:p>
        </p:txBody>
      </p:sp>
      <p:sp>
        <p:nvSpPr>
          <p:cNvPr id="8" name="lbl103">
            <a:extLst>
              <a:ext uri="{FF2B5EF4-FFF2-40B4-BE49-F238E27FC236}">
                <a16:creationId xmlns:a16="http://schemas.microsoft.com/office/drawing/2014/main" id="{E65E0D90-A9E8-D2A3-A42C-9C1FB16D7F7D}"/>
              </a:ext>
            </a:extLst>
          </p:cNvPr>
          <p:cNvSpPr txBox="1"/>
          <p:nvPr/>
        </p:nvSpPr>
        <p:spPr>
          <a:xfrm>
            <a:off x="3416300" y="1458119"/>
            <a:ext cx="2717800" cy="711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2600" b="1" dirty="0">
                <a:solidFill>
                  <a:srgbClr val="2E4D7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 an idle system</a:t>
            </a:r>
          </a:p>
          <a:p>
            <a:pPr algn="l"/>
            <a:r>
              <a:rPr lang="en-US" sz="2600" b="0" dirty="0">
                <a:solidFill>
                  <a:srgbClr val="5A647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reference profile</a:t>
            </a:r>
          </a:p>
        </p:txBody>
      </p:sp>
      <p:sp>
        <p:nvSpPr>
          <p:cNvPr id="9" name="spark105">
            <a:extLst>
              <a:ext uri="{FF2B5EF4-FFF2-40B4-BE49-F238E27FC236}">
                <a16:creationId xmlns:a16="http://schemas.microsoft.com/office/drawing/2014/main" id="{8B66D646-9EF1-CE92-1C41-993105F19652}"/>
              </a:ext>
            </a:extLst>
          </p:cNvPr>
          <p:cNvSpPr/>
          <p:nvPr/>
        </p:nvSpPr>
        <p:spPr>
          <a:xfrm>
            <a:off x="3213100" y="2296319"/>
            <a:ext cx="2717800" cy="736600"/>
          </a:xfrm>
          <a:custGeom>
            <a:avLst/>
            <a:gdLst/>
            <a:ahLst/>
            <a:cxnLst/>
            <a:rect l="0" t="0" r="10000" b="1000"/>
            <a:pathLst>
              <a:path w="10000" h="1000">
                <a:moveTo>
                  <a:pt x="0" y="500"/>
                </a:moveTo>
                <a:lnTo>
                  <a:pt x="500" y="440"/>
                </a:lnTo>
                <a:lnTo>
                  <a:pt x="1000" y="540"/>
                </a:lnTo>
                <a:lnTo>
                  <a:pt x="1500" y="430"/>
                </a:lnTo>
                <a:lnTo>
                  <a:pt x="2000" y="560"/>
                </a:lnTo>
                <a:lnTo>
                  <a:pt x="2500" y="450"/>
                </a:lnTo>
                <a:lnTo>
                  <a:pt x="3000" y="540"/>
                </a:lnTo>
                <a:lnTo>
                  <a:pt x="3500" y="430"/>
                </a:lnTo>
                <a:lnTo>
                  <a:pt x="4000" y="550"/>
                </a:lnTo>
                <a:lnTo>
                  <a:pt x="4500" y="460"/>
                </a:lnTo>
                <a:lnTo>
                  <a:pt x="5000" y="540"/>
                </a:lnTo>
                <a:lnTo>
                  <a:pt x="5500" y="440"/>
                </a:lnTo>
                <a:lnTo>
                  <a:pt x="6000" y="560"/>
                </a:lnTo>
                <a:lnTo>
                  <a:pt x="6500" y="450"/>
                </a:lnTo>
                <a:lnTo>
                  <a:pt x="7000" y="540"/>
                </a:lnTo>
                <a:lnTo>
                  <a:pt x="7500" y="435"/>
                </a:lnTo>
                <a:lnTo>
                  <a:pt x="8000" y="555"/>
                </a:lnTo>
                <a:lnTo>
                  <a:pt x="8500" y="460"/>
                </a:lnTo>
                <a:lnTo>
                  <a:pt x="9000" y="540"/>
                </a:lnTo>
                <a:lnTo>
                  <a:pt x="9500" y="470"/>
                </a:lnTo>
                <a:lnTo>
                  <a:pt x="10000" y="520"/>
                </a:lnTo>
              </a:path>
            </a:pathLst>
          </a:custGeom>
          <a:noFill/>
          <a:ln w="28575" cap="rnd">
            <a:solidFill>
              <a:schemeClr val="accent1">
                <a:lumMod val="50000"/>
              </a:schemeClr>
            </a:solidFill>
            <a:round/>
          </a:ln>
        </p:spPr>
        <p:txBody>
          <a:bodyPr/>
          <a:lstStyle/>
          <a:p>
            <a:endParaRPr lang="en-US"/>
          </a:p>
        </p:txBody>
      </p:sp>
      <p:pic>
        <p:nvPicPr>
          <p:cNvPr id="10" name="Graphic 116" descr="Idle system">
            <a:extLst>
              <a:ext uri="{FF2B5EF4-FFF2-40B4-BE49-F238E27FC236}">
                <a16:creationId xmlns:a16="http://schemas.microsoft.com/office/drawing/2014/main" id="{422D7D10-3857-1294-984B-A0E6FA543D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32100" y="1505967"/>
            <a:ext cx="508000" cy="50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EC8AE24-38DA-728B-C45E-C1B5B57078C9}"/>
              </a:ext>
            </a:extLst>
          </p:cNvPr>
          <p:cNvSpPr/>
          <p:nvPr/>
        </p:nvSpPr>
        <p:spPr>
          <a:xfrm>
            <a:off x="60344" y="4799741"/>
            <a:ext cx="2302329" cy="653143"/>
          </a:xfrm>
          <a:prstGeom prst="rect">
            <a:avLst/>
          </a:prstGeom>
          <a:solidFill>
            <a:srgbClr val="007F3E">
              <a:alpha val="4000"/>
            </a:srgbClr>
          </a:solidFill>
          <a:ln w="28575">
            <a:solidFill>
              <a:srgbClr val="007F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 i="1" dirty="0">
                <a:solidFill>
                  <a:srgbClr val="007F3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# Cycles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AD1A08-D732-E64C-6D4D-33F00C386C32}"/>
              </a:ext>
            </a:extLst>
          </p:cNvPr>
          <p:cNvSpPr/>
          <p:nvPr/>
        </p:nvSpPr>
        <p:spPr>
          <a:xfrm>
            <a:off x="60343" y="5452884"/>
            <a:ext cx="2302329" cy="653143"/>
          </a:xfrm>
          <a:prstGeom prst="rect">
            <a:avLst/>
          </a:prstGeom>
          <a:solidFill>
            <a:srgbClr val="007F3E">
              <a:alpha val="4000"/>
            </a:srgbClr>
          </a:solidFill>
          <a:ln w="28575">
            <a:solidFill>
              <a:srgbClr val="007F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 i="1" dirty="0">
                <a:solidFill>
                  <a:srgbClr val="007F3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LLC Misses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22E3B3-4A54-8AC0-F119-3BB96B39D9D1}"/>
              </a:ext>
            </a:extLst>
          </p:cNvPr>
          <p:cNvSpPr txBox="1"/>
          <p:nvPr/>
        </p:nvSpPr>
        <p:spPr>
          <a:xfrm>
            <a:off x="954332" y="6122036"/>
            <a:ext cx="514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Corbel" panose="020B0503020204020204" pitchFamily="34" charset="0"/>
                <a:ea typeface="+mn-lt"/>
                <a:cs typeface="+mn-lt"/>
              </a:rPr>
              <a:t>…</a:t>
            </a:r>
            <a:endParaRPr lang="en-CH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E0B14B-657B-7707-8D47-6C7D77FEB94B}"/>
              </a:ext>
            </a:extLst>
          </p:cNvPr>
          <p:cNvSpPr/>
          <p:nvPr/>
        </p:nvSpPr>
        <p:spPr>
          <a:xfrm>
            <a:off x="2362672" y="4146598"/>
            <a:ext cx="3216493" cy="653143"/>
          </a:xfrm>
          <a:prstGeom prst="rect">
            <a:avLst/>
          </a:prstGeom>
          <a:solidFill>
            <a:schemeClr val="accent2">
              <a:lumMod val="20000"/>
              <a:lumOff val="80000"/>
              <a:alpha val="52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Minor Page Fault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D3E2BE-CC9A-40E2-F1C1-E2F8AFC25983}"/>
              </a:ext>
            </a:extLst>
          </p:cNvPr>
          <p:cNvSpPr/>
          <p:nvPr/>
        </p:nvSpPr>
        <p:spPr>
          <a:xfrm>
            <a:off x="5579165" y="4146597"/>
            <a:ext cx="1795846" cy="653143"/>
          </a:xfrm>
          <a:prstGeom prst="rect">
            <a:avLst/>
          </a:prstGeom>
          <a:solidFill>
            <a:schemeClr val="accent2">
              <a:lumMod val="20000"/>
              <a:lumOff val="80000"/>
              <a:alpha val="52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CoW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16DBC7-E3B0-D492-16B8-8EFC087E63C0}"/>
              </a:ext>
            </a:extLst>
          </p:cNvPr>
          <p:cNvSpPr txBox="1"/>
          <p:nvPr/>
        </p:nvSpPr>
        <p:spPr>
          <a:xfrm>
            <a:off x="7583159" y="4218143"/>
            <a:ext cx="514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Corbel" panose="020B0503020204020204" pitchFamily="34" charset="0"/>
                <a:ea typeface="+mn-lt"/>
                <a:cs typeface="+mn-lt"/>
              </a:rPr>
              <a:t>…</a:t>
            </a:r>
            <a:endParaRPr lang="en-CH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F412F0-662B-8EEB-5DE2-D9C4BC4C2129}"/>
              </a:ext>
            </a:extLst>
          </p:cNvPr>
          <p:cNvSpPr/>
          <p:nvPr/>
        </p:nvSpPr>
        <p:spPr>
          <a:xfrm>
            <a:off x="2362671" y="4799740"/>
            <a:ext cx="3216493" cy="65314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500 cycles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3A4C3B1-F290-3D03-4504-6D778F1FB0B7}"/>
              </a:ext>
            </a:extLst>
          </p:cNvPr>
          <p:cNvSpPr/>
          <p:nvPr/>
        </p:nvSpPr>
        <p:spPr>
          <a:xfrm>
            <a:off x="2362671" y="5452883"/>
            <a:ext cx="3216493" cy="65314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7C8389B-CBEA-8A0B-F864-48FAEF3DDBD0}"/>
              </a:ext>
            </a:extLst>
          </p:cNvPr>
          <p:cNvSpPr txBox="1"/>
          <p:nvPr/>
        </p:nvSpPr>
        <p:spPr>
          <a:xfrm>
            <a:off x="6219913" y="4895479"/>
            <a:ext cx="514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Corbel" panose="020B0503020204020204" pitchFamily="34" charset="0"/>
                <a:ea typeface="+mn-lt"/>
                <a:cs typeface="+mn-lt"/>
              </a:rPr>
              <a:t>…</a:t>
            </a:r>
            <a:endParaRPr lang="en-CH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CE88CB-A23E-5B90-4365-2AD43CF0787B}"/>
              </a:ext>
            </a:extLst>
          </p:cNvPr>
          <p:cNvSpPr txBox="1"/>
          <p:nvPr/>
        </p:nvSpPr>
        <p:spPr>
          <a:xfrm>
            <a:off x="6219913" y="5452883"/>
            <a:ext cx="514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Corbel" panose="020B0503020204020204" pitchFamily="34" charset="0"/>
                <a:ea typeface="+mn-lt"/>
                <a:cs typeface="+mn-lt"/>
              </a:rPr>
              <a:t>…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28935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/>
      <p:bldP spid="9" grpId="0" animBg="1"/>
      <p:bldP spid="11" grpId="0" animBg="1"/>
      <p:bldP spid="12" grpId="0" animBg="1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3F8B1-B408-BB98-7D05-1C3AA8DED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36B897C-97F5-CD27-ACC9-A0B75E136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orbel"/>
              </a:rPr>
              <a:t>Argus – Reference Calibration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1F50E8-E2EE-AAA4-34CF-843C08BF5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25</a:t>
            </a:fld>
            <a:endParaRPr lang="en-CH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D1E62C3-D142-6977-2179-8A3816810A8F}"/>
              </a:ext>
            </a:extLst>
          </p:cNvPr>
          <p:cNvGrpSpPr/>
          <p:nvPr/>
        </p:nvGrpSpPr>
        <p:grpSpPr>
          <a:xfrm>
            <a:off x="2912102" y="1295400"/>
            <a:ext cx="3319796" cy="1905000"/>
            <a:chOff x="2903204" y="1231900"/>
            <a:chExt cx="3319796" cy="1905000"/>
          </a:xfrm>
        </p:grpSpPr>
        <p:sp>
          <p:nvSpPr>
            <p:cNvPr id="3" name="card102">
              <a:extLst>
                <a:ext uri="{FF2B5EF4-FFF2-40B4-BE49-F238E27FC236}">
                  <a16:creationId xmlns:a16="http://schemas.microsoft.com/office/drawing/2014/main" id="{352B7746-65F3-8A62-40B7-77EF0CA47B6B}"/>
                </a:ext>
              </a:extLst>
            </p:cNvPr>
            <p:cNvSpPr/>
            <p:nvPr/>
          </p:nvSpPr>
          <p:spPr>
            <a:xfrm>
              <a:off x="2921000" y="1231900"/>
              <a:ext cx="3302000" cy="1905000"/>
            </a:xfrm>
            <a:prstGeom prst="roundRect">
              <a:avLst>
                <a:gd name="adj" fmla="val 2811"/>
              </a:avLst>
            </a:prstGeom>
            <a:solidFill>
              <a:srgbClr val="FCEEE3"/>
            </a:solidFill>
            <a:ln w="38100">
              <a:solidFill>
                <a:srgbClr val="ED7D31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lbl104">
              <a:extLst>
                <a:ext uri="{FF2B5EF4-FFF2-40B4-BE49-F238E27FC236}">
                  <a16:creationId xmlns:a16="http://schemas.microsoft.com/office/drawing/2014/main" id="{A9C38E08-0199-0D8B-855C-EF79A4505DA7}"/>
                </a:ext>
              </a:extLst>
            </p:cNvPr>
            <p:cNvSpPr txBox="1"/>
            <p:nvPr/>
          </p:nvSpPr>
          <p:spPr>
            <a:xfrm>
              <a:off x="3505200" y="1333500"/>
              <a:ext cx="2387600" cy="711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/>
              <a:r>
                <a:rPr lang="en-US" sz="3000" b="1" dirty="0">
                  <a:solidFill>
                    <a:srgbClr val="B5531A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Under perturbation</a:t>
              </a:r>
            </a:p>
          </p:txBody>
        </p:sp>
        <p:sp>
          <p:nvSpPr>
            <p:cNvPr id="7" name="spark106">
              <a:extLst>
                <a:ext uri="{FF2B5EF4-FFF2-40B4-BE49-F238E27FC236}">
                  <a16:creationId xmlns:a16="http://schemas.microsoft.com/office/drawing/2014/main" id="{A21B15A0-157D-A806-3AB6-59AEBC4AF2BB}"/>
                </a:ext>
              </a:extLst>
            </p:cNvPr>
            <p:cNvSpPr/>
            <p:nvPr/>
          </p:nvSpPr>
          <p:spPr>
            <a:xfrm>
              <a:off x="3276600" y="2263552"/>
              <a:ext cx="2717800" cy="736600"/>
            </a:xfrm>
            <a:custGeom>
              <a:avLst/>
              <a:gdLst/>
              <a:ahLst/>
              <a:cxnLst/>
              <a:rect l="0" t="0" r="10000" b="1000"/>
              <a:pathLst>
                <a:path w="10000" h="1000">
                  <a:moveTo>
                    <a:pt x="0" y="500"/>
                  </a:moveTo>
                  <a:lnTo>
                    <a:pt x="500" y="520"/>
                  </a:lnTo>
                  <a:lnTo>
                    <a:pt x="1000" y="300"/>
                  </a:lnTo>
                  <a:lnTo>
                    <a:pt x="1500" y="700"/>
                  </a:lnTo>
                  <a:lnTo>
                    <a:pt x="2000" y="250"/>
                  </a:lnTo>
                  <a:lnTo>
                    <a:pt x="2500" y="780"/>
                  </a:lnTo>
                  <a:lnTo>
                    <a:pt x="3000" y="200"/>
                  </a:lnTo>
                  <a:lnTo>
                    <a:pt x="3500" y="650"/>
                  </a:lnTo>
                  <a:lnTo>
                    <a:pt x="4000" y="480"/>
                  </a:lnTo>
                  <a:lnTo>
                    <a:pt x="4500" y="820"/>
                  </a:lnTo>
                  <a:lnTo>
                    <a:pt x="5000" y="180"/>
                  </a:lnTo>
                  <a:lnTo>
                    <a:pt x="5500" y="560"/>
                  </a:lnTo>
                  <a:lnTo>
                    <a:pt x="6000" y="760"/>
                  </a:lnTo>
                  <a:lnTo>
                    <a:pt x="6500" y="220"/>
                  </a:lnTo>
                  <a:lnTo>
                    <a:pt x="7000" y="840"/>
                  </a:lnTo>
                  <a:lnTo>
                    <a:pt x="7500" y="300"/>
                  </a:lnTo>
                  <a:lnTo>
                    <a:pt x="8000" y="620"/>
                  </a:lnTo>
                  <a:lnTo>
                    <a:pt x="8500" y="200"/>
                  </a:lnTo>
                  <a:lnTo>
                    <a:pt x="9000" y="700"/>
                  </a:lnTo>
                  <a:lnTo>
                    <a:pt x="9500" y="520"/>
                  </a:lnTo>
                  <a:lnTo>
                    <a:pt x="10000" y="500"/>
                  </a:lnTo>
                </a:path>
              </a:pathLst>
            </a:custGeom>
            <a:noFill/>
            <a:ln w="28575" cap="rnd">
              <a:solidFill>
                <a:srgbClr val="ED7D31"/>
              </a:solidFill>
              <a:rou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8" name="Graphic 117" descr="Perturbation">
              <a:extLst>
                <a:ext uri="{FF2B5EF4-FFF2-40B4-BE49-F238E27FC236}">
                  <a16:creationId xmlns:a16="http://schemas.microsoft.com/office/drawing/2014/main" id="{A3D926EC-B998-31F7-D3E2-FF1380E9AA0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03204" y="1371438"/>
              <a:ext cx="558800" cy="558800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36503F8-CF2D-1733-15BE-61D3919646E0}"/>
              </a:ext>
            </a:extLst>
          </p:cNvPr>
          <p:cNvSpPr txBox="1"/>
          <p:nvPr/>
        </p:nvSpPr>
        <p:spPr>
          <a:xfrm>
            <a:off x="0" y="3351306"/>
            <a:ext cx="9144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000" b="1" dirty="0">
                <a:solidFill>
                  <a:schemeClr val="accent2">
                    <a:lumMod val="50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P</a:t>
            </a:r>
            <a:r>
              <a:rPr lang="en-GB" sz="3000" dirty="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erturbed </a:t>
            </a:r>
            <a:r>
              <a:rPr lang="en-GB" sz="3000" b="1" dirty="0">
                <a:solidFill>
                  <a:schemeClr val="accent2">
                    <a:lumMod val="50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M</a:t>
            </a:r>
            <a:r>
              <a:rPr lang="en-GB" sz="3000" dirty="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easurement </a:t>
            </a:r>
            <a:r>
              <a:rPr lang="en-GB" sz="3000" b="1" dirty="0">
                <a:solidFill>
                  <a:schemeClr val="accent2">
                    <a:lumMod val="50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V</a:t>
            </a:r>
            <a:r>
              <a:rPr lang="en-GB" sz="3000" dirty="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ector</a:t>
            </a:r>
            <a:r>
              <a:rPr lang="en-GB" sz="3000" dirty="0">
                <a:latin typeface="Corbel" panose="020B0503020204020204" pitchFamily="34" charset="0"/>
                <a:ea typeface="+mn-lt"/>
                <a:cs typeface="Calibri"/>
              </a:rPr>
              <a:t> </a:t>
            </a:r>
            <a:r>
              <a:rPr lang="en-GB" sz="3000" dirty="0">
                <a:solidFill>
                  <a:schemeClr val="tx1"/>
                </a:solidFill>
                <a:latin typeface="Corbel" panose="020B0503020204020204" pitchFamily="34" charset="0"/>
                <a:ea typeface="Calibri"/>
                <a:cs typeface="Calibri"/>
              </a:rPr>
              <a:t>(</a:t>
            </a:r>
            <a:r>
              <a:rPr lang="en-GB" sz="3000" b="1" dirty="0">
                <a:solidFill>
                  <a:schemeClr val="accent2">
                    <a:lumMod val="50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PMV</a:t>
            </a:r>
            <a:r>
              <a:rPr lang="en-GB" sz="3000" dirty="0">
                <a:solidFill>
                  <a:schemeClr val="tx1"/>
                </a:solidFill>
                <a:latin typeface="Corbel" panose="020B0503020204020204" pitchFamily="34" charset="0"/>
                <a:ea typeface="Calibri"/>
                <a:cs typeface="Calibri"/>
              </a:rPr>
              <a:t>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83C429-9F9D-0E85-A355-4A1DA77FA863}"/>
              </a:ext>
            </a:extLst>
          </p:cNvPr>
          <p:cNvSpPr/>
          <p:nvPr/>
        </p:nvSpPr>
        <p:spPr>
          <a:xfrm>
            <a:off x="60344" y="4799741"/>
            <a:ext cx="2302329" cy="653143"/>
          </a:xfrm>
          <a:prstGeom prst="rect">
            <a:avLst/>
          </a:prstGeom>
          <a:solidFill>
            <a:srgbClr val="007F3E">
              <a:alpha val="4000"/>
            </a:srgbClr>
          </a:solidFill>
          <a:ln w="28575">
            <a:solidFill>
              <a:srgbClr val="007F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 i="1" dirty="0">
                <a:solidFill>
                  <a:srgbClr val="007F3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# Cycles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C578871-227B-E444-6D12-EF49B33F65F5}"/>
              </a:ext>
            </a:extLst>
          </p:cNvPr>
          <p:cNvSpPr/>
          <p:nvPr/>
        </p:nvSpPr>
        <p:spPr>
          <a:xfrm>
            <a:off x="60343" y="5452884"/>
            <a:ext cx="2302329" cy="653143"/>
          </a:xfrm>
          <a:prstGeom prst="rect">
            <a:avLst/>
          </a:prstGeom>
          <a:solidFill>
            <a:srgbClr val="007F3E">
              <a:alpha val="4000"/>
            </a:srgbClr>
          </a:solidFill>
          <a:ln w="28575">
            <a:solidFill>
              <a:srgbClr val="007F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 i="1" dirty="0">
                <a:solidFill>
                  <a:srgbClr val="007F3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LLC Misses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97953A-18D1-68D7-9A01-E4BD7FDE9AE0}"/>
              </a:ext>
            </a:extLst>
          </p:cNvPr>
          <p:cNvSpPr txBox="1"/>
          <p:nvPr/>
        </p:nvSpPr>
        <p:spPr>
          <a:xfrm>
            <a:off x="954332" y="6122036"/>
            <a:ext cx="514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Corbel" panose="020B0503020204020204" pitchFamily="34" charset="0"/>
                <a:ea typeface="+mn-lt"/>
                <a:cs typeface="+mn-lt"/>
              </a:rPr>
              <a:t>…</a:t>
            </a:r>
            <a:endParaRPr lang="en-CH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5FEAF0F-F173-6966-42A2-0C8C314740B1}"/>
              </a:ext>
            </a:extLst>
          </p:cNvPr>
          <p:cNvSpPr/>
          <p:nvPr/>
        </p:nvSpPr>
        <p:spPr>
          <a:xfrm>
            <a:off x="2362672" y="4146598"/>
            <a:ext cx="3216493" cy="653143"/>
          </a:xfrm>
          <a:prstGeom prst="rect">
            <a:avLst/>
          </a:prstGeom>
          <a:solidFill>
            <a:schemeClr val="accent2">
              <a:lumMod val="20000"/>
              <a:lumOff val="80000"/>
              <a:alpha val="52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Minor Page Fault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6208DC-1C90-D627-519C-8BB828075A2E}"/>
              </a:ext>
            </a:extLst>
          </p:cNvPr>
          <p:cNvSpPr/>
          <p:nvPr/>
        </p:nvSpPr>
        <p:spPr>
          <a:xfrm>
            <a:off x="5579165" y="4146597"/>
            <a:ext cx="1795846" cy="653143"/>
          </a:xfrm>
          <a:prstGeom prst="rect">
            <a:avLst/>
          </a:prstGeom>
          <a:solidFill>
            <a:schemeClr val="accent2">
              <a:lumMod val="20000"/>
              <a:lumOff val="80000"/>
              <a:alpha val="52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CoW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E6C811-FED9-957F-45CD-9762350FC225}"/>
              </a:ext>
            </a:extLst>
          </p:cNvPr>
          <p:cNvSpPr txBox="1"/>
          <p:nvPr/>
        </p:nvSpPr>
        <p:spPr>
          <a:xfrm>
            <a:off x="7583159" y="4218143"/>
            <a:ext cx="514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Corbel" panose="020B0503020204020204" pitchFamily="34" charset="0"/>
                <a:ea typeface="+mn-lt"/>
                <a:cs typeface="+mn-lt"/>
              </a:rPr>
              <a:t>…</a:t>
            </a:r>
            <a:endParaRPr lang="en-CH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EAD0E5-B98F-26EC-1476-90672302B644}"/>
              </a:ext>
            </a:extLst>
          </p:cNvPr>
          <p:cNvSpPr/>
          <p:nvPr/>
        </p:nvSpPr>
        <p:spPr>
          <a:xfrm>
            <a:off x="2362671" y="4799740"/>
            <a:ext cx="3216493" cy="65314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600 cycles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99A33F-68D3-8384-DE60-E3C8FD0EECAD}"/>
              </a:ext>
            </a:extLst>
          </p:cNvPr>
          <p:cNvSpPr/>
          <p:nvPr/>
        </p:nvSpPr>
        <p:spPr>
          <a:xfrm>
            <a:off x="2362671" y="5452883"/>
            <a:ext cx="3216493" cy="65314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ACE695-98CE-AD4D-2E8E-800AC6C6A3F9}"/>
              </a:ext>
            </a:extLst>
          </p:cNvPr>
          <p:cNvSpPr txBox="1"/>
          <p:nvPr/>
        </p:nvSpPr>
        <p:spPr>
          <a:xfrm>
            <a:off x="6219913" y="4895479"/>
            <a:ext cx="514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Corbel" panose="020B0503020204020204" pitchFamily="34" charset="0"/>
                <a:ea typeface="+mn-lt"/>
                <a:cs typeface="+mn-lt"/>
              </a:rPr>
              <a:t>…</a:t>
            </a:r>
            <a:endParaRPr lang="en-CH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695186-73E7-EF33-4778-68B7287FDD32}"/>
              </a:ext>
            </a:extLst>
          </p:cNvPr>
          <p:cNvSpPr txBox="1"/>
          <p:nvPr/>
        </p:nvSpPr>
        <p:spPr>
          <a:xfrm>
            <a:off x="6219913" y="5452883"/>
            <a:ext cx="514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Corbel" panose="020B0503020204020204" pitchFamily="34" charset="0"/>
                <a:ea typeface="+mn-lt"/>
                <a:cs typeface="+mn-lt"/>
              </a:rPr>
              <a:t>…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47727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13" grpId="0"/>
      <p:bldP spid="14" grpId="0" animBg="1"/>
      <p:bldP spid="15" grpId="0" animBg="1"/>
      <p:bldP spid="16" grpId="0"/>
      <p:bldP spid="17" grpId="0" animBg="1"/>
      <p:bldP spid="18" grpId="0" animBg="1"/>
      <p:bldP spid="19" grpId="0"/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9ED06-2641-2FE2-F806-B4E275C69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1A00FE0-CF8F-5F56-C069-D6E0B1455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orbel"/>
              </a:rPr>
              <a:t>Argus – Reference Calibration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791D29-DEF1-001D-3CEE-77BA02FCD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26</a:t>
            </a:fld>
            <a:endParaRPr lang="en-CH"/>
          </a:p>
        </p:txBody>
      </p:sp>
      <p:sp>
        <p:nvSpPr>
          <p:cNvPr id="101" name="card101"/>
          <p:cNvSpPr/>
          <p:nvPr/>
        </p:nvSpPr>
        <p:spPr>
          <a:xfrm>
            <a:off x="177800" y="1498600"/>
            <a:ext cx="3302000" cy="1676400"/>
          </a:xfrm>
          <a:prstGeom prst="roundRect">
            <a:avLst>
              <a:gd name="adj" fmla="val 3240"/>
            </a:avLst>
          </a:prstGeom>
          <a:solidFill>
            <a:srgbClr val="EAF1FB"/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endParaRPr lang="en-US" sz="3000" dirty="0"/>
          </a:p>
        </p:txBody>
      </p:sp>
      <p:sp>
        <p:nvSpPr>
          <p:cNvPr id="102" name="card102"/>
          <p:cNvSpPr/>
          <p:nvPr/>
        </p:nvSpPr>
        <p:spPr>
          <a:xfrm>
            <a:off x="177800" y="3810000"/>
            <a:ext cx="3302000" cy="1905000"/>
          </a:xfrm>
          <a:prstGeom prst="roundRect">
            <a:avLst>
              <a:gd name="adj" fmla="val 2811"/>
            </a:avLst>
          </a:prstGeom>
          <a:solidFill>
            <a:srgbClr val="FCEEE3"/>
          </a:solidFill>
          <a:ln w="38100">
            <a:solidFill>
              <a:srgbClr val="ED7D3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3" name="lbl103"/>
          <p:cNvSpPr txBox="1"/>
          <p:nvPr/>
        </p:nvSpPr>
        <p:spPr>
          <a:xfrm>
            <a:off x="762000" y="1600200"/>
            <a:ext cx="2717800" cy="711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2600" b="1" dirty="0">
                <a:solidFill>
                  <a:srgbClr val="2E4D7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 an idle system</a:t>
            </a:r>
          </a:p>
          <a:p>
            <a:pPr algn="l"/>
            <a:r>
              <a:rPr lang="en-US" sz="2600" b="0" dirty="0">
                <a:solidFill>
                  <a:srgbClr val="5A647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reference profile</a:t>
            </a:r>
          </a:p>
        </p:txBody>
      </p:sp>
      <p:sp>
        <p:nvSpPr>
          <p:cNvPr id="104" name="lbl104"/>
          <p:cNvSpPr txBox="1"/>
          <p:nvPr/>
        </p:nvSpPr>
        <p:spPr>
          <a:xfrm>
            <a:off x="762000" y="3911600"/>
            <a:ext cx="2387600" cy="711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3000" b="1" dirty="0">
                <a:solidFill>
                  <a:srgbClr val="B5531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Under perturbation</a:t>
            </a:r>
          </a:p>
        </p:txBody>
      </p:sp>
      <p:sp>
        <p:nvSpPr>
          <p:cNvPr id="105" name="spark105"/>
          <p:cNvSpPr/>
          <p:nvPr/>
        </p:nvSpPr>
        <p:spPr>
          <a:xfrm>
            <a:off x="558800" y="2438400"/>
            <a:ext cx="2717800" cy="736600"/>
          </a:xfrm>
          <a:custGeom>
            <a:avLst/>
            <a:gdLst/>
            <a:ahLst/>
            <a:cxnLst/>
            <a:rect l="0" t="0" r="10000" b="1000"/>
            <a:pathLst>
              <a:path w="10000" h="1000">
                <a:moveTo>
                  <a:pt x="0" y="500"/>
                </a:moveTo>
                <a:lnTo>
                  <a:pt x="500" y="440"/>
                </a:lnTo>
                <a:lnTo>
                  <a:pt x="1000" y="540"/>
                </a:lnTo>
                <a:lnTo>
                  <a:pt x="1500" y="430"/>
                </a:lnTo>
                <a:lnTo>
                  <a:pt x="2000" y="560"/>
                </a:lnTo>
                <a:lnTo>
                  <a:pt x="2500" y="450"/>
                </a:lnTo>
                <a:lnTo>
                  <a:pt x="3000" y="540"/>
                </a:lnTo>
                <a:lnTo>
                  <a:pt x="3500" y="430"/>
                </a:lnTo>
                <a:lnTo>
                  <a:pt x="4000" y="550"/>
                </a:lnTo>
                <a:lnTo>
                  <a:pt x="4500" y="460"/>
                </a:lnTo>
                <a:lnTo>
                  <a:pt x="5000" y="540"/>
                </a:lnTo>
                <a:lnTo>
                  <a:pt x="5500" y="440"/>
                </a:lnTo>
                <a:lnTo>
                  <a:pt x="6000" y="560"/>
                </a:lnTo>
                <a:lnTo>
                  <a:pt x="6500" y="450"/>
                </a:lnTo>
                <a:lnTo>
                  <a:pt x="7000" y="540"/>
                </a:lnTo>
                <a:lnTo>
                  <a:pt x="7500" y="435"/>
                </a:lnTo>
                <a:lnTo>
                  <a:pt x="8000" y="555"/>
                </a:lnTo>
                <a:lnTo>
                  <a:pt x="8500" y="460"/>
                </a:lnTo>
                <a:lnTo>
                  <a:pt x="9000" y="540"/>
                </a:lnTo>
                <a:lnTo>
                  <a:pt x="9500" y="470"/>
                </a:lnTo>
                <a:lnTo>
                  <a:pt x="10000" y="520"/>
                </a:lnTo>
              </a:path>
            </a:pathLst>
          </a:custGeom>
          <a:noFill/>
          <a:ln w="28575" cap="rnd">
            <a:solidFill>
              <a:schemeClr val="accent1">
                <a:lumMod val="50000"/>
              </a:schemeClr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06" name="spark106"/>
          <p:cNvSpPr/>
          <p:nvPr/>
        </p:nvSpPr>
        <p:spPr>
          <a:xfrm>
            <a:off x="533400" y="4841652"/>
            <a:ext cx="2717800" cy="736600"/>
          </a:xfrm>
          <a:custGeom>
            <a:avLst/>
            <a:gdLst/>
            <a:ahLst/>
            <a:cxnLst/>
            <a:rect l="0" t="0" r="10000" b="1000"/>
            <a:pathLst>
              <a:path w="10000" h="1000">
                <a:moveTo>
                  <a:pt x="0" y="500"/>
                </a:moveTo>
                <a:lnTo>
                  <a:pt x="500" y="520"/>
                </a:lnTo>
                <a:lnTo>
                  <a:pt x="1000" y="300"/>
                </a:lnTo>
                <a:lnTo>
                  <a:pt x="1500" y="700"/>
                </a:lnTo>
                <a:lnTo>
                  <a:pt x="2000" y="250"/>
                </a:lnTo>
                <a:lnTo>
                  <a:pt x="2500" y="780"/>
                </a:lnTo>
                <a:lnTo>
                  <a:pt x="3000" y="200"/>
                </a:lnTo>
                <a:lnTo>
                  <a:pt x="3500" y="650"/>
                </a:lnTo>
                <a:lnTo>
                  <a:pt x="4000" y="480"/>
                </a:lnTo>
                <a:lnTo>
                  <a:pt x="4500" y="820"/>
                </a:lnTo>
                <a:lnTo>
                  <a:pt x="5000" y="180"/>
                </a:lnTo>
                <a:lnTo>
                  <a:pt x="5500" y="560"/>
                </a:lnTo>
                <a:lnTo>
                  <a:pt x="6000" y="760"/>
                </a:lnTo>
                <a:lnTo>
                  <a:pt x="6500" y="220"/>
                </a:lnTo>
                <a:lnTo>
                  <a:pt x="7000" y="840"/>
                </a:lnTo>
                <a:lnTo>
                  <a:pt x="7500" y="300"/>
                </a:lnTo>
                <a:lnTo>
                  <a:pt x="8000" y="620"/>
                </a:lnTo>
                <a:lnTo>
                  <a:pt x="8500" y="200"/>
                </a:lnTo>
                <a:lnTo>
                  <a:pt x="9000" y="700"/>
                </a:lnTo>
                <a:lnTo>
                  <a:pt x="9500" y="520"/>
                </a:lnTo>
                <a:lnTo>
                  <a:pt x="10000" y="500"/>
                </a:lnTo>
              </a:path>
            </a:pathLst>
          </a:custGeom>
          <a:noFill/>
          <a:ln w="28575" cap="rnd">
            <a:solidFill>
              <a:srgbClr val="ED7D31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07" name="sh107"/>
          <p:cNvSpPr/>
          <p:nvPr/>
        </p:nvSpPr>
        <p:spPr>
          <a:xfrm>
            <a:off x="4038600" y="3175000"/>
            <a:ext cx="926938" cy="92693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r>
              <a:rPr lang="en-US" sz="5000" b="1" dirty="0">
                <a:solidFill>
                  <a:srgbClr val="FFFFFF"/>
                </a:solidFill>
                <a:latin typeface="Eurostile" panose="020B0504020202050204" pitchFamily="34" charset="77"/>
              </a:rPr>
              <a:t>Δ</a:t>
            </a:r>
          </a:p>
        </p:txBody>
      </p:sp>
      <p:sp>
        <p:nvSpPr>
          <p:cNvPr id="109" name="sh109"/>
          <p:cNvSpPr/>
          <p:nvPr/>
        </p:nvSpPr>
        <p:spPr>
          <a:xfrm>
            <a:off x="5303342" y="2493116"/>
            <a:ext cx="2250329" cy="2250329"/>
          </a:xfrm>
          <a:prstGeom prst="diamond">
            <a:avLst/>
          </a:prstGeom>
          <a:solidFill>
            <a:srgbClr val="FFFFFF"/>
          </a:solidFill>
          <a:ln w="28575">
            <a:solidFill>
              <a:srgbClr val="FFC000"/>
            </a:solidFill>
          </a:ln>
        </p:spPr>
        <p:txBody>
          <a:bodyPr wrap="square" anchor="ctr">
            <a:normAutofit/>
          </a:bodyPr>
          <a:lstStyle/>
          <a:p>
            <a:endParaRPr lang="en-US"/>
          </a:p>
        </p:txBody>
      </p:sp>
      <p:sp>
        <p:nvSpPr>
          <p:cNvPr id="110" name="card110"/>
          <p:cNvSpPr/>
          <p:nvPr/>
        </p:nvSpPr>
        <p:spPr>
          <a:xfrm>
            <a:off x="5612444" y="5007301"/>
            <a:ext cx="1632124" cy="1663538"/>
          </a:xfrm>
          <a:prstGeom prst="roundRect">
            <a:avLst>
              <a:gd name="adj" fmla="val 3559"/>
            </a:avLst>
          </a:prstGeom>
          <a:solidFill>
            <a:srgbClr val="FDECEC"/>
          </a:solidFill>
          <a:ln w="34925">
            <a:solidFill>
              <a:srgbClr val="C0000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1" name="lbl111"/>
          <p:cNvSpPr txBox="1"/>
          <p:nvPr/>
        </p:nvSpPr>
        <p:spPr>
          <a:xfrm>
            <a:off x="5586616" y="5871310"/>
            <a:ext cx="1632125" cy="53671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Bottleneck</a:t>
            </a:r>
          </a:p>
          <a:p>
            <a:pPr algn="ctr"/>
            <a:r>
              <a:rPr lang="en-US" sz="2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flagged</a:t>
            </a:r>
          </a:p>
        </p:txBody>
      </p:sp>
      <p:cxnSp>
        <p:nvCxnSpPr>
          <p:cNvPr id="112" name="conn112"/>
          <p:cNvCxnSpPr>
            <a:cxnSpLocks/>
            <a:stCxn id="101" idx="3"/>
            <a:endCxn id="107" idx="1"/>
          </p:cNvCxnSpPr>
          <p:nvPr/>
        </p:nvCxnSpPr>
        <p:spPr>
          <a:xfrm>
            <a:off x="3479800" y="2336800"/>
            <a:ext cx="694547" cy="973947"/>
          </a:xfrm>
          <a:prstGeom prst="straightConnector1">
            <a:avLst/>
          </a:prstGeom>
          <a:ln w="69850">
            <a:solidFill>
              <a:schemeClr val="tx2">
                <a:lumMod val="50000"/>
              </a:schemeClr>
            </a:solidFill>
            <a:tailEnd type="triangle" w="med" len="med"/>
          </a:ln>
        </p:spPr>
      </p:cxnSp>
      <p:cxnSp>
        <p:nvCxnSpPr>
          <p:cNvPr id="113" name="conn113"/>
          <p:cNvCxnSpPr>
            <a:cxnSpLocks/>
            <a:stCxn id="102" idx="3"/>
            <a:endCxn id="107" idx="3"/>
          </p:cNvCxnSpPr>
          <p:nvPr/>
        </p:nvCxnSpPr>
        <p:spPr>
          <a:xfrm flipV="1">
            <a:off x="3479800" y="3966191"/>
            <a:ext cx="694547" cy="796309"/>
          </a:xfrm>
          <a:prstGeom prst="straightConnector1">
            <a:avLst/>
          </a:prstGeom>
          <a:ln w="69850">
            <a:solidFill>
              <a:schemeClr val="accent2">
                <a:lumMod val="75000"/>
              </a:schemeClr>
            </a:solidFill>
            <a:tailEnd type="triangle" w="med" len="med"/>
          </a:ln>
        </p:spPr>
      </p:cxnSp>
      <p:cxnSp>
        <p:nvCxnSpPr>
          <p:cNvPr id="114" name="conn114"/>
          <p:cNvCxnSpPr/>
          <p:nvPr/>
        </p:nvCxnSpPr>
        <p:spPr>
          <a:xfrm>
            <a:off x="4947742" y="3618281"/>
            <a:ext cx="355600" cy="0"/>
          </a:xfrm>
          <a:prstGeom prst="straightConnector1">
            <a:avLst/>
          </a:prstGeom>
          <a:ln w="47625">
            <a:solidFill>
              <a:schemeClr val="tx2">
                <a:lumMod val="75000"/>
              </a:schemeClr>
            </a:solidFill>
            <a:tailEnd type="triangle" w="med" len="med"/>
          </a:ln>
        </p:spPr>
      </p:cxnSp>
      <p:cxnSp>
        <p:nvCxnSpPr>
          <p:cNvPr id="115" name="conn115"/>
          <p:cNvCxnSpPr>
            <a:cxnSpLocks/>
            <a:stCxn id="109" idx="2"/>
            <a:endCxn id="110" idx="0"/>
          </p:cNvCxnSpPr>
          <p:nvPr/>
        </p:nvCxnSpPr>
        <p:spPr>
          <a:xfrm flipH="1">
            <a:off x="6428506" y="4743445"/>
            <a:ext cx="1" cy="263856"/>
          </a:xfrm>
          <a:prstGeom prst="straightConnector1">
            <a:avLst/>
          </a:prstGeom>
          <a:ln w="44450">
            <a:solidFill>
              <a:srgbClr val="FFC000"/>
            </a:solidFill>
            <a:tailEnd type="triangle" w="med" len="med"/>
          </a:ln>
        </p:spPr>
      </p:cxnSp>
      <p:pic>
        <p:nvPicPr>
          <p:cNvPr id="116" name="Graphic 116" descr="Idle system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7800" y="1648048"/>
            <a:ext cx="508000" cy="508000"/>
          </a:xfrm>
          <a:prstGeom prst="rect">
            <a:avLst/>
          </a:prstGeom>
        </p:spPr>
      </p:pic>
      <p:pic>
        <p:nvPicPr>
          <p:cNvPr id="117" name="Graphic 117" descr="Perturbati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0004" y="3949538"/>
            <a:ext cx="558800" cy="558800"/>
          </a:xfrm>
          <a:prstGeom prst="rect">
            <a:avLst/>
          </a:prstGeom>
        </p:spPr>
      </p:pic>
      <p:pic>
        <p:nvPicPr>
          <p:cNvPr id="118" name="Graphic 118" descr="Bottleneck warni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17343" y="5048985"/>
            <a:ext cx="822325" cy="822325"/>
          </a:xfrm>
          <a:prstGeom prst="rect">
            <a:avLst/>
          </a:prstGeom>
        </p:spPr>
      </p:pic>
      <p:sp>
        <p:nvSpPr>
          <p:cNvPr id="120" name="declabel"/>
          <p:cNvSpPr txBox="1"/>
          <p:nvPr/>
        </p:nvSpPr>
        <p:spPr>
          <a:xfrm>
            <a:off x="5498181" y="3240274"/>
            <a:ext cx="1867819" cy="80677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/>
            <a:r>
              <a:rPr lang="en-US" sz="2500" b="1" dirty="0">
                <a:solidFill>
                  <a:srgbClr val="3A3A3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Significant </a:t>
            </a:r>
          </a:p>
          <a:p>
            <a:pPr algn="ctr"/>
            <a:r>
              <a:rPr lang="en-US" sz="2500" b="1" dirty="0">
                <a:solidFill>
                  <a:srgbClr val="3A3A3A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deviation?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5D4A5E-F46B-7B18-E665-C128BB6350DA}"/>
              </a:ext>
            </a:extLst>
          </p:cNvPr>
          <p:cNvSpPr txBox="1"/>
          <p:nvPr/>
        </p:nvSpPr>
        <p:spPr>
          <a:xfrm rot="18613581">
            <a:off x="3509619" y="4255174"/>
            <a:ext cx="112632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b="1" dirty="0">
                <a:solidFill>
                  <a:schemeClr val="accent2">
                    <a:lumMod val="50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PMV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FFDAB7-C27B-04EB-7F9D-81890AD21DFF}"/>
              </a:ext>
            </a:extLst>
          </p:cNvPr>
          <p:cNvSpPr txBox="1"/>
          <p:nvPr/>
        </p:nvSpPr>
        <p:spPr>
          <a:xfrm rot="3282010">
            <a:off x="3535113" y="2359167"/>
            <a:ext cx="112632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RMV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08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2" grpId="0" animBg="1"/>
      <p:bldP spid="103" grpId="0"/>
      <p:bldP spid="104" grpId="0"/>
      <p:bldP spid="105" grpId="0" animBg="1"/>
      <p:bldP spid="106" grpId="0" animBg="1"/>
      <p:bldP spid="107" grpId="0" animBg="1"/>
      <p:bldP spid="109" grpId="0" animBg="1"/>
      <p:bldP spid="110" grpId="0" animBg="1"/>
      <p:bldP spid="111" grpId="0"/>
      <p:bldP spid="120" grpId="0"/>
      <p:bldP spid="3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0902B-6D0F-253F-9581-C6486F796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00EA72D-5241-AEE9-2089-4FF8416D1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orbel"/>
              </a:rPr>
              <a:t>Argus – Reference Calibration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5D1CAB-7342-8844-AD42-82DCBD886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27</a:t>
            </a:fld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661C3-3222-082B-3E44-A180923CDFC2}"/>
              </a:ext>
            </a:extLst>
          </p:cNvPr>
          <p:cNvSpPr txBox="1">
            <a:spLocks/>
          </p:cNvSpPr>
          <p:nvPr/>
        </p:nvSpPr>
        <p:spPr>
          <a:xfrm>
            <a:off x="0" y="2886974"/>
            <a:ext cx="9154095" cy="1456426"/>
          </a:xfrm>
          <a:prstGeom prst="roundRect">
            <a:avLst>
              <a:gd name="adj" fmla="val 6621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noFill/>
          </a:ln>
          <a:effectLst>
            <a:softEdge rad="0"/>
          </a:effectLst>
        </p:spPr>
        <p:txBody>
          <a:bodyPr lIns="91440" tIns="45720" rIns="91440" bIns="45720"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 b="1" dirty="0">
                <a:solidFill>
                  <a:schemeClr val="accent2">
                    <a:lumMod val="50000"/>
                  </a:schemeClr>
                </a:solidFill>
                <a:latin typeface="Lato"/>
                <a:ea typeface="Lato"/>
                <a:cs typeface="Lato"/>
              </a:rPr>
              <a:t>What 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Lato"/>
                <a:ea typeface="Lato"/>
                <a:cs typeface="Lato"/>
              </a:rPr>
              <a:t>should the profiler measure?</a:t>
            </a:r>
            <a:endParaRPr lang="en-US" sz="4400" b="1" dirty="0">
              <a:solidFill>
                <a:schemeClr val="accent2">
                  <a:lumMod val="50000"/>
                </a:schemeClr>
              </a:solidFill>
              <a:latin typeface="Lato"/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37092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6C2B0-EA4E-9A10-6C76-0D1D8DD20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1137C34-D71C-3A16-8FA3-7418E30C3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Argus – Tree of Kernel Code Paths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A223E7-59EC-877F-E4A0-A57C9B12C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28</a:t>
            </a:fld>
            <a:endParaRPr lang="en-CH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EA4BDD6-BD07-6369-2399-B5E5950819AA}"/>
              </a:ext>
            </a:extLst>
          </p:cNvPr>
          <p:cNvGrpSpPr/>
          <p:nvPr/>
        </p:nvGrpSpPr>
        <p:grpSpPr>
          <a:xfrm>
            <a:off x="-116430" y="5006703"/>
            <a:ext cx="9376860" cy="1368842"/>
            <a:chOff x="-128085" y="1117391"/>
            <a:chExt cx="9376860" cy="1747168"/>
          </a:xfrm>
        </p:grpSpPr>
        <p:sp>
          <p:nvSpPr>
            <p:cNvPr id="29" name="Content Placeholder 2">
              <a:extLst>
                <a:ext uri="{FF2B5EF4-FFF2-40B4-BE49-F238E27FC236}">
                  <a16:creationId xmlns:a16="http://schemas.microsoft.com/office/drawing/2014/main" id="{92791B27-A5B1-187A-C829-8825E03A90F8}"/>
                </a:ext>
              </a:extLst>
            </p:cNvPr>
            <p:cNvSpPr txBox="1">
              <a:spLocks/>
            </p:cNvSpPr>
            <p:nvPr/>
          </p:nvSpPr>
          <p:spPr>
            <a:xfrm>
              <a:off x="-128085" y="1117391"/>
              <a:ext cx="9376860" cy="1747168"/>
            </a:xfrm>
            <a:prstGeom prst="roundRect">
              <a:avLst>
                <a:gd name="adj" fmla="val 0"/>
              </a:avLst>
            </a:prstGeom>
            <a:solidFill>
              <a:schemeClr val="tx2">
                <a:lumMod val="40000"/>
                <a:lumOff val="60000"/>
                <a:alpha val="16720"/>
              </a:schemeClr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en-CH" sz="3500" i="1" dirty="0"/>
            </a:p>
          </p:txBody>
        </p:sp>
        <p:sp>
          <p:nvSpPr>
            <p:cNvPr id="2" name="TextBox 4">
              <a:extLst>
                <a:ext uri="{FF2B5EF4-FFF2-40B4-BE49-F238E27FC236}">
                  <a16:creationId xmlns:a16="http://schemas.microsoft.com/office/drawing/2014/main" id="{24B2E085-1C13-5B43-D980-7ADB20E258CA}"/>
                </a:ext>
              </a:extLst>
            </p:cNvPr>
            <p:cNvSpPr txBox="1"/>
            <p:nvPr/>
          </p:nvSpPr>
          <p:spPr>
            <a:xfrm>
              <a:off x="163977" y="1386384"/>
              <a:ext cx="8990042" cy="121780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The tree provides context for </a:t>
              </a:r>
              <a:r>
                <a:rPr lang="en-US" sz="28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bottleneck localization</a:t>
              </a:r>
              <a:r>
                <a:rPr lang="en-US" sz="28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to constrain exploration to </a:t>
              </a:r>
              <a:r>
                <a:rPr lang="en-US" sz="28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valid</a:t>
              </a:r>
              <a:r>
                <a:rPr lang="en-US" sz="28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code paths.</a:t>
              </a:r>
            </a:p>
          </p:txBody>
        </p:sp>
      </p:grpSp>
      <p:sp>
        <p:nvSpPr>
          <p:cNvPr id="3" name="Rounded Rectangle 54">
            <a:extLst>
              <a:ext uri="{FF2B5EF4-FFF2-40B4-BE49-F238E27FC236}">
                <a16:creationId xmlns:a16="http://schemas.microsoft.com/office/drawing/2014/main" id="{3912752F-4A59-A7DF-E417-3209B2181647}"/>
              </a:ext>
            </a:extLst>
          </p:cNvPr>
          <p:cNvSpPr/>
          <p:nvPr/>
        </p:nvSpPr>
        <p:spPr>
          <a:xfrm>
            <a:off x="3257396" y="1173332"/>
            <a:ext cx="1825817" cy="590429"/>
          </a:xfrm>
          <a:prstGeom prst="roundRect">
            <a:avLst>
              <a:gd name="adj" fmla="val 6877"/>
            </a:avLst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003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0006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5009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0012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5016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0019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5022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0025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H" sz="24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Argus </a:t>
            </a:r>
            <a:r>
              <a:rPr lang="en-US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Root</a:t>
            </a:r>
          </a:p>
        </p:txBody>
      </p:sp>
      <p:sp>
        <p:nvSpPr>
          <p:cNvPr id="6" name="Rounded Rectangle 55">
            <a:extLst>
              <a:ext uri="{FF2B5EF4-FFF2-40B4-BE49-F238E27FC236}">
                <a16:creationId xmlns:a16="http://schemas.microsoft.com/office/drawing/2014/main" id="{21D8E80C-6946-5FA9-E77A-372ABC62FD5A}"/>
              </a:ext>
            </a:extLst>
          </p:cNvPr>
          <p:cNvSpPr/>
          <p:nvPr/>
        </p:nvSpPr>
        <p:spPr>
          <a:xfrm>
            <a:off x="3090104" y="2022715"/>
            <a:ext cx="2136519" cy="509255"/>
          </a:xfrm>
          <a:prstGeom prst="roundRect">
            <a:avLst>
              <a:gd name="adj" fmla="val 6877"/>
            </a:avLst>
          </a:prstGeom>
          <a:solidFill>
            <a:schemeClr val="tx2">
              <a:lumMod val="10000"/>
              <a:lumOff val="90000"/>
            </a:schemeClr>
          </a:solidFill>
          <a:ln w="349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003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0006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5009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0012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5016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0019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5022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0025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H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Kernel</a:t>
            </a:r>
            <a:r>
              <a:rPr lang="en-US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Paging</a:t>
            </a:r>
          </a:p>
        </p:txBody>
      </p:sp>
      <p:sp>
        <p:nvSpPr>
          <p:cNvPr id="13" name="Rounded Rectangle 55">
            <a:extLst>
              <a:ext uri="{FF2B5EF4-FFF2-40B4-BE49-F238E27FC236}">
                <a16:creationId xmlns:a16="http://schemas.microsoft.com/office/drawing/2014/main" id="{B948BDA1-95C7-6861-D445-04865590F969}"/>
              </a:ext>
            </a:extLst>
          </p:cNvPr>
          <p:cNvSpPr/>
          <p:nvPr/>
        </p:nvSpPr>
        <p:spPr>
          <a:xfrm>
            <a:off x="1503274" y="2882641"/>
            <a:ext cx="1481238" cy="635933"/>
          </a:xfrm>
          <a:prstGeom prst="roundRect">
            <a:avLst>
              <a:gd name="adj" fmla="val 6877"/>
            </a:avLst>
          </a:prstGeom>
          <a:solidFill>
            <a:schemeClr val="accent6">
              <a:lumMod val="20000"/>
              <a:lumOff val="80000"/>
            </a:schemeClr>
          </a:solidFill>
          <a:ln w="349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003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0006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5009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0012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5016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0019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5022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0025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H" sz="2400" b="1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file_fault</a:t>
            </a:r>
            <a:endParaRPr lang="en-US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Rounded Rectangle 55">
            <a:extLst>
              <a:ext uri="{FF2B5EF4-FFF2-40B4-BE49-F238E27FC236}">
                <a16:creationId xmlns:a16="http://schemas.microsoft.com/office/drawing/2014/main" id="{813C42DF-74CA-7AEA-975E-FB76EE586D8B}"/>
              </a:ext>
            </a:extLst>
          </p:cNvPr>
          <p:cNvSpPr/>
          <p:nvPr/>
        </p:nvSpPr>
        <p:spPr>
          <a:xfrm>
            <a:off x="3296724" y="2866853"/>
            <a:ext cx="1717727" cy="641661"/>
          </a:xfrm>
          <a:prstGeom prst="roundRect">
            <a:avLst>
              <a:gd name="adj" fmla="val 6877"/>
            </a:avLst>
          </a:prstGeom>
          <a:solidFill>
            <a:schemeClr val="tx2">
              <a:lumMod val="10000"/>
              <a:lumOff val="90000"/>
            </a:schemeClr>
          </a:solidFill>
          <a:ln w="349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003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0006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5009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0012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5016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0019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5022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0025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H" sz="2400" b="1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anon_fault</a:t>
            </a:r>
            <a:endParaRPr lang="en-US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6" name="Rounded Rectangle 55">
            <a:extLst>
              <a:ext uri="{FF2B5EF4-FFF2-40B4-BE49-F238E27FC236}">
                <a16:creationId xmlns:a16="http://schemas.microsoft.com/office/drawing/2014/main" id="{F4C2A94E-0D40-B22A-34AD-F0BBEBFE1060}"/>
              </a:ext>
            </a:extLst>
          </p:cNvPr>
          <p:cNvSpPr/>
          <p:nvPr/>
        </p:nvSpPr>
        <p:spPr>
          <a:xfrm>
            <a:off x="5306731" y="2876951"/>
            <a:ext cx="1845578" cy="724241"/>
          </a:xfrm>
          <a:prstGeom prst="roundRect">
            <a:avLst>
              <a:gd name="adj" fmla="val 6877"/>
            </a:avLst>
          </a:prstGeom>
          <a:solidFill>
            <a:schemeClr val="accent6">
              <a:lumMod val="20000"/>
              <a:lumOff val="80000"/>
            </a:schemeClr>
          </a:solidFill>
          <a:ln w="349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003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0006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5009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0012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5016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0019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5022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0025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H" sz="24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TLB </a:t>
            </a:r>
            <a:endParaRPr lang="en-US" sz="24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en-CH" sz="24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Shootdown</a:t>
            </a:r>
            <a:endParaRPr lang="en-US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1" name="Rounded Rectangle 55">
            <a:extLst>
              <a:ext uri="{FF2B5EF4-FFF2-40B4-BE49-F238E27FC236}">
                <a16:creationId xmlns:a16="http://schemas.microsoft.com/office/drawing/2014/main" id="{66E6D28A-1BD4-E5B0-E000-FFB9D0E23DF1}"/>
              </a:ext>
            </a:extLst>
          </p:cNvPr>
          <p:cNvSpPr/>
          <p:nvPr/>
        </p:nvSpPr>
        <p:spPr>
          <a:xfrm>
            <a:off x="2150084" y="3904418"/>
            <a:ext cx="1053608" cy="454611"/>
          </a:xfrm>
          <a:prstGeom prst="roundRect">
            <a:avLst>
              <a:gd name="adj" fmla="val 6877"/>
            </a:avLst>
          </a:prstGeom>
          <a:solidFill>
            <a:schemeClr val="accent6">
              <a:lumMod val="20000"/>
              <a:lumOff val="80000"/>
            </a:schemeClr>
          </a:solidFill>
          <a:ln w="349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003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0006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5009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0012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5016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0019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5022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0025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H" sz="24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CoW</a:t>
            </a:r>
            <a:endParaRPr lang="en-US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" name="Rounded Rectangle 55">
            <a:extLst>
              <a:ext uri="{FF2B5EF4-FFF2-40B4-BE49-F238E27FC236}">
                <a16:creationId xmlns:a16="http://schemas.microsoft.com/office/drawing/2014/main" id="{78ABA82E-1A90-45FC-9DCD-B4DBFE46B7E4}"/>
              </a:ext>
            </a:extLst>
          </p:cNvPr>
          <p:cNvSpPr/>
          <p:nvPr/>
        </p:nvSpPr>
        <p:spPr>
          <a:xfrm>
            <a:off x="3544878" y="3917567"/>
            <a:ext cx="1214179" cy="441462"/>
          </a:xfrm>
          <a:prstGeom prst="roundRect">
            <a:avLst>
              <a:gd name="adj" fmla="val 6877"/>
            </a:avLst>
          </a:prstGeom>
          <a:solidFill>
            <a:schemeClr val="accent6">
              <a:lumMod val="20000"/>
              <a:lumOff val="80000"/>
            </a:schemeClr>
          </a:solidFill>
          <a:ln w="349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003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0006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5009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0012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5016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0019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5022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0025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H" sz="24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minor</a:t>
            </a:r>
            <a:endParaRPr lang="en-US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3" name="Rounded Rectangle 55">
            <a:extLst>
              <a:ext uri="{FF2B5EF4-FFF2-40B4-BE49-F238E27FC236}">
                <a16:creationId xmlns:a16="http://schemas.microsoft.com/office/drawing/2014/main" id="{9DF02CB6-CE0B-35C6-349C-8EEEF9590B72}"/>
              </a:ext>
            </a:extLst>
          </p:cNvPr>
          <p:cNvSpPr/>
          <p:nvPr/>
        </p:nvSpPr>
        <p:spPr>
          <a:xfrm>
            <a:off x="5083918" y="3919372"/>
            <a:ext cx="876058" cy="439657"/>
          </a:xfrm>
          <a:prstGeom prst="roundRect">
            <a:avLst>
              <a:gd name="adj" fmla="val 6877"/>
            </a:avLst>
          </a:prstGeom>
          <a:solidFill>
            <a:schemeClr val="tx2">
              <a:lumMod val="10000"/>
              <a:lumOff val="90000"/>
            </a:schemeClr>
          </a:solidFill>
          <a:ln w="349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003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0006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5009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0012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5016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0019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5022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0025" algn="l" defTabSz="345003" rtl="0" eaLnBrk="1" latinLnBrk="0" hangingPunct="1">
              <a:defRPr sz="13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H" sz="24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THP</a:t>
            </a:r>
            <a:endParaRPr lang="en-US" sz="24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32DAF01-9055-1561-0B47-D88A86FFE475}"/>
              </a:ext>
            </a:extLst>
          </p:cNvPr>
          <p:cNvCxnSpPr>
            <a:cxnSpLocks/>
          </p:cNvCxnSpPr>
          <p:nvPr/>
        </p:nvCxnSpPr>
        <p:spPr>
          <a:xfrm>
            <a:off x="617766" y="4588983"/>
            <a:ext cx="7670829" cy="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47FDC07-1914-AE6C-BD9A-F2148337F94D}"/>
              </a:ext>
            </a:extLst>
          </p:cNvPr>
          <p:cNvSpPr txBox="1"/>
          <p:nvPr/>
        </p:nvSpPr>
        <p:spPr>
          <a:xfrm>
            <a:off x="7397749" y="3112489"/>
            <a:ext cx="1087322" cy="4327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Level 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128FD64-ADE2-FF6F-F452-02D5EA02E801}"/>
              </a:ext>
            </a:extLst>
          </p:cNvPr>
          <p:cNvSpPr txBox="1"/>
          <p:nvPr/>
        </p:nvSpPr>
        <p:spPr>
          <a:xfrm>
            <a:off x="7397749" y="3991732"/>
            <a:ext cx="1087322" cy="4327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Level 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7FEC7F5-BEFA-69A2-C118-DFF6DCA958B1}"/>
              </a:ext>
            </a:extLst>
          </p:cNvPr>
          <p:cNvSpPr txBox="1"/>
          <p:nvPr/>
        </p:nvSpPr>
        <p:spPr>
          <a:xfrm>
            <a:off x="7397749" y="2169208"/>
            <a:ext cx="1188786" cy="4327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 dirty="0">
                <a:solidFill>
                  <a:schemeClr val="bg2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Level 1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066710CF-6060-999A-B61D-42329994AD26}"/>
              </a:ext>
            </a:extLst>
          </p:cNvPr>
          <p:cNvCxnSpPr>
            <a:cxnSpLocks/>
          </p:cNvCxnSpPr>
          <p:nvPr/>
        </p:nvCxnSpPr>
        <p:spPr>
          <a:xfrm>
            <a:off x="632518" y="3738492"/>
            <a:ext cx="7670829" cy="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0FA1B60-F836-E4EB-939D-9C2DD94318F7}"/>
              </a:ext>
            </a:extLst>
          </p:cNvPr>
          <p:cNvCxnSpPr>
            <a:cxnSpLocks/>
          </p:cNvCxnSpPr>
          <p:nvPr/>
        </p:nvCxnSpPr>
        <p:spPr>
          <a:xfrm>
            <a:off x="637438" y="2711023"/>
            <a:ext cx="7670829" cy="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B0CFE37-C61E-921A-AB29-9530AD08A904}"/>
              </a:ext>
            </a:extLst>
          </p:cNvPr>
          <p:cNvCxnSpPr>
            <a:cxnSpLocks/>
          </p:cNvCxnSpPr>
          <p:nvPr/>
        </p:nvCxnSpPr>
        <p:spPr>
          <a:xfrm>
            <a:off x="642358" y="1890032"/>
            <a:ext cx="7670829" cy="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0B4FC9C-CA5E-F5CF-2643-9CA51FF51A51}"/>
              </a:ext>
            </a:extLst>
          </p:cNvPr>
          <p:cNvCxnSpPr>
            <a:cxnSpLocks/>
            <a:stCxn id="3" idx="2"/>
            <a:endCxn id="6" idx="0"/>
          </p:cNvCxnSpPr>
          <p:nvPr/>
        </p:nvCxnSpPr>
        <p:spPr>
          <a:xfrm flipH="1">
            <a:off x="4158364" y="1763761"/>
            <a:ext cx="11941" cy="258954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3D6EE3D7-3270-F38D-E8A4-388372756221}"/>
              </a:ext>
            </a:extLst>
          </p:cNvPr>
          <p:cNvCxnSpPr>
            <a:cxnSpLocks/>
          </p:cNvCxnSpPr>
          <p:nvPr/>
        </p:nvCxnSpPr>
        <p:spPr>
          <a:xfrm>
            <a:off x="4155692" y="2534693"/>
            <a:ext cx="0" cy="331853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711542ED-1437-2E81-2AA6-1B8F7AE267B3}"/>
              </a:ext>
            </a:extLst>
          </p:cNvPr>
          <p:cNvCxnSpPr>
            <a:cxnSpLocks/>
          </p:cNvCxnSpPr>
          <p:nvPr/>
        </p:nvCxnSpPr>
        <p:spPr>
          <a:xfrm>
            <a:off x="4435911" y="2531970"/>
            <a:ext cx="1203811" cy="332425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4978408A-8826-9DC4-112D-CB24F8D5D1AE}"/>
              </a:ext>
            </a:extLst>
          </p:cNvPr>
          <p:cNvCxnSpPr>
            <a:cxnSpLocks/>
          </p:cNvCxnSpPr>
          <p:nvPr/>
        </p:nvCxnSpPr>
        <p:spPr>
          <a:xfrm flipH="1">
            <a:off x="2619176" y="2526875"/>
            <a:ext cx="1153163" cy="350987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2B505D1C-881F-C21C-B251-E0B36A5B8175}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4151377" y="3508514"/>
            <a:ext cx="4211" cy="391125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E4EEFE58-C47D-3B20-D0F2-8C2ABF65EDB8}"/>
              </a:ext>
            </a:extLst>
          </p:cNvPr>
          <p:cNvCxnSpPr>
            <a:cxnSpLocks/>
          </p:cNvCxnSpPr>
          <p:nvPr/>
        </p:nvCxnSpPr>
        <p:spPr>
          <a:xfrm flipH="1">
            <a:off x="2706058" y="3503670"/>
            <a:ext cx="897047" cy="395969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37A4DC01-EB61-4EAD-9577-D6CDF785C67E}"/>
              </a:ext>
            </a:extLst>
          </p:cNvPr>
          <p:cNvCxnSpPr>
            <a:cxnSpLocks/>
            <a:endCxn id="23" idx="0"/>
          </p:cNvCxnSpPr>
          <p:nvPr/>
        </p:nvCxnSpPr>
        <p:spPr>
          <a:xfrm>
            <a:off x="4769970" y="3510972"/>
            <a:ext cx="751977" cy="408400"/>
          </a:xfrm>
          <a:prstGeom prst="straightConnector1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5623CEFE-1653-03B4-20B5-A0F147BB7BD9}"/>
              </a:ext>
            </a:extLst>
          </p:cNvPr>
          <p:cNvSpPr txBox="1"/>
          <p:nvPr/>
        </p:nvSpPr>
        <p:spPr>
          <a:xfrm>
            <a:off x="2495693" y="1834912"/>
            <a:ext cx="1343025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4000" b="1" dirty="0">
                <a:solidFill>
                  <a:schemeClr val="bg2">
                    <a:lumMod val="50000"/>
                  </a:schemeClr>
                </a:solidFill>
              </a:rPr>
              <a:t>…</a:t>
            </a:r>
            <a:endParaRPr lang="en-US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FBA3A5A-5C2B-4280-7347-74A9ECF03EE8}"/>
              </a:ext>
            </a:extLst>
          </p:cNvPr>
          <p:cNvSpPr txBox="1"/>
          <p:nvPr/>
        </p:nvSpPr>
        <p:spPr>
          <a:xfrm>
            <a:off x="735716" y="2706256"/>
            <a:ext cx="1343025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4000" b="1" dirty="0">
                <a:solidFill>
                  <a:schemeClr val="bg2">
                    <a:lumMod val="50000"/>
                  </a:schemeClr>
                </a:solidFill>
              </a:rPr>
              <a:t>…</a:t>
            </a:r>
            <a:endParaRPr lang="en-US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63584EB-D07B-E837-F626-C3B853946248}"/>
              </a:ext>
            </a:extLst>
          </p:cNvPr>
          <p:cNvSpPr txBox="1"/>
          <p:nvPr/>
        </p:nvSpPr>
        <p:spPr>
          <a:xfrm>
            <a:off x="1443639" y="3769354"/>
            <a:ext cx="1343025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4000" b="1" dirty="0">
                <a:solidFill>
                  <a:schemeClr val="bg2">
                    <a:lumMod val="50000"/>
                  </a:schemeClr>
                </a:solidFill>
              </a:rPr>
              <a:t>…</a:t>
            </a:r>
            <a:endParaRPr lang="en-US" sz="4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34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DA91C9-DAD1-7DC2-46B4-A700315BD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- </a:t>
            </a:r>
            <a:r>
              <a:rPr lang="en-US" dirty="0">
                <a:latin typeface="Corbel" panose="020B0503020204020204" pitchFamily="34" charset="0"/>
              </a:rPr>
              <a:t>3</a:t>
            </a:r>
            <a:r>
              <a:rPr lang="en-US" baseline="30000" dirty="0">
                <a:latin typeface="Corbel" panose="020B0503020204020204" pitchFamily="34" charset="0"/>
              </a:rPr>
              <a:t>rd</a:t>
            </a:r>
            <a:r>
              <a:rPr lang="en-US" dirty="0">
                <a:latin typeface="Corbel" panose="020B0503020204020204" pitchFamily="34" charset="0"/>
              </a:rPr>
              <a:t> Tree level</a:t>
            </a:r>
            <a:r>
              <a:rPr lang="en-US" dirty="0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E12444-4B9F-5174-09ED-46AD333EF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29</a:t>
            </a:fld>
            <a:endParaRPr lang="en-CH"/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F8E80081-DC0E-8C07-CD92-9268F3FA02E8}"/>
              </a:ext>
            </a:extLst>
          </p:cNvPr>
          <p:cNvGraphicFramePr>
            <a:graphicFrameLocks noGrp="1"/>
          </p:cNvGraphicFramePr>
          <p:nvPr/>
        </p:nvGraphicFramePr>
        <p:xfrm>
          <a:off x="589660" y="1970471"/>
          <a:ext cx="7964680" cy="26517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880075">
                  <a:extLst>
                    <a:ext uri="{9D8B030D-6E8A-4147-A177-3AD203B41FA5}">
                      <a16:colId xmlns:a16="http://schemas.microsoft.com/office/drawing/2014/main" val="1703248236"/>
                    </a:ext>
                  </a:extLst>
                </a:gridCol>
                <a:gridCol w="1922803">
                  <a:extLst>
                    <a:ext uri="{9D8B030D-6E8A-4147-A177-3AD203B41FA5}">
                      <a16:colId xmlns:a16="http://schemas.microsoft.com/office/drawing/2014/main" val="3829862367"/>
                    </a:ext>
                  </a:extLst>
                </a:gridCol>
                <a:gridCol w="1973182">
                  <a:extLst>
                    <a:ext uri="{9D8B030D-6E8A-4147-A177-3AD203B41FA5}">
                      <a16:colId xmlns:a16="http://schemas.microsoft.com/office/drawing/2014/main" val="966506870"/>
                    </a:ext>
                  </a:extLst>
                </a:gridCol>
                <a:gridCol w="2188620">
                  <a:extLst>
                    <a:ext uri="{9D8B030D-6E8A-4147-A177-3AD203B41FA5}">
                      <a16:colId xmlns:a16="http://schemas.microsoft.com/office/drawing/2014/main" val="2255862622"/>
                    </a:ext>
                  </a:extLst>
                </a:gridCol>
              </a:tblGrid>
              <a:tr h="36633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Minor Page Fault</a:t>
                      </a:r>
                    </a:p>
                  </a:txBody>
                  <a:tcPr>
                    <a:lnL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Copy On Write</a:t>
                      </a: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THP Collapse</a:t>
                      </a: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41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002060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RMV</a:t>
                      </a:r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50k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250</a:t>
                      </a:r>
                    </a:p>
                  </a:txBody>
                  <a:tcPr>
                    <a:lnL>
                      <a:noFill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50</a:t>
                      </a: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553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PMV</a:t>
                      </a:r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100k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250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50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628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 err="1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ea typeface="Calibri"/>
                          <a:cs typeface="Calibri"/>
                        </a:rPr>
                        <a:t>Δ</a:t>
                      </a:r>
                      <a:endParaRPr lang="en-US" sz="2400" dirty="0">
                        <a:solidFill>
                          <a:schemeClr val="tx1"/>
                        </a:solidFill>
                        <a:latin typeface="Corbel" panose="020B0503020204020204" pitchFamily="34" charset="0"/>
                        <a:ea typeface="Calibri"/>
                        <a:cs typeface="Calibri"/>
                      </a:endParaRPr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4σ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ea typeface="+mn-lt"/>
                          <a:cs typeface="+mn-lt"/>
                        </a:rPr>
                        <a:t>&gt; </a:t>
                      </a:r>
                      <a:r>
                        <a:rPr lang="el-GR" sz="2400" b="1" dirty="0">
                          <a:solidFill>
                            <a:schemeClr val="tx1"/>
                          </a:solidFill>
                          <a:latin typeface="Corbel" panose="020B0503020204020204" pitchFamily="34" charset="0"/>
                          <a:ea typeface="+mn-lt"/>
                          <a:cs typeface="+mn-lt"/>
                        </a:rPr>
                        <a:t>ε</a:t>
                      </a:r>
                      <a:endParaRPr lang="en-US" sz="24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56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0</a:t>
                      </a:r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0</a:t>
                      </a:r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290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i</a:t>
                      </a:r>
                      <a:endParaRPr lang="en-US" sz="24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0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</a:t>
                      </a: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</a:t>
                      </a: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8102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50398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FFF5A-3C16-0CA2-3DEF-3551EE23B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5DD23ED-2731-B71A-F082-97DABF989C4F}"/>
              </a:ext>
            </a:extLst>
          </p:cNvPr>
          <p:cNvCxnSpPr>
            <a:cxnSpLocks/>
          </p:cNvCxnSpPr>
          <p:nvPr/>
        </p:nvCxnSpPr>
        <p:spPr>
          <a:xfrm>
            <a:off x="4270497" y="4814128"/>
            <a:ext cx="4070621" cy="0"/>
          </a:xfrm>
          <a:prstGeom prst="line">
            <a:avLst/>
          </a:pr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A5B1E2BF-85C9-07B3-D2E2-4A236C5C4C21}"/>
              </a:ext>
            </a:extLst>
          </p:cNvPr>
          <p:cNvSpPr txBox="1"/>
          <p:nvPr/>
        </p:nvSpPr>
        <p:spPr>
          <a:xfrm>
            <a:off x="6365530" y="3897511"/>
            <a:ext cx="190652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sz="18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Else</a:t>
            </a:r>
            <a:r>
              <a:rPr lang="en-GB" sz="1800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1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continue</a:t>
            </a:r>
          </a:p>
          <a:p>
            <a:pPr algn="r"/>
            <a:r>
              <a:rPr lang="en-GB" sz="1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profiling deeper</a:t>
            </a:r>
          </a:p>
          <a:p>
            <a:pPr algn="r"/>
            <a:r>
              <a:rPr lang="en-GB" sz="1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 the  tree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58C44F4-EB5B-97F6-F449-850191E1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orbel"/>
              </a:rPr>
              <a:t>Argus: End-to-End Flow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545285-2C85-DB62-59B8-4605587AB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30</a:t>
            </a:fld>
            <a:endParaRPr lang="en-CH"/>
          </a:p>
        </p:txBody>
      </p:sp>
      <p:sp>
        <p:nvSpPr>
          <p:cNvPr id="57" name="Rounded Rectangle 5">
            <a:extLst>
              <a:ext uri="{FF2B5EF4-FFF2-40B4-BE49-F238E27FC236}">
                <a16:creationId xmlns:a16="http://schemas.microsoft.com/office/drawing/2014/main" id="{C30794D7-C842-6E73-0FB5-A5032EC0078F}"/>
              </a:ext>
            </a:extLst>
          </p:cNvPr>
          <p:cNvSpPr/>
          <p:nvPr/>
        </p:nvSpPr>
        <p:spPr>
          <a:xfrm>
            <a:off x="934067" y="2363296"/>
            <a:ext cx="3173092" cy="957069"/>
          </a:xfrm>
          <a:prstGeom prst="roundRect">
            <a:avLst>
              <a:gd name="adj" fmla="val 4430"/>
            </a:avLst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❷ Profile</a:t>
            </a:r>
            <a:r>
              <a:rPr lang="en-CH" sz="2400" b="1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benchmark</a:t>
            </a:r>
            <a:endParaRPr lang="en-US" sz="24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 </a:t>
            </a:r>
            <a:r>
              <a:rPr lang="en-US" sz="24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idle system </a:t>
            </a:r>
          </a:p>
        </p:txBody>
      </p:sp>
      <p:sp>
        <p:nvSpPr>
          <p:cNvPr id="58" name="Rounded Rectangle 5">
            <a:extLst>
              <a:ext uri="{FF2B5EF4-FFF2-40B4-BE49-F238E27FC236}">
                <a16:creationId xmlns:a16="http://schemas.microsoft.com/office/drawing/2014/main" id="{C6B6B774-B3AD-5912-4BBC-5116901DA314}"/>
              </a:ext>
            </a:extLst>
          </p:cNvPr>
          <p:cNvSpPr/>
          <p:nvPr/>
        </p:nvSpPr>
        <p:spPr>
          <a:xfrm>
            <a:off x="4439175" y="1157613"/>
            <a:ext cx="3969475" cy="791071"/>
          </a:xfrm>
          <a:prstGeom prst="roundRect">
            <a:avLst>
              <a:gd name="adj" fmla="val 4430"/>
            </a:avLst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   </a:t>
            </a:r>
            <a:r>
              <a:rPr lang="en-US" sz="2400" b="1" dirty="0">
                <a:solidFill>
                  <a:schemeClr val="accent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❸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Agent </a:t>
            </a:r>
            <a:r>
              <a:rPr lang="en-CH" sz="2400" b="1">
                <a:solidFill>
                  <a:schemeClr val="accent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authors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eBPF</a:t>
            </a:r>
            <a:r>
              <a:rPr lang="en-US" sz="2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instrumentation code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E158AD44-BE44-C9F7-51A9-B2E3492E042D}"/>
              </a:ext>
            </a:extLst>
          </p:cNvPr>
          <p:cNvGrpSpPr/>
          <p:nvPr/>
        </p:nvGrpSpPr>
        <p:grpSpPr>
          <a:xfrm>
            <a:off x="912591" y="1376517"/>
            <a:ext cx="3173092" cy="580299"/>
            <a:chOff x="400698" y="1268772"/>
            <a:chExt cx="3268759" cy="64748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4" name="Rounded Rectangle 5">
              <a:extLst>
                <a:ext uri="{FF2B5EF4-FFF2-40B4-BE49-F238E27FC236}">
                  <a16:creationId xmlns:a16="http://schemas.microsoft.com/office/drawing/2014/main" id="{EE3030AA-E37A-4F2F-D01C-E9132CC9DAA8}"/>
                </a:ext>
              </a:extLst>
            </p:cNvPr>
            <p:cNvSpPr/>
            <p:nvPr/>
          </p:nvSpPr>
          <p:spPr>
            <a:xfrm>
              <a:off x="400698" y="1268772"/>
              <a:ext cx="3268759" cy="647485"/>
            </a:xfrm>
            <a:prstGeom prst="roundRect">
              <a:avLst>
                <a:gd name="adj" fmla="val 4430"/>
              </a:avLst>
            </a:prstGeom>
            <a:grpFill/>
            <a:ln w="254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Corbel" panose="020B0503020204020204" pitchFamily="34" charset="0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2BF8ABE-332B-4856-A4B7-876085D4D23F}"/>
                </a:ext>
              </a:extLst>
            </p:cNvPr>
            <p:cNvSpPr txBox="1"/>
            <p:nvPr/>
          </p:nvSpPr>
          <p:spPr>
            <a:xfrm>
              <a:off x="429688" y="1317730"/>
              <a:ext cx="3233597" cy="515116"/>
            </a:xfrm>
            <a:prstGeom prst="rect">
              <a:avLst/>
            </a:prstGeom>
            <a:grp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❶ Select</a:t>
              </a:r>
              <a:r>
                <a:rPr lang="en-US" sz="2400" b="0" dirty="0">
                  <a:solidFill>
                    <a:schemeClr val="accent1">
                      <a:lumMod val="50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​ </a:t>
              </a:r>
              <a:r>
                <a:rPr lang="en-US" sz="2400" dirty="0">
                  <a:solidFill>
                    <a:srgbClr val="000000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benchmark</a:t>
              </a:r>
              <a:endParaRPr lang="en-US" sz="2400" dirty="0">
                <a:solidFill>
                  <a:schemeClr val="accent2">
                    <a:lumMod val="49000"/>
                  </a:schemeClr>
                </a:solidFill>
                <a:highlight>
                  <a:srgbClr val="FF00FF"/>
                </a:highlight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sp>
        <p:nvSpPr>
          <p:cNvPr id="72" name="Rounded Rectangle 5">
            <a:extLst>
              <a:ext uri="{FF2B5EF4-FFF2-40B4-BE49-F238E27FC236}">
                <a16:creationId xmlns:a16="http://schemas.microsoft.com/office/drawing/2014/main" id="{051993C1-F00E-ABE0-F6AE-4DD9D5C809CB}"/>
              </a:ext>
            </a:extLst>
          </p:cNvPr>
          <p:cNvSpPr/>
          <p:nvPr/>
        </p:nvSpPr>
        <p:spPr>
          <a:xfrm>
            <a:off x="1861760" y="3798173"/>
            <a:ext cx="4464440" cy="646331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r>
              <a:rPr lang="en-US" sz="24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❺ </a:t>
            </a:r>
            <a:r>
              <a:rPr lang="en-US" sz="2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Compute </a:t>
            </a:r>
            <a:r>
              <a:rPr lang="en-GB" sz="2400" b="1" dirty="0" err="1">
                <a:solidFill>
                  <a:schemeClr val="accent4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Δ</a:t>
            </a:r>
            <a:r>
              <a:rPr lang="en-US" sz="1800" b="1" dirty="0" err="1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= </a:t>
            </a:r>
            <a:r>
              <a:rPr lang="en-US" sz="2400" b="1" dirty="0" err="1">
                <a:solidFill>
                  <a:schemeClr val="accent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PMV</a:t>
            </a:r>
            <a:r>
              <a:rPr lang="en-US" sz="1800" b="1" dirty="0" err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</a:t>
            </a:r>
            <a:r>
              <a:rPr lang="en-US" sz="2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RMV</a:t>
            </a:r>
            <a:r>
              <a:rPr lang="en-US" sz="1800" b="1" dirty="0" err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</a:t>
            </a:r>
            <a:r>
              <a:rPr lang="en-US" sz="24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</a:t>
            </a:r>
            <a:endParaRPr lang="en-US" sz="2400" dirty="0">
              <a:solidFill>
                <a:schemeClr val="tx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2" name="Rounded Rectangle 5">
            <a:extLst>
              <a:ext uri="{FF2B5EF4-FFF2-40B4-BE49-F238E27FC236}">
                <a16:creationId xmlns:a16="http://schemas.microsoft.com/office/drawing/2014/main" id="{D11BD1E2-4EA5-F1DD-BF38-078DD7EA8EDE}"/>
              </a:ext>
            </a:extLst>
          </p:cNvPr>
          <p:cNvSpPr/>
          <p:nvPr/>
        </p:nvSpPr>
        <p:spPr>
          <a:xfrm>
            <a:off x="2295693" y="5228344"/>
            <a:ext cx="3949607" cy="1111984"/>
          </a:xfrm>
          <a:prstGeom prst="roundRect">
            <a:avLst>
              <a:gd name="adj" fmla="val 4430"/>
            </a:avLst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❻ </a:t>
            </a:r>
            <a:r>
              <a:rPr lang="en-US" sz="2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Localize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Bottleneck</a:t>
            </a:r>
          </a:p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Anonymous, Minor Page-Fault</a:t>
            </a:r>
          </a:p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kernel code-path</a:t>
            </a: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A48EFCA2-EFC9-E758-B3C9-FE95B4D8CF42}"/>
              </a:ext>
            </a:extLst>
          </p:cNvPr>
          <p:cNvCxnSpPr>
            <a:cxnSpLocks/>
          </p:cNvCxnSpPr>
          <p:nvPr/>
        </p:nvCxnSpPr>
        <p:spPr>
          <a:xfrm flipH="1">
            <a:off x="5521006" y="3415419"/>
            <a:ext cx="844524" cy="322894"/>
          </a:xfrm>
          <a:prstGeom prst="straightConnector1">
            <a:avLst/>
          </a:prstGeom>
          <a:ln w="5715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A65FA8A6-78E7-E3FA-9B53-1A958375BDEA}"/>
              </a:ext>
            </a:extLst>
          </p:cNvPr>
          <p:cNvSpPr/>
          <p:nvPr/>
        </p:nvSpPr>
        <p:spPr>
          <a:xfrm>
            <a:off x="4439175" y="2359901"/>
            <a:ext cx="3272095" cy="995059"/>
          </a:xfrm>
          <a:prstGeom prst="roundRect">
            <a:avLst>
              <a:gd name="adj" fmla="val 4430"/>
            </a:avLst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❹ Profile</a:t>
            </a:r>
            <a:r>
              <a:rPr lang="en-CH" sz="2400" b="1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benchmark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</a:t>
            </a:r>
            <a:r>
              <a:rPr lang="en-US" sz="2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perturbed system 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D2FB528-CE0A-7819-7B8B-613F70BC7F63}"/>
              </a:ext>
            </a:extLst>
          </p:cNvPr>
          <p:cNvCxnSpPr>
            <a:cxnSpLocks/>
          </p:cNvCxnSpPr>
          <p:nvPr/>
        </p:nvCxnSpPr>
        <p:spPr>
          <a:xfrm>
            <a:off x="2248120" y="1967551"/>
            <a:ext cx="0" cy="338844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17E089E-CD8C-7F13-7493-82AA6B5D1749}"/>
              </a:ext>
            </a:extLst>
          </p:cNvPr>
          <p:cNvCxnSpPr>
            <a:cxnSpLocks/>
          </p:cNvCxnSpPr>
          <p:nvPr/>
        </p:nvCxnSpPr>
        <p:spPr>
          <a:xfrm>
            <a:off x="6515967" y="1959148"/>
            <a:ext cx="2573" cy="338701"/>
          </a:xfrm>
          <a:prstGeom prst="straightConnector1">
            <a:avLst/>
          </a:prstGeom>
          <a:ln w="5715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5032127-87A5-0C36-A181-4D878A297384}"/>
              </a:ext>
            </a:extLst>
          </p:cNvPr>
          <p:cNvCxnSpPr>
            <a:cxnSpLocks/>
          </p:cNvCxnSpPr>
          <p:nvPr/>
        </p:nvCxnSpPr>
        <p:spPr>
          <a:xfrm>
            <a:off x="2244531" y="3370904"/>
            <a:ext cx="729328" cy="400110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55CD8FC-C409-ED65-7F51-7EB17276A395}"/>
              </a:ext>
            </a:extLst>
          </p:cNvPr>
          <p:cNvCxnSpPr>
            <a:cxnSpLocks/>
            <a:stCxn id="72" idx="2"/>
          </p:cNvCxnSpPr>
          <p:nvPr/>
        </p:nvCxnSpPr>
        <p:spPr>
          <a:xfrm>
            <a:off x="4093980" y="4444504"/>
            <a:ext cx="1" cy="783840"/>
          </a:xfrm>
          <a:prstGeom prst="straightConnector1">
            <a:avLst/>
          </a:prstGeom>
          <a:ln w="57150">
            <a:solidFill>
              <a:schemeClr val="bg2">
                <a:lumMod val="2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D7A8568-EA99-75BB-D809-E0F7016D9449}"/>
              </a:ext>
            </a:extLst>
          </p:cNvPr>
          <p:cNvCxnSpPr>
            <a:cxnSpLocks/>
          </p:cNvCxnSpPr>
          <p:nvPr/>
        </p:nvCxnSpPr>
        <p:spPr>
          <a:xfrm flipV="1">
            <a:off x="8341118" y="1919380"/>
            <a:ext cx="0" cy="2923433"/>
          </a:xfrm>
          <a:prstGeom prst="straightConnector1">
            <a:avLst/>
          </a:prstGeom>
          <a:ln w="57150">
            <a:solidFill>
              <a:schemeClr val="bg2">
                <a:lumMod val="2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A2D8E06-089F-DEF4-C1CD-4AE49C9A7F91}"/>
              </a:ext>
            </a:extLst>
          </p:cNvPr>
          <p:cNvSpPr txBox="1"/>
          <p:nvPr/>
        </p:nvSpPr>
        <p:spPr>
          <a:xfrm>
            <a:off x="1332964" y="4497675"/>
            <a:ext cx="26567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sz="1800" b="1" dirty="0">
                <a:solidFill>
                  <a:schemeClr val="accent6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If</a:t>
            </a:r>
            <a:r>
              <a:rPr lang="en-GB" sz="1800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1800" b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Δ</a:t>
            </a:r>
            <a:r>
              <a:rPr lang="en-US" sz="1800" b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</a:t>
            </a:r>
            <a:r>
              <a:rPr lang="en-US" sz="1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≤</a:t>
            </a:r>
            <a:r>
              <a:rPr lang="el-GR" sz="1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ε</a:t>
            </a:r>
            <a:r>
              <a:rPr lang="en-US" sz="1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0r </a:t>
            </a:r>
          </a:p>
          <a:p>
            <a:pPr algn="r"/>
            <a:r>
              <a:rPr lang="en-US" sz="1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last tree level</a:t>
            </a:r>
            <a:r>
              <a:rPr lang="en-GB" sz="1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AB6F4DF-D047-1097-63BA-F9236374675E}"/>
              </a:ext>
            </a:extLst>
          </p:cNvPr>
          <p:cNvSpPr txBox="1"/>
          <p:nvPr/>
        </p:nvSpPr>
        <p:spPr>
          <a:xfrm>
            <a:off x="1749624" y="3408193"/>
            <a:ext cx="837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RMV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2C95351-2939-F537-15A5-84CCF8D2C845}"/>
              </a:ext>
            </a:extLst>
          </p:cNvPr>
          <p:cNvSpPr txBox="1"/>
          <p:nvPr/>
        </p:nvSpPr>
        <p:spPr>
          <a:xfrm>
            <a:off x="6157916" y="3446396"/>
            <a:ext cx="879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Corbel" panose="020B0503020204020204" pitchFamily="34" charset="0"/>
                <a:ea typeface="+mn-lt"/>
                <a:cs typeface="+mn-lt"/>
              </a:rPr>
              <a:t>PMV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8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57" grpId="0" animBg="1"/>
      <p:bldP spid="58" grpId="0" animBg="1"/>
      <p:bldP spid="72" grpId="0" animBg="1"/>
      <p:bldP spid="62" grpId="0" animBg="1"/>
      <p:bldP spid="3" grpId="0" animBg="1"/>
      <p:bldP spid="49" grpId="0"/>
      <p:bldP spid="50" grpId="0"/>
      <p:bldP spid="5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5E53B-7103-D2E8-7A2D-6CC13C1A3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573B781E-993E-4904-6E66-AA7012E9E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H" sz="37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Case Study #1: Overheads caused by THP</a:t>
            </a:r>
            <a:endParaRPr lang="en-US" sz="37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B53027-7591-DF24-9E45-BB9FE0BD9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31</a:t>
            </a:fld>
            <a:endParaRPr lang="en-CH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2060A4E-122D-36CD-3D0F-B8ABD84CCE52}"/>
              </a:ext>
            </a:extLst>
          </p:cNvPr>
          <p:cNvSpPr txBox="1">
            <a:spLocks/>
          </p:cNvSpPr>
          <p:nvPr/>
        </p:nvSpPr>
        <p:spPr>
          <a:xfrm>
            <a:off x="0" y="2893749"/>
            <a:ext cx="9144000" cy="1625600"/>
          </a:xfrm>
          <a:prstGeom prst="roundRect">
            <a:avLst>
              <a:gd name="adj" fmla="val 6621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noFill/>
          </a:ln>
          <a:effectLst>
            <a:softEdge rad="0"/>
          </a:effectLst>
        </p:spPr>
        <p:txBody>
          <a:bodyPr lIns="965200" rIns="45720"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buNone/>
            </a:pPr>
            <a:r>
              <a:rPr lang="en-US" sz="2800" b="1" dirty="0">
                <a:solidFill>
                  <a:srgbClr val="1F4E79"/>
                </a:solidFill>
                <a:latin typeface="Corbel"/>
              </a:rPr>
              <a:t>What </a:t>
            </a:r>
            <a:r>
              <a:rPr lang="en-US" sz="2800" dirty="0">
                <a:solidFill>
                  <a:srgbClr val="1F4E79"/>
                </a:solidFill>
                <a:latin typeface="Corbel"/>
              </a:rPr>
              <a:t>we study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rbel"/>
              </a:rPr>
              <a:t>How Argus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rbel"/>
              </a:rPr>
              <a:t>localizes the kernel code path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rbel"/>
              </a:rPr>
              <a:t> through which</a:t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Corbel"/>
              </a:rPr>
            </a:b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rbel"/>
              </a:rPr>
              <a:t>a single aggressor slows down diverse victim workloads.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08D2FB-CD70-5036-AE1A-C021EC71862C}"/>
              </a:ext>
            </a:extLst>
          </p:cNvPr>
          <p:cNvSpPr txBox="1">
            <a:spLocks/>
          </p:cNvSpPr>
          <p:nvPr/>
        </p:nvSpPr>
        <p:spPr>
          <a:xfrm>
            <a:off x="0" y="4698082"/>
            <a:ext cx="9144000" cy="1940827"/>
          </a:xfrm>
          <a:prstGeom prst="roundRect">
            <a:avLst>
              <a:gd name="adj" fmla="val 6621"/>
            </a:avLst>
          </a:prstGeom>
          <a:solidFill>
            <a:srgbClr val="00B050">
              <a:alpha val="12130"/>
            </a:srgbClr>
          </a:solidFill>
          <a:ln w="28575">
            <a:noFill/>
          </a:ln>
          <a:effectLst>
            <a:softEdge rad="0"/>
          </a:effectLst>
        </p:spPr>
        <p:txBody>
          <a:bodyPr lIns="965200" rIns="45720"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buNone/>
            </a:pPr>
            <a:r>
              <a:rPr lang="en-US" sz="2800" b="1" dirty="0">
                <a:solidFill>
                  <a:srgbClr val="007F3E"/>
                </a:solidFill>
                <a:latin typeface="Corbel"/>
              </a:rPr>
              <a:t>Why </a:t>
            </a:r>
            <a:r>
              <a:rPr lang="en-US" sz="2800" dirty="0">
                <a:solidFill>
                  <a:srgbClr val="007F3E"/>
                </a:solidFill>
                <a:latin typeface="Corbel"/>
              </a:rPr>
              <a:t>we study</a:t>
            </a:r>
          </a:p>
          <a:p>
            <a:pPr marL="514350" indent="-514350">
              <a:spcBef>
                <a:spcPts val="200"/>
              </a:spcBef>
              <a:buFont typeface="+mj-lt"/>
              <a:buAutoNum type="arabicParenR"/>
            </a:pPr>
            <a:r>
              <a:rPr lang="en-US" dirty="0">
                <a:solidFill>
                  <a:srgbClr val="007F3E"/>
                </a:solidFill>
                <a:latin typeface="Corbel"/>
              </a:rPr>
              <a:t>To validate that </a:t>
            </a:r>
            <a:r>
              <a:rPr lang="en-US" b="1" dirty="0">
                <a:solidFill>
                  <a:srgbClr val="007F3E"/>
                </a:solidFill>
                <a:latin typeface="Corbel"/>
              </a:rPr>
              <a:t>Argus produces different diagnoses</a:t>
            </a:r>
            <a:br>
              <a:rPr lang="en-US" dirty="0">
                <a:solidFill>
                  <a:srgbClr val="007F3E"/>
                </a:solidFill>
                <a:latin typeface="Corbel"/>
              </a:rPr>
            </a:br>
            <a:r>
              <a:rPr lang="en-US" dirty="0">
                <a:solidFill>
                  <a:srgbClr val="007F3E"/>
                </a:solidFill>
                <a:latin typeface="Corbel"/>
              </a:rPr>
              <a:t>for different victims under the same aggressor</a:t>
            </a:r>
          </a:p>
          <a:p>
            <a:pPr marL="514350" indent="-514350">
              <a:spcBef>
                <a:spcPts val="200"/>
              </a:spcBef>
              <a:buFont typeface="+mj-lt"/>
              <a:buAutoNum type="arabicParenR"/>
            </a:pPr>
            <a:r>
              <a:rPr lang="en-US" dirty="0">
                <a:solidFill>
                  <a:srgbClr val="007F3E"/>
                </a:solidFill>
                <a:latin typeface="Corbel"/>
              </a:rPr>
              <a:t>To show </a:t>
            </a:r>
            <a:r>
              <a:rPr lang="en-US" b="1" dirty="0">
                <a:solidFill>
                  <a:srgbClr val="007F3E"/>
                </a:solidFill>
                <a:latin typeface="Corbel"/>
              </a:rPr>
              <a:t>Argus can correctly abstain</a:t>
            </a:r>
            <a:r>
              <a:rPr lang="en-US" dirty="0">
                <a:solidFill>
                  <a:srgbClr val="007F3E"/>
                </a:solidFill>
                <a:latin typeface="Corbel"/>
              </a:rPr>
              <a:t> when there's </a:t>
            </a:r>
            <a:r>
              <a:rPr lang="en-US" b="1" dirty="0">
                <a:solidFill>
                  <a:srgbClr val="007F3E"/>
                </a:solidFill>
                <a:latin typeface="Corbel"/>
              </a:rPr>
              <a:t>no bottleneck</a:t>
            </a:r>
            <a:endParaRPr lang="en-US" dirty="0">
              <a:solidFill>
                <a:srgbClr val="007F3E"/>
              </a:solidFill>
              <a:latin typeface="Corbel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3B594F-1B01-335D-D49F-BE87C1B05759}"/>
              </a:ext>
            </a:extLst>
          </p:cNvPr>
          <p:cNvSpPr txBox="1">
            <a:spLocks/>
          </p:cNvSpPr>
          <p:nvPr/>
        </p:nvSpPr>
        <p:spPr>
          <a:xfrm>
            <a:off x="0" y="1073525"/>
            <a:ext cx="9144000" cy="1625600"/>
          </a:xfrm>
          <a:prstGeom prst="roundRect">
            <a:avLst>
              <a:gd name="adj" fmla="val 6621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noFill/>
          </a:ln>
          <a:effectLst>
            <a:softEdge rad="0"/>
          </a:effectLst>
        </p:spPr>
        <p:txBody>
          <a:bodyPr lIns="965200" rIns="45720"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buNone/>
            </a:pPr>
            <a:r>
              <a:rPr lang="en-US" sz="2800" b="1" dirty="0">
                <a:solidFill>
                  <a:srgbClr val="C55A11"/>
                </a:solidFill>
                <a:latin typeface="Corbel"/>
              </a:rPr>
              <a:t>THP Aggressor</a:t>
            </a:r>
          </a:p>
          <a:p>
            <a:pPr marL="0" indent="0">
              <a:spcBef>
                <a:spcPts val="200"/>
              </a:spcBef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orbel"/>
              </a:rPr>
              <a:t>fragments physical memory and then forces compaction by demanding huge pages,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rbel"/>
              </a:rPr>
              <a:t>stressing specific code paths </a:t>
            </a:r>
            <a:br>
              <a:rPr lang="en-US" dirty="0">
                <a:solidFill>
                  <a:schemeClr val="accent2">
                    <a:lumMod val="75000"/>
                  </a:schemeClr>
                </a:solidFill>
                <a:latin typeface="Corbel"/>
              </a:rPr>
            </a:b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orbel"/>
              </a:rPr>
              <a:t>(e.g., THP allocation, compaction, etc.)</a:t>
            </a:r>
          </a:p>
        </p:txBody>
      </p:sp>
      <p:sp>
        <p:nvSpPr>
          <p:cNvPr id="301" name="badge301"/>
          <p:cNvSpPr/>
          <p:nvPr/>
        </p:nvSpPr>
        <p:spPr>
          <a:xfrm>
            <a:off x="203200" y="1593850"/>
            <a:ext cx="584200" cy="584200"/>
          </a:xfrm>
          <a:prstGeom prst="ellipse">
            <a:avLst/>
          </a:prstGeom>
          <a:solidFill>
            <a:srgbClr val="ED7D3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02" name="badge302"/>
          <p:cNvSpPr/>
          <p:nvPr/>
        </p:nvSpPr>
        <p:spPr>
          <a:xfrm>
            <a:off x="203200" y="3416300"/>
            <a:ext cx="584200" cy="584200"/>
          </a:xfrm>
          <a:prstGeom prst="ellipse">
            <a:avLst/>
          </a:prstGeom>
          <a:solidFill>
            <a:srgbClr val="2E75B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03" name="badge303"/>
          <p:cNvSpPr/>
          <p:nvPr/>
        </p:nvSpPr>
        <p:spPr>
          <a:xfrm>
            <a:off x="203200" y="5377180"/>
            <a:ext cx="584200" cy="584200"/>
          </a:xfrm>
          <a:prstGeom prst="ellipse">
            <a:avLst/>
          </a:prstGeom>
          <a:solidFill>
            <a:srgbClr val="54823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304" name="Graphic 304" descr="Aggressor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200" y="1720850"/>
            <a:ext cx="330200" cy="330200"/>
          </a:xfrm>
          <a:prstGeom prst="rect">
            <a:avLst/>
          </a:prstGeom>
        </p:spPr>
      </p:pic>
      <p:pic>
        <p:nvPicPr>
          <p:cNvPr id="305" name="Graphic 305" descr="What we study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0200" y="3543300"/>
            <a:ext cx="330200" cy="330200"/>
          </a:xfrm>
          <a:prstGeom prst="rect">
            <a:avLst/>
          </a:prstGeom>
        </p:spPr>
      </p:pic>
      <p:pic>
        <p:nvPicPr>
          <p:cNvPr id="306" name="Graphic 306" descr="Why we study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0200" y="5504180"/>
            <a:ext cx="3302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7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  <p:bldP spid="4" grpId="0" uiExpand="1" build="p" animBg="1"/>
      <p:bldP spid="10" grpId="0" uiExpand="1" build="p" animBg="1"/>
      <p:bldP spid="301" grpId="0" animBg="1"/>
      <p:bldP spid="302" grpId="0" animBg="1"/>
      <p:bldP spid="30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0D9EE80-7F06-77A0-5E7A-01D6B2077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Evaluation Methodology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0F913E-0E6C-C31F-C927-A3A775819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32</a:t>
            </a:fld>
            <a:endParaRPr lang="en-CH"/>
          </a:p>
        </p:txBody>
      </p:sp>
      <p:sp>
        <p:nvSpPr>
          <p:cNvPr id="20" name="TextBox 20"/>
          <p:cNvSpPr txBox="1"/>
          <p:nvPr/>
        </p:nvSpPr>
        <p:spPr>
          <a:xfrm>
            <a:off x="152400" y="990600"/>
            <a:ext cx="8890000" cy="56896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en-US" sz="2500" b="1" dirty="0">
                <a:solidFill>
                  <a:srgbClr val="1E4D7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System configurations:</a:t>
            </a:r>
          </a:p>
          <a:p>
            <a:pPr marL="571500" indent="-5715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500" b="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CPU: </a:t>
            </a:r>
            <a:r>
              <a:rPr lang="en-US" sz="25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Intel i9-14900K (workloads pinned to P-cores)</a:t>
            </a:r>
          </a:p>
          <a:p>
            <a:pPr marL="571500" indent="-5715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500" b="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DRAM: </a:t>
            </a:r>
            <a:r>
              <a:rPr lang="en-US" sz="25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32 GB DDR5</a:t>
            </a:r>
          </a:p>
          <a:p>
            <a:pPr marL="571500" indent="-5715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500" b="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OS: </a:t>
            </a:r>
            <a:r>
              <a:rPr lang="en-US" sz="25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Linux 6.17, Ubuntu 24.04 LT</a:t>
            </a:r>
          </a:p>
          <a:p>
            <a:pPr marL="571500" indent="-5715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500" b="1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LLM-based agent</a:t>
            </a:r>
            <a:r>
              <a:rPr lang="en-US" sz="25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Gemini 2.5 Flash</a:t>
            </a:r>
          </a:p>
          <a:p>
            <a:pPr marL="0" indent="0">
              <a:lnSpc>
                <a:spcPts val="3000"/>
              </a:lnSpc>
              <a:spcBef>
                <a:spcPts val="900"/>
              </a:spcBef>
              <a:buNone/>
            </a:pPr>
            <a:r>
              <a:rPr lang="en-US" sz="2500" b="1" dirty="0">
                <a:solidFill>
                  <a:srgbClr val="1E4D7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Workloads</a:t>
            </a:r>
          </a:p>
          <a:p>
            <a:pPr marL="571500" indent="-5715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GUPS, Stream, llama.cpp, fork_storm</a:t>
            </a:r>
          </a:p>
          <a:p>
            <a:pPr marL="571500" indent="-5715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Each workload run for N repetitions, where</a:t>
            </a:r>
            <a:br>
              <a:rPr lang="en-US" sz="25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25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ground truth bottleneck is known</a:t>
            </a:r>
          </a:p>
          <a:p>
            <a:pPr marL="0" indent="0">
              <a:lnSpc>
                <a:spcPts val="3000"/>
              </a:lnSpc>
              <a:spcBef>
                <a:spcPts val="900"/>
              </a:spcBef>
              <a:buNone/>
            </a:pPr>
            <a:r>
              <a:rPr lang="en-US" sz="2500" b="1" dirty="0">
                <a:solidFill>
                  <a:srgbClr val="1E4D7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Aggressor</a:t>
            </a:r>
          </a:p>
          <a:p>
            <a:pPr marL="571500" indent="-5715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Microbenchmark that:</a:t>
            </a:r>
          </a:p>
          <a:p>
            <a:pPr marL="1130300" lvl="1" indent="-571500">
              <a:lnSpc>
                <a:spcPts val="3000"/>
              </a:lnSpc>
              <a:buFont typeface="Lato" panose="020F0502020204030203" pitchFamily="34" charset="0"/>
              <a:buAutoNum type="arabicParenR"/>
            </a:pPr>
            <a:r>
              <a:rPr lang="en-US" sz="25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allocates 1 GB</a:t>
            </a:r>
          </a:p>
          <a:p>
            <a:pPr marL="1130300" lvl="1" indent="-571500">
              <a:lnSpc>
                <a:spcPts val="3000"/>
              </a:lnSpc>
              <a:buFont typeface="Lato" panose="020F0502020204030203" pitchFamily="34" charset="0"/>
              <a:buAutoNum type="arabicParenR"/>
            </a:pPr>
            <a:r>
              <a:rPr lang="en-US" sz="25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fragments memory in a checkerboard pattern</a:t>
            </a:r>
          </a:p>
          <a:p>
            <a:pPr marL="1130300" lvl="1" indent="-571500">
              <a:lnSpc>
                <a:spcPts val="3000"/>
              </a:lnSpc>
              <a:buFont typeface="Lato" panose="020F0502020204030203" pitchFamily="34" charset="0"/>
              <a:buAutoNum type="arabicParenR"/>
            </a:pPr>
            <a:r>
              <a:rPr lang="en-US" sz="25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randomly touches 512 MB on the fragmented region</a:t>
            </a:r>
          </a:p>
        </p:txBody>
      </p:sp>
    </p:spTree>
    <p:extLst>
      <p:ext uri="{BB962C8B-B14F-4D97-AF65-F5344CB8AC3E}">
        <p14:creationId xmlns:p14="http://schemas.microsoft.com/office/powerpoint/2010/main" val="49894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5F751-2D40-8CE0-B05F-AE0197104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21D6C6-11D8-7555-3DFB-A39BE575A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33</a:t>
            </a:fld>
            <a:endParaRPr lang="en-CH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60A1E09-8693-12DF-D44D-C4E1B0D3B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9143999" cy="1038132"/>
          </a:xfrm>
        </p:spPr>
        <p:txBody>
          <a:bodyPr>
            <a:noAutofit/>
          </a:bodyPr>
          <a:lstStyle/>
          <a:p>
            <a:r>
              <a:rPr lang="en-CH" sz="37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Case Study #1: Overheads caused by THP</a:t>
            </a:r>
            <a:endParaRPr lang="en-US" sz="37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0" name="Banner 1a"/>
          <p:cNvSpPr txBox="1"/>
          <p:nvPr/>
        </p:nvSpPr>
        <p:spPr>
          <a:xfrm>
            <a:off x="0" y="1079500"/>
            <a:ext cx="6553200" cy="1498600"/>
          </a:xfrm>
          <a:prstGeom prst="roundRect">
            <a:avLst>
              <a:gd name="adj" fmla="val 6621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1F4E79"/>
                </a:solidFill>
                <a:latin typeface="Lato" pitchFamily="34" charset="0"/>
              </a:rPr>
              <a:t>GUPS and Stream </a:t>
            </a:r>
            <a:r>
              <a:rPr lang="en-US" sz="3000" b="0" dirty="0">
                <a:solidFill>
                  <a:srgbClr val="1F4E79"/>
                </a:solidFill>
                <a:latin typeface="Lato" pitchFamily="34" charset="0"/>
              </a:rPr>
              <a:t>do not perform many allocations, so the THP aggressor should not cause overheads</a:t>
            </a:r>
          </a:p>
        </p:txBody>
      </p:sp>
      <p:sp>
        <p:nvSpPr>
          <p:cNvPr id="31" name="Banner 1b"/>
          <p:cNvSpPr txBox="1"/>
          <p:nvPr/>
        </p:nvSpPr>
        <p:spPr>
          <a:xfrm>
            <a:off x="6553200" y="1079500"/>
            <a:ext cx="2590800" cy="1498600"/>
          </a:xfrm>
          <a:prstGeom prst="roundRect">
            <a:avLst>
              <a:gd name="adj" fmla="val 662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ts val="3600"/>
              </a:lnSpc>
              <a:buNone/>
            </a:pPr>
            <a:r>
              <a:rPr lang="en-US" sz="3000" b="0" dirty="0">
                <a:solidFill>
                  <a:srgbClr val="538235"/>
                </a:solidFill>
                <a:latin typeface="Lato" pitchFamily="34" charset="0"/>
              </a:rPr>
              <a:t>Argus always reports </a:t>
            </a:r>
            <a:r>
              <a:rPr lang="en-US" sz="3000" b="1" dirty="0">
                <a:solidFill>
                  <a:srgbClr val="538235"/>
                </a:solidFill>
                <a:latin typeface="Lato" pitchFamily="34" charset="0"/>
              </a:rPr>
              <a:t>no bottleneck</a:t>
            </a:r>
          </a:p>
        </p:txBody>
      </p:sp>
      <p:sp>
        <p:nvSpPr>
          <p:cNvPr id="32" name="Banner 2a"/>
          <p:cNvSpPr txBox="1"/>
          <p:nvPr/>
        </p:nvSpPr>
        <p:spPr>
          <a:xfrm>
            <a:off x="0" y="2717800"/>
            <a:ext cx="9144000" cy="749300"/>
          </a:xfrm>
          <a:prstGeom prst="roundRect">
            <a:avLst>
              <a:gd name="adj" fmla="val 6621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algn="ctr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1F4E79"/>
                </a:solidFill>
                <a:latin typeface="Lato" pitchFamily="34" charset="0"/>
              </a:rPr>
              <a:t>llama.cpp </a:t>
            </a:r>
            <a:r>
              <a:rPr lang="en-US" sz="3000" b="0" dirty="0">
                <a:solidFill>
                  <a:srgbClr val="1F4E79"/>
                </a:solidFill>
                <a:latin typeface="Lato" pitchFamily="34" charset="0"/>
              </a:rPr>
              <a:t>suffers from a high number of page faults</a:t>
            </a:r>
          </a:p>
        </p:txBody>
      </p:sp>
      <p:sp>
        <p:nvSpPr>
          <p:cNvPr id="33" name="Banner 2b"/>
          <p:cNvSpPr txBox="1"/>
          <p:nvPr/>
        </p:nvSpPr>
        <p:spPr>
          <a:xfrm>
            <a:off x="0" y="3467100"/>
            <a:ext cx="9144000" cy="1041400"/>
          </a:xfrm>
          <a:prstGeom prst="roundRect">
            <a:avLst>
              <a:gd name="adj" fmla="val 662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algn="ctr">
              <a:lnSpc>
                <a:spcPts val="3600"/>
              </a:lnSpc>
              <a:buNone/>
            </a:pPr>
            <a:r>
              <a:rPr lang="en-US" sz="3000" b="0" dirty="0">
                <a:solidFill>
                  <a:srgbClr val="538235"/>
                </a:solidFill>
                <a:latin typeface="Lato" pitchFamily="34" charset="0"/>
              </a:rPr>
              <a:t>Argus is always partially correct, flagging </a:t>
            </a:r>
            <a:r>
              <a:rPr lang="en-US" sz="3000" b="1" dirty="0">
                <a:solidFill>
                  <a:srgbClr val="538235"/>
                </a:solidFill>
                <a:latin typeface="Lato" pitchFamily="34" charset="0"/>
              </a:rPr>
              <a:t>file</a:t>
            </a:r>
            <a:r>
              <a:rPr lang="en-US" sz="3000" b="0" dirty="0">
                <a:solidFill>
                  <a:srgbClr val="538235"/>
                </a:solidFill>
                <a:latin typeface="Lato" pitchFamily="34" charset="0"/>
              </a:rPr>
              <a:t> and </a:t>
            </a:r>
            <a:r>
              <a:rPr lang="en-US" sz="3000" b="1" dirty="0">
                <a:solidFill>
                  <a:srgbClr val="538235"/>
                </a:solidFill>
                <a:latin typeface="Lato" pitchFamily="34" charset="0"/>
              </a:rPr>
              <a:t>anonymous page fault </a:t>
            </a:r>
            <a:r>
              <a:rPr lang="en-US" sz="3000" b="0" dirty="0">
                <a:solidFill>
                  <a:srgbClr val="538235"/>
                </a:solidFill>
                <a:latin typeface="Lato" pitchFamily="34" charset="0"/>
              </a:rPr>
              <a:t>code paths</a:t>
            </a:r>
          </a:p>
        </p:txBody>
      </p:sp>
      <p:sp>
        <p:nvSpPr>
          <p:cNvPr id="34" name="Banner 3a"/>
          <p:cNvSpPr txBox="1"/>
          <p:nvPr/>
        </p:nvSpPr>
        <p:spPr>
          <a:xfrm>
            <a:off x="0" y="4711700"/>
            <a:ext cx="9144000" cy="762000"/>
          </a:xfrm>
          <a:prstGeom prst="roundRect">
            <a:avLst>
              <a:gd name="adj" fmla="val 6621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algn="ctr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1F4E79"/>
                </a:solidFill>
                <a:latin typeface="Lato" pitchFamily="34" charset="0"/>
              </a:rPr>
              <a:t>fork_storm </a:t>
            </a:r>
            <a:r>
              <a:rPr lang="en-US" sz="3000" b="0" dirty="0">
                <a:solidFill>
                  <a:srgbClr val="1F4E79"/>
                </a:solidFill>
                <a:latin typeface="Lato" pitchFamily="34" charset="0"/>
              </a:rPr>
              <a:t>stresses the Scheduler subsystem</a:t>
            </a:r>
          </a:p>
        </p:txBody>
      </p:sp>
      <p:sp>
        <p:nvSpPr>
          <p:cNvPr id="35" name="Banner 3b"/>
          <p:cNvSpPr txBox="1"/>
          <p:nvPr/>
        </p:nvSpPr>
        <p:spPr>
          <a:xfrm>
            <a:off x="0" y="5473700"/>
            <a:ext cx="9144000" cy="1028700"/>
          </a:xfrm>
          <a:prstGeom prst="roundRect">
            <a:avLst>
              <a:gd name="adj" fmla="val 662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algn="ctr">
              <a:lnSpc>
                <a:spcPts val="3600"/>
              </a:lnSpc>
              <a:buNone/>
            </a:pPr>
            <a:r>
              <a:rPr lang="en-US" sz="3000" b="0" dirty="0">
                <a:solidFill>
                  <a:srgbClr val="538235"/>
                </a:solidFill>
                <a:latin typeface="Lato" pitchFamily="34" charset="0"/>
              </a:rPr>
              <a:t>Argus is always partially correct, finding a fine-grained bottleneck </a:t>
            </a:r>
            <a:r>
              <a:rPr lang="en-US" sz="3000" b="1" dirty="0">
                <a:solidFill>
                  <a:srgbClr val="538235"/>
                </a:solidFill>
                <a:latin typeface="Lato" pitchFamily="34" charset="0"/>
              </a:rPr>
              <a:t>66% of the time</a:t>
            </a:r>
          </a:p>
        </p:txBody>
      </p:sp>
      <p:sp>
        <p:nvSpPr>
          <p:cNvPr id="36" name="Badge 1"/>
          <p:cNvSpPr/>
          <p:nvPr/>
        </p:nvSpPr>
        <p:spPr>
          <a:xfrm>
            <a:off x="0" y="1117600"/>
            <a:ext cx="355600" cy="355600"/>
          </a:xfrm>
          <a:prstGeom prst="ellipse">
            <a:avLst/>
          </a:prstGeom>
          <a:solidFill>
            <a:srgbClr val="EBF3FA"/>
          </a:solidFill>
          <a:ln w="38100">
            <a:solidFill>
              <a:srgbClr val="1F4E79"/>
            </a:solidFill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</a:pPr>
            <a:r>
              <a:rPr lang="en-US" sz="2600" b="1" dirty="0">
                <a:solidFill>
                  <a:srgbClr val="1F4E79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7" name="Badge 2"/>
          <p:cNvSpPr/>
          <p:nvPr/>
        </p:nvSpPr>
        <p:spPr>
          <a:xfrm>
            <a:off x="0" y="2603500"/>
            <a:ext cx="355600" cy="355600"/>
          </a:xfrm>
          <a:prstGeom prst="ellipse">
            <a:avLst/>
          </a:prstGeom>
          <a:solidFill>
            <a:srgbClr val="EBF3FA"/>
          </a:solidFill>
          <a:ln w="38100">
            <a:solidFill>
              <a:srgbClr val="1F4E79"/>
            </a:solidFill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</a:pPr>
            <a:r>
              <a:rPr lang="en-US" sz="2600" b="1" dirty="0">
                <a:solidFill>
                  <a:srgbClr val="1F4E79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8" name="Badge 3"/>
          <p:cNvSpPr/>
          <p:nvPr/>
        </p:nvSpPr>
        <p:spPr>
          <a:xfrm>
            <a:off x="0" y="4597400"/>
            <a:ext cx="355600" cy="355600"/>
          </a:xfrm>
          <a:prstGeom prst="ellipse">
            <a:avLst/>
          </a:prstGeom>
          <a:solidFill>
            <a:srgbClr val="EBF3FA"/>
          </a:solidFill>
          <a:ln w="38100">
            <a:solidFill>
              <a:srgbClr val="1F4E79"/>
            </a:solidFill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</a:pPr>
            <a:r>
              <a:rPr lang="en-US" sz="2600" b="1" dirty="0">
                <a:solidFill>
                  <a:srgbClr val="1F4E79"/>
                </a:solidFill>
                <a:latin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39293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2"/>
    </mc:Choice>
    <mc:Fallback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512DD-31EF-B2FE-8212-1FC21162E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90AE17A-0543-246E-F531-6EAAF2583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orbel"/>
              </a:rPr>
              <a:t>Comparison Points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5474EC-E6EB-4C8A-BFA7-76C812862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34</a:t>
            </a:fld>
            <a:endParaRPr lang="en-CH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F16CEE2B-5C09-7301-4D82-7313BBC03DDA}"/>
              </a:ext>
            </a:extLst>
          </p:cNvPr>
          <p:cNvSpPr txBox="1"/>
          <p:nvPr/>
        </p:nvSpPr>
        <p:spPr>
          <a:xfrm>
            <a:off x="-17789" y="1032213"/>
            <a:ext cx="9161789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 use </a:t>
            </a:r>
            <a:r>
              <a:rPr lang="en-US" sz="3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 comparison points</a:t>
            </a:r>
            <a:r>
              <a:rPr lang="en-US" sz="3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in our evaluation</a:t>
            </a:r>
            <a:endParaRPr lang="en-US" sz="34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" name="İçerik Yer Tutucusu 2">
            <a:extLst>
              <a:ext uri="{FF2B5EF4-FFF2-40B4-BE49-F238E27FC236}">
                <a16:creationId xmlns:a16="http://schemas.microsoft.com/office/drawing/2014/main" id="{FA899EF8-61C6-83E0-6187-E2395E328E1F}"/>
              </a:ext>
            </a:extLst>
          </p:cNvPr>
          <p:cNvSpPr txBox="1">
            <a:spLocks/>
          </p:cNvSpPr>
          <p:nvPr/>
        </p:nvSpPr>
        <p:spPr>
          <a:xfrm>
            <a:off x="571133" y="1750332"/>
            <a:ext cx="8555076" cy="10059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91440" tIns="45720" rIns="91440" bIns="45720" anchor="ctr">
            <a:noAutofit/>
          </a:bodyPr>
          <a:lstStyle>
            <a:defPPr>
              <a:defRPr lang="en-US"/>
            </a:defPPr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800" b="1" u="sng" dirty="0">
                <a:solidFill>
                  <a:srgbClr val="2F559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B-LLM-Prior:</a:t>
            </a:r>
            <a:r>
              <a:rPr lang="en-US" sz="2800" b="1" dirty="0">
                <a:solidFill>
                  <a:srgbClr val="2F559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dirty="0">
                <a:solidFill>
                  <a:srgbClr val="2F559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naïve agent that decides</a:t>
            </a:r>
            <a:br>
              <a:rPr lang="en-US" sz="2800" dirty="0">
                <a:solidFill>
                  <a:srgbClr val="2F559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2800" dirty="0">
                <a:solidFill>
                  <a:srgbClr val="2F559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based on LLM’s prior knowledge</a:t>
            </a:r>
            <a:endParaRPr lang="en-US" sz="2800" b="1" dirty="0">
              <a:solidFill>
                <a:srgbClr val="2F559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İçerik Yer Tutucusu 2">
            <a:extLst>
              <a:ext uri="{FF2B5EF4-FFF2-40B4-BE49-F238E27FC236}">
                <a16:creationId xmlns:a16="http://schemas.microsoft.com/office/drawing/2014/main" id="{60F17773-F6F5-7957-2767-22744A6D06A5}"/>
              </a:ext>
            </a:extLst>
          </p:cNvPr>
          <p:cNvSpPr txBox="1">
            <a:spLocks/>
          </p:cNvSpPr>
          <p:nvPr/>
        </p:nvSpPr>
        <p:spPr>
          <a:xfrm>
            <a:off x="0" y="1750332"/>
            <a:ext cx="571132" cy="10059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defPPr>
              <a:defRPr lang="en-US"/>
            </a:defPPr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5000" dirty="0">
                <a:solidFill>
                  <a:schemeClr val="accent1">
                    <a:lumMod val="75000"/>
                  </a:schemeClr>
                </a:solidFill>
                <a:latin typeface="Aptos Black" panose="020B0004020202020204" pitchFamily="34" charset="0"/>
                <a:cs typeface="Segoe UI" panose="020B0502040204020203" pitchFamily="34" charset="0"/>
              </a:rPr>
              <a:t>1</a:t>
            </a:r>
            <a:endParaRPr lang="en-US" sz="5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İçerik Yer Tutucusu 2">
            <a:extLst>
              <a:ext uri="{FF2B5EF4-FFF2-40B4-BE49-F238E27FC236}">
                <a16:creationId xmlns:a16="http://schemas.microsoft.com/office/drawing/2014/main" id="{6663B4F1-16F8-BBA9-E162-FE21059CC8A8}"/>
              </a:ext>
            </a:extLst>
          </p:cNvPr>
          <p:cNvSpPr txBox="1">
            <a:spLocks/>
          </p:cNvSpPr>
          <p:nvPr/>
        </p:nvSpPr>
        <p:spPr>
          <a:xfrm>
            <a:off x="571133" y="2899596"/>
            <a:ext cx="8555076" cy="10059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91440" tIns="45720" rIns="91440" bIns="45720" anchor="ctr">
            <a:normAutofit/>
          </a:bodyPr>
          <a:lstStyle>
            <a:defPPr>
              <a:defRPr lang="en-US"/>
            </a:defPPr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800" b="1" u="sng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B-LLM-Prior-Tree:</a:t>
            </a:r>
            <a:r>
              <a:rPr lang="en-US" sz="2800" b="1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B-LLM-Prior</a:t>
            </a:r>
            <a:br>
              <a:rPr lang="en-US" sz="280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280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augmented with the Tree-based data structure</a:t>
            </a:r>
            <a:endParaRPr lang="en-US" sz="2800" b="1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6" name="İçerik Yer Tutucusu 2">
            <a:extLst>
              <a:ext uri="{FF2B5EF4-FFF2-40B4-BE49-F238E27FC236}">
                <a16:creationId xmlns:a16="http://schemas.microsoft.com/office/drawing/2014/main" id="{96AF7ED3-BE45-913E-5DE2-7A0AC0AD6066}"/>
              </a:ext>
            </a:extLst>
          </p:cNvPr>
          <p:cNvSpPr txBox="1">
            <a:spLocks/>
          </p:cNvSpPr>
          <p:nvPr/>
        </p:nvSpPr>
        <p:spPr>
          <a:xfrm>
            <a:off x="0" y="2899596"/>
            <a:ext cx="571133" cy="10059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defPPr>
              <a:defRPr lang="en-US"/>
            </a:defPPr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5000" dirty="0">
                <a:solidFill>
                  <a:schemeClr val="accent1">
                    <a:lumMod val="75000"/>
                  </a:schemeClr>
                </a:solidFill>
                <a:latin typeface="Aptos Black" panose="020B0004020202020204" pitchFamily="34" charset="0"/>
                <a:cs typeface="Segoe UI" panose="020B0502040204020203" pitchFamily="34" charset="0"/>
              </a:rPr>
              <a:t>2</a:t>
            </a:r>
            <a:endParaRPr lang="en-US" sz="5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İçerik Yer Tutucusu 2">
            <a:extLst>
              <a:ext uri="{FF2B5EF4-FFF2-40B4-BE49-F238E27FC236}">
                <a16:creationId xmlns:a16="http://schemas.microsoft.com/office/drawing/2014/main" id="{A9DEFAD9-59ED-3EF6-8079-EB2023044717}"/>
              </a:ext>
            </a:extLst>
          </p:cNvPr>
          <p:cNvSpPr txBox="1">
            <a:spLocks/>
          </p:cNvSpPr>
          <p:nvPr/>
        </p:nvSpPr>
        <p:spPr>
          <a:xfrm>
            <a:off x="571133" y="4061505"/>
            <a:ext cx="8555076" cy="1257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91440" tIns="45720" rIns="91440" bIns="45720" anchor="ctr">
            <a:noAutofit/>
          </a:bodyPr>
          <a:lstStyle>
            <a:defPPr>
              <a:defRPr lang="en-US"/>
            </a:defPPr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800" b="1" u="sng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B-LLM-Prior-Tree-Probes: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B-LLM-Prior-Tree augmented with</a:t>
            </a:r>
            <a:br>
              <a:rPr lang="en-US" sz="28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LLM-authored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eBPF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instrumentation code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8" name="İçerik Yer Tutucusu 2">
            <a:extLst>
              <a:ext uri="{FF2B5EF4-FFF2-40B4-BE49-F238E27FC236}">
                <a16:creationId xmlns:a16="http://schemas.microsoft.com/office/drawing/2014/main" id="{F618050A-18EA-2656-2D60-8DC70E30425D}"/>
              </a:ext>
            </a:extLst>
          </p:cNvPr>
          <p:cNvSpPr txBox="1">
            <a:spLocks/>
          </p:cNvSpPr>
          <p:nvPr/>
        </p:nvSpPr>
        <p:spPr>
          <a:xfrm>
            <a:off x="0" y="4061505"/>
            <a:ext cx="571132" cy="1257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defPPr>
              <a:defRPr lang="en-US"/>
            </a:defPPr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5000" dirty="0">
                <a:solidFill>
                  <a:schemeClr val="accent1">
                    <a:lumMod val="75000"/>
                  </a:schemeClr>
                </a:solidFill>
                <a:latin typeface="Aptos Black" panose="020B0004020202020204" pitchFamily="34" charset="0"/>
                <a:cs typeface="Segoe UI" panose="020B0502040204020203" pitchFamily="34" charset="0"/>
              </a:rPr>
              <a:t>3</a:t>
            </a:r>
            <a:endParaRPr lang="en-US" sz="5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İçerik Yer Tutucusu 2">
            <a:extLst>
              <a:ext uri="{FF2B5EF4-FFF2-40B4-BE49-F238E27FC236}">
                <a16:creationId xmlns:a16="http://schemas.microsoft.com/office/drawing/2014/main" id="{EFC55761-541D-6A77-28BC-E525521CB56B}"/>
              </a:ext>
            </a:extLst>
          </p:cNvPr>
          <p:cNvSpPr txBox="1">
            <a:spLocks/>
          </p:cNvSpPr>
          <p:nvPr/>
        </p:nvSpPr>
        <p:spPr>
          <a:xfrm>
            <a:off x="571133" y="5469775"/>
            <a:ext cx="8555076" cy="10059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lIns="91440" tIns="45720" rIns="91440" bIns="45720" anchor="ctr">
            <a:noAutofit/>
          </a:bodyPr>
          <a:lstStyle>
            <a:defPPr>
              <a:defRPr lang="en-US"/>
            </a:defPPr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800" b="1" u="sng">
                <a:solidFill>
                  <a:srgbClr val="007F3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Argus: </a:t>
            </a:r>
            <a:r>
              <a:rPr lang="en-US" sz="2800">
                <a:solidFill>
                  <a:srgbClr val="007F3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B-LLM-Prior-Tree-Probes augmented with the </a:t>
            </a:r>
            <a:r>
              <a:rPr lang="en-US" sz="2800" b="1">
                <a:solidFill>
                  <a:srgbClr val="007F3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reference calibration</a:t>
            </a:r>
            <a:r>
              <a:rPr lang="en-US" sz="2800">
                <a:solidFill>
                  <a:srgbClr val="007F3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component</a:t>
            </a:r>
            <a:endParaRPr lang="en-US" sz="2800" b="1">
              <a:solidFill>
                <a:srgbClr val="007F3E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0" name="İçerik Yer Tutucusu 2">
            <a:extLst>
              <a:ext uri="{FF2B5EF4-FFF2-40B4-BE49-F238E27FC236}">
                <a16:creationId xmlns:a16="http://schemas.microsoft.com/office/drawing/2014/main" id="{75A8F437-951F-7D3C-C1D8-5D55170CFC3A}"/>
              </a:ext>
            </a:extLst>
          </p:cNvPr>
          <p:cNvSpPr txBox="1">
            <a:spLocks/>
          </p:cNvSpPr>
          <p:nvPr/>
        </p:nvSpPr>
        <p:spPr>
          <a:xfrm>
            <a:off x="0" y="5469775"/>
            <a:ext cx="571132" cy="10059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anchor="ctr"/>
          <a:lstStyle>
            <a:defPPr>
              <a:defRPr lang="en-US"/>
            </a:defPPr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5000">
                <a:solidFill>
                  <a:srgbClr val="007F3E"/>
                </a:solidFill>
                <a:latin typeface="Aptos Black" panose="020B0004020202020204" pitchFamily="34" charset="0"/>
                <a:cs typeface="Segoe UI" panose="020B0502040204020203" pitchFamily="34" charset="0"/>
              </a:rPr>
              <a:t>4</a:t>
            </a:r>
            <a:endParaRPr lang="en-US" sz="5000">
              <a:solidFill>
                <a:srgbClr val="007F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85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0" grpId="0" animBg="1"/>
      <p:bldP spid="11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  <p:extLst>
    <p:ext uri="{6950BFC3-D8DA-4A85-94F7-54DA5524770B}">
      <p188:commentRel xmlns:p188="http://schemas.microsoft.com/office/powerpoint/2018/8/main" r:id="rId3"/>
    </p:ext>
  </p:extLs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13C5A-FE1C-6DF1-98AB-FC0018038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EE02AFF-F0BB-DC27-DEF2-57FC3C4A7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>
                <a:latin typeface="Corbel"/>
              </a:rPr>
              <a:t>Evaluation Metrics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99C3FF-A841-2D9A-11EE-7D7AFB191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35</a:t>
            </a:fld>
            <a:endParaRPr lang="en-CH"/>
          </a:p>
        </p:txBody>
      </p:sp>
      <p:grpSp>
        <p:nvGrpSpPr>
          <p:cNvPr id="7" name="Grup 16">
            <a:extLst>
              <a:ext uri="{FF2B5EF4-FFF2-40B4-BE49-F238E27FC236}">
                <a16:creationId xmlns:a16="http://schemas.microsoft.com/office/drawing/2014/main" id="{35A3D41E-58AD-D310-1AA2-FF73EB61DE99}"/>
              </a:ext>
            </a:extLst>
          </p:cNvPr>
          <p:cNvGrpSpPr/>
          <p:nvPr/>
        </p:nvGrpSpPr>
        <p:grpSpPr>
          <a:xfrm>
            <a:off x="0" y="2142650"/>
            <a:ext cx="9144000" cy="1260000"/>
            <a:chOff x="256064" y="1257278"/>
            <a:chExt cx="9354374" cy="86868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4" name="İçerik Yer Tutucusu 2">
              <a:extLst>
                <a:ext uri="{FF2B5EF4-FFF2-40B4-BE49-F238E27FC236}">
                  <a16:creationId xmlns:a16="http://schemas.microsoft.com/office/drawing/2014/main" id="{0676EA87-D59C-4D6C-1507-3DEF3456A145}"/>
                </a:ext>
              </a:extLst>
            </p:cNvPr>
            <p:cNvSpPr txBox="1">
              <a:spLocks/>
            </p:cNvSpPr>
            <p:nvPr/>
          </p:nvSpPr>
          <p:spPr>
            <a:xfrm>
              <a:off x="1302475" y="1257278"/>
              <a:ext cx="8307963" cy="8686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lIns="91440" tIns="45720" rIns="91440" bIns="45720" anchor="ctr">
              <a:normAutofit/>
            </a:bodyPr>
            <a:lstStyle>
              <a:defPPr>
                <a:defRPr lang="en-US"/>
              </a:defPPr>
              <a:lvl1pPr marL="177800" indent="-1778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3350" indent="-1333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§"/>
                <a:tabLst/>
                <a:defRPr sz="20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5334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9535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57300" indent="-1825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None/>
              </a:pPr>
              <a:r>
                <a:rPr lang="en-US" sz="5400" b="1" dirty="0" err="1">
                  <a:solidFill>
                    <a:schemeClr val="accent1">
                      <a:lumMod val="75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Hallucation</a:t>
              </a:r>
              <a:r>
                <a:rPr lang="en-US" sz="5400" b="1" dirty="0">
                  <a:solidFill>
                    <a:schemeClr val="accent1">
                      <a:lumMod val="75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Rate </a:t>
              </a:r>
            </a:p>
          </p:txBody>
        </p:sp>
        <p:sp>
          <p:nvSpPr>
            <p:cNvPr id="15" name="İçerik Yer Tutucusu 2">
              <a:extLst>
                <a:ext uri="{FF2B5EF4-FFF2-40B4-BE49-F238E27FC236}">
                  <a16:creationId xmlns:a16="http://schemas.microsoft.com/office/drawing/2014/main" id="{B66164B0-5848-6ED8-6D16-4C379E304A1E}"/>
                </a:ext>
              </a:extLst>
            </p:cNvPr>
            <p:cNvSpPr txBox="1">
              <a:spLocks/>
            </p:cNvSpPr>
            <p:nvPr/>
          </p:nvSpPr>
          <p:spPr>
            <a:xfrm>
              <a:off x="256064" y="1257278"/>
              <a:ext cx="1046413" cy="8686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anchor="ctr"/>
            <a:lstStyle>
              <a:defPPr>
                <a:defRPr lang="en-US"/>
              </a:defPPr>
              <a:lvl1pPr marL="177800" indent="-1778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3350" indent="-1333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§"/>
                <a:tabLst/>
                <a:defRPr sz="20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5334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9535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57300" indent="-1825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9000">
                  <a:solidFill>
                    <a:schemeClr val="accent1">
                      <a:lumMod val="75000"/>
                    </a:schemeClr>
                  </a:solidFill>
                  <a:latin typeface="Aptos Black" panose="020B0004020202020204" pitchFamily="34" charset="0"/>
                  <a:cs typeface="Segoe UI" panose="020B0502040204020203" pitchFamily="34" charset="0"/>
                </a:rPr>
                <a:t>1</a:t>
              </a:r>
              <a:endParaRPr lang="en-US" sz="900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8" name="Grup 16">
            <a:extLst>
              <a:ext uri="{FF2B5EF4-FFF2-40B4-BE49-F238E27FC236}">
                <a16:creationId xmlns:a16="http://schemas.microsoft.com/office/drawing/2014/main" id="{5BFC001C-CE95-A692-8A45-422EAA4529CA}"/>
              </a:ext>
            </a:extLst>
          </p:cNvPr>
          <p:cNvGrpSpPr/>
          <p:nvPr/>
        </p:nvGrpSpPr>
        <p:grpSpPr>
          <a:xfrm>
            <a:off x="0" y="4043862"/>
            <a:ext cx="9144000" cy="1260000"/>
            <a:chOff x="256064" y="3158490"/>
            <a:chExt cx="9354374" cy="86868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2" name="İçerik Yer Tutucusu 2">
              <a:extLst>
                <a:ext uri="{FF2B5EF4-FFF2-40B4-BE49-F238E27FC236}">
                  <a16:creationId xmlns:a16="http://schemas.microsoft.com/office/drawing/2014/main" id="{2E7AAF98-D387-8D2F-D450-9EBADDA7F6F3}"/>
                </a:ext>
              </a:extLst>
            </p:cNvPr>
            <p:cNvSpPr txBox="1">
              <a:spLocks/>
            </p:cNvSpPr>
            <p:nvPr/>
          </p:nvSpPr>
          <p:spPr>
            <a:xfrm>
              <a:off x="1302475" y="3158490"/>
              <a:ext cx="8307963" cy="8686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lIns="91440" tIns="45720" rIns="91440" bIns="45720" anchor="ctr">
              <a:noAutofit/>
            </a:bodyPr>
            <a:lstStyle>
              <a:defPPr>
                <a:defRPr lang="en-US"/>
              </a:defPPr>
              <a:lvl1pPr marL="177800" indent="-1778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3350" indent="-1333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§"/>
                <a:tabLst/>
                <a:defRPr sz="20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5334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9535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57300" indent="-1825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None/>
              </a:pPr>
              <a:r>
                <a:rPr lang="en-US" sz="5400" b="1" dirty="0">
                  <a:solidFill>
                    <a:schemeClr val="accent1">
                      <a:lumMod val="75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Time-to-Diagnosis (</a:t>
              </a:r>
              <a:r>
                <a:rPr lang="en-US" sz="5400" b="1" dirty="0" err="1">
                  <a:solidFill>
                    <a:schemeClr val="accent1">
                      <a:lumMod val="75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TtD</a:t>
              </a:r>
              <a:r>
                <a:rPr lang="en-US" sz="5400" b="1" dirty="0">
                  <a:solidFill>
                    <a:schemeClr val="accent1">
                      <a:lumMod val="75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)</a:t>
              </a:r>
              <a:endParaRPr lang="en-US" sz="5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3" name="İçerik Yer Tutucusu 2">
              <a:extLst>
                <a:ext uri="{FF2B5EF4-FFF2-40B4-BE49-F238E27FC236}">
                  <a16:creationId xmlns:a16="http://schemas.microsoft.com/office/drawing/2014/main" id="{810EFD94-1859-4AFE-45CE-28BE01B8A63E}"/>
                </a:ext>
              </a:extLst>
            </p:cNvPr>
            <p:cNvSpPr txBox="1">
              <a:spLocks/>
            </p:cNvSpPr>
            <p:nvPr/>
          </p:nvSpPr>
          <p:spPr>
            <a:xfrm>
              <a:off x="256064" y="3158490"/>
              <a:ext cx="1046413" cy="8686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anchor="ctr"/>
            <a:lstStyle>
              <a:defPPr>
                <a:defRPr lang="en-US"/>
              </a:defPPr>
              <a:lvl1pPr marL="177800" indent="-1778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3350" indent="-1333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§"/>
                <a:tabLst/>
                <a:defRPr sz="20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5334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9535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57300" indent="-1825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9000">
                  <a:solidFill>
                    <a:schemeClr val="accent1">
                      <a:lumMod val="75000"/>
                    </a:schemeClr>
                  </a:solidFill>
                  <a:latin typeface="Aptos Black" panose="020B0004020202020204" pitchFamily="34" charset="0"/>
                  <a:cs typeface="Segoe UI" panose="020B0502040204020203" pitchFamily="34" charset="0"/>
                </a:rPr>
                <a:t>2</a:t>
              </a:r>
              <a:endParaRPr lang="en-US" sz="900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76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13DF8-1AB4-1F9B-A18B-9FD1D2467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D82624C-F9D2-8A8C-DC5F-45A7BF789FAA}"/>
              </a:ext>
            </a:extLst>
          </p:cNvPr>
          <p:cNvSpPr txBox="1">
            <a:spLocks/>
          </p:cNvSpPr>
          <p:nvPr/>
        </p:nvSpPr>
        <p:spPr>
          <a:xfrm>
            <a:off x="0" y="4229450"/>
            <a:ext cx="9144000" cy="2129786"/>
          </a:xfrm>
          <a:prstGeom prst="roundRect">
            <a:avLst>
              <a:gd name="adj" fmla="val 6621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noFill/>
          </a:ln>
          <a:effectLst>
            <a:softEdge rad="0"/>
          </a:effectLst>
        </p:spPr>
        <p:txBody>
          <a:bodyPr lIns="965200" rIns="45720"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buNone/>
            </a:pPr>
            <a:endParaRPr lang="en-US" dirty="0">
              <a:solidFill>
                <a:schemeClr val="accent5">
                  <a:lumMod val="75000"/>
                </a:schemeClr>
              </a:solidFill>
              <a:latin typeface="Corbe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5EABB9-0C54-2CA7-03BD-EAF361528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36</a:t>
            </a:fld>
            <a:endParaRPr lang="en-C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5C127B-0619-DC85-848E-E1E032BFB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>
                <a:latin typeface="Corbel"/>
              </a:rPr>
              <a:t>Evaluation Metrics</a:t>
            </a:r>
            <a:endParaRPr lang="en-US"/>
          </a:p>
        </p:txBody>
      </p:sp>
      <p:grpSp>
        <p:nvGrpSpPr>
          <p:cNvPr id="6" name="Grup 16">
            <a:extLst>
              <a:ext uri="{FF2B5EF4-FFF2-40B4-BE49-F238E27FC236}">
                <a16:creationId xmlns:a16="http://schemas.microsoft.com/office/drawing/2014/main" id="{DD7DA841-D7D4-B07B-69F9-891E4378A70F}"/>
              </a:ext>
            </a:extLst>
          </p:cNvPr>
          <p:cNvGrpSpPr/>
          <p:nvPr/>
        </p:nvGrpSpPr>
        <p:grpSpPr>
          <a:xfrm>
            <a:off x="0" y="2142650"/>
            <a:ext cx="9144000" cy="1260000"/>
            <a:chOff x="256064" y="1257278"/>
            <a:chExt cx="9354374" cy="86868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9" name="İçerik Yer Tutucusu 2">
              <a:extLst>
                <a:ext uri="{FF2B5EF4-FFF2-40B4-BE49-F238E27FC236}">
                  <a16:creationId xmlns:a16="http://schemas.microsoft.com/office/drawing/2014/main" id="{E3101F03-B41F-C419-F09D-0FE3117DF34D}"/>
                </a:ext>
              </a:extLst>
            </p:cNvPr>
            <p:cNvSpPr txBox="1">
              <a:spLocks/>
            </p:cNvSpPr>
            <p:nvPr/>
          </p:nvSpPr>
          <p:spPr>
            <a:xfrm>
              <a:off x="1302475" y="1257278"/>
              <a:ext cx="8307963" cy="8686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lIns="91440" tIns="45720" rIns="91440" bIns="45720" anchor="ctr">
              <a:normAutofit/>
            </a:bodyPr>
            <a:lstStyle>
              <a:defPPr>
                <a:defRPr lang="en-US"/>
              </a:defPPr>
              <a:lvl1pPr marL="177800" indent="-1778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3350" indent="-1333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§"/>
                <a:tabLst/>
                <a:defRPr sz="20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5334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9535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57300" indent="-1825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None/>
              </a:pPr>
              <a:r>
                <a:rPr lang="en-US" sz="5400" b="1" dirty="0" err="1">
                  <a:solidFill>
                    <a:schemeClr val="accent1">
                      <a:lumMod val="75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Hallucation</a:t>
              </a:r>
              <a:r>
                <a:rPr lang="en-US" sz="5400" b="1" dirty="0">
                  <a:solidFill>
                    <a:schemeClr val="accent1">
                      <a:lumMod val="75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Rate</a:t>
              </a:r>
            </a:p>
          </p:txBody>
        </p:sp>
        <p:sp>
          <p:nvSpPr>
            <p:cNvPr id="10" name="İçerik Yer Tutucusu 2">
              <a:extLst>
                <a:ext uri="{FF2B5EF4-FFF2-40B4-BE49-F238E27FC236}">
                  <a16:creationId xmlns:a16="http://schemas.microsoft.com/office/drawing/2014/main" id="{175BBBAE-396F-535F-6AD8-DE8EDECEB90F}"/>
                </a:ext>
              </a:extLst>
            </p:cNvPr>
            <p:cNvSpPr txBox="1">
              <a:spLocks/>
            </p:cNvSpPr>
            <p:nvPr/>
          </p:nvSpPr>
          <p:spPr>
            <a:xfrm>
              <a:off x="256064" y="1257278"/>
              <a:ext cx="1046413" cy="8686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anchor="ctr"/>
            <a:lstStyle>
              <a:defPPr>
                <a:defRPr lang="en-US"/>
              </a:defPPr>
              <a:lvl1pPr marL="177800" indent="-1778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3350" indent="-1333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§"/>
                <a:tabLst/>
                <a:defRPr sz="20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5334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9535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57300" indent="-1825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9000">
                  <a:solidFill>
                    <a:schemeClr val="accent1">
                      <a:lumMod val="75000"/>
                    </a:schemeClr>
                  </a:solidFill>
                  <a:latin typeface="Aptos Black" panose="020B0004020202020204" pitchFamily="34" charset="0"/>
                  <a:cs typeface="Segoe UI" panose="020B0502040204020203" pitchFamily="34" charset="0"/>
                </a:rPr>
                <a:t>1</a:t>
              </a:r>
              <a:endParaRPr lang="en-US" sz="900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FE969CA-0256-228E-2AD8-06CEDFF7EAA3}"/>
              </a:ext>
            </a:extLst>
          </p:cNvPr>
          <p:cNvSpPr txBox="1"/>
          <p:nvPr/>
        </p:nvSpPr>
        <p:spPr>
          <a:xfrm>
            <a:off x="0" y="4229450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Percentage of 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deep diagnoses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(path depth ≥ 2) that 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did not match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the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ground-truth bottleneck</a:t>
            </a:r>
          </a:p>
        </p:txBody>
      </p:sp>
    </p:spTree>
    <p:extLst>
      <p:ext uri="{BB962C8B-B14F-4D97-AF65-F5344CB8AC3E}">
        <p14:creationId xmlns:p14="http://schemas.microsoft.com/office/powerpoint/2010/main" val="93643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 animBg="1"/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C5391-5F45-31F4-96C0-455F91083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264C075-41FF-EDFF-DB61-73241B410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orbel"/>
              </a:rPr>
              <a:t>Measuring Accuracy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051385-7229-3F25-0134-720F0E892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37</a:t>
            </a:fld>
            <a:endParaRPr lang="en-CH"/>
          </a:p>
        </p:txBody>
      </p:sp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556627CF-C5F0-4E0C-5580-8D6672C82248}"/>
              </a:ext>
            </a:extLst>
          </p:cNvPr>
          <p:cNvSpPr/>
          <p:nvPr/>
        </p:nvSpPr>
        <p:spPr>
          <a:xfrm>
            <a:off x="-17792" y="4575805"/>
            <a:ext cx="9311693" cy="1796632"/>
          </a:xfrm>
          <a:prstGeom prst="roundRect">
            <a:avLst>
              <a:gd name="adj" fmla="val 6137"/>
            </a:avLst>
          </a:prstGeom>
          <a:solidFill>
            <a:schemeClr val="accent5">
              <a:lumMod val="60000"/>
              <a:lumOff val="40000"/>
              <a:alpha val="1988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CH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7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Argus hallucinates </a:t>
            </a:r>
            <a:r>
              <a:rPr lang="en-US" sz="37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16× less</a:t>
            </a:r>
            <a:r>
              <a:rPr lang="en-US" sz="37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</a:t>
            </a:r>
            <a:endParaRPr lang="en-US" sz="37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en-US" sz="37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compared to the best-performing baseline </a:t>
            </a:r>
            <a:endParaRPr lang="en-US" sz="37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D3ABDE6-F0D0-2E41-77DF-2D17053B5E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066799"/>
            <a:ext cx="9156843" cy="3384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12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33FF4-1FE8-8F8F-6169-5EBFBA24E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41B6CCE-0189-7F10-C1FF-2C0CD2758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>
                <a:latin typeface="Corbel"/>
              </a:rPr>
              <a:t>Evaluation Metrics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E521E-6D41-4502-6209-4084153FD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38</a:t>
            </a:fld>
            <a:endParaRPr lang="en-CH"/>
          </a:p>
        </p:txBody>
      </p:sp>
      <p:grpSp>
        <p:nvGrpSpPr>
          <p:cNvPr id="11" name="Grup 16">
            <a:extLst>
              <a:ext uri="{FF2B5EF4-FFF2-40B4-BE49-F238E27FC236}">
                <a16:creationId xmlns:a16="http://schemas.microsoft.com/office/drawing/2014/main" id="{0720CAE8-F414-5CEF-E4C2-216ED4234DB0}"/>
              </a:ext>
            </a:extLst>
          </p:cNvPr>
          <p:cNvGrpSpPr/>
          <p:nvPr/>
        </p:nvGrpSpPr>
        <p:grpSpPr>
          <a:xfrm>
            <a:off x="0" y="2169000"/>
            <a:ext cx="9144000" cy="1426255"/>
            <a:chOff x="256064" y="3158490"/>
            <a:chExt cx="9354374" cy="86868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6" name="İçerik Yer Tutucusu 2">
              <a:extLst>
                <a:ext uri="{FF2B5EF4-FFF2-40B4-BE49-F238E27FC236}">
                  <a16:creationId xmlns:a16="http://schemas.microsoft.com/office/drawing/2014/main" id="{C104A923-AAF1-2A25-D60C-161A5629EA82}"/>
                </a:ext>
              </a:extLst>
            </p:cNvPr>
            <p:cNvSpPr txBox="1">
              <a:spLocks/>
            </p:cNvSpPr>
            <p:nvPr/>
          </p:nvSpPr>
          <p:spPr>
            <a:xfrm>
              <a:off x="1302475" y="3158490"/>
              <a:ext cx="8307963" cy="8686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lIns="91440" tIns="45720" rIns="91440" bIns="45720" anchor="ctr">
              <a:noAutofit/>
            </a:bodyPr>
            <a:lstStyle>
              <a:defPPr>
                <a:defRPr lang="en-US"/>
              </a:defPPr>
              <a:lvl1pPr marL="177800" indent="-1778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3350" indent="-1333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§"/>
                <a:tabLst/>
                <a:defRPr sz="20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5334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9535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57300" indent="-1825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None/>
              </a:pPr>
              <a:r>
                <a:rPr lang="en-US" sz="5400" b="1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Time-to-Diagnosis (</a:t>
              </a:r>
              <a:r>
                <a:rPr lang="en-US" sz="5400" b="1" err="1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TtD</a:t>
              </a:r>
              <a:r>
                <a:rPr lang="en-US" sz="5400" b="1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)</a:t>
              </a:r>
              <a:endParaRPr lang="en-US" sz="5400" b="1">
                <a:latin typeface="+mj-lt"/>
                <a:ea typeface="Calibri Light" panose="020F0302020204030204"/>
                <a:cs typeface="Calibri Light" panose="020F0302020204030204"/>
              </a:endParaRPr>
            </a:p>
          </p:txBody>
        </p:sp>
        <p:sp>
          <p:nvSpPr>
            <p:cNvPr id="17" name="İçerik Yer Tutucusu 2">
              <a:extLst>
                <a:ext uri="{FF2B5EF4-FFF2-40B4-BE49-F238E27FC236}">
                  <a16:creationId xmlns:a16="http://schemas.microsoft.com/office/drawing/2014/main" id="{F2994381-9DEC-1FA4-E9F0-C95B732559AF}"/>
                </a:ext>
              </a:extLst>
            </p:cNvPr>
            <p:cNvSpPr txBox="1">
              <a:spLocks/>
            </p:cNvSpPr>
            <p:nvPr/>
          </p:nvSpPr>
          <p:spPr>
            <a:xfrm>
              <a:off x="256064" y="3158490"/>
              <a:ext cx="1046413" cy="8686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anchor="ctr"/>
            <a:lstStyle>
              <a:defPPr>
                <a:defRPr lang="en-US"/>
              </a:defPPr>
              <a:lvl1pPr marL="177800" indent="-1778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3350" indent="-1333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§"/>
                <a:tabLst/>
                <a:defRPr sz="20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5334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9535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57300" indent="-1825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9000">
                  <a:solidFill>
                    <a:schemeClr val="accent1">
                      <a:lumMod val="75000"/>
                    </a:schemeClr>
                  </a:solidFill>
                  <a:latin typeface="Aptos Black" panose="020B0004020202020204" pitchFamily="34" charset="0"/>
                  <a:cs typeface="Segoe UI" panose="020B0502040204020203" pitchFamily="34" charset="0"/>
                </a:rPr>
                <a:t>2</a:t>
              </a:r>
              <a:endParaRPr lang="en-US" sz="900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A8D427-71E2-0A5D-F68C-6667FE6DC27E}"/>
              </a:ext>
            </a:extLst>
          </p:cNvPr>
          <p:cNvSpPr txBox="1">
            <a:spLocks/>
          </p:cNvSpPr>
          <p:nvPr/>
        </p:nvSpPr>
        <p:spPr>
          <a:xfrm>
            <a:off x="0" y="4529806"/>
            <a:ext cx="9144000" cy="1426256"/>
          </a:xfrm>
          <a:prstGeom prst="roundRect">
            <a:avLst>
              <a:gd name="adj" fmla="val 6621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noFill/>
          </a:ln>
          <a:effectLst>
            <a:softEdge rad="0"/>
          </a:effectLst>
        </p:spPr>
        <p:txBody>
          <a:bodyPr lIns="965200" rIns="45720"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buNone/>
            </a:pPr>
            <a:endParaRPr lang="en-US" dirty="0">
              <a:solidFill>
                <a:schemeClr val="accent5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2ADA96-DF89-8831-45A1-FC951757CA0A}"/>
              </a:ext>
            </a:extLst>
          </p:cNvPr>
          <p:cNvSpPr txBox="1"/>
          <p:nvPr/>
        </p:nvSpPr>
        <p:spPr>
          <a:xfrm>
            <a:off x="0" y="4632623"/>
            <a:ext cx="9144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Wall-clock time 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from workload start to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bottleneck diagnosis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32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209C9-36D0-F6B5-E87C-43B26C8AC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FB501D8-FF48-8009-5119-771EFE960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Corbel"/>
              </a:rPr>
              <a:t>Time-to-Diagnosis (</a:t>
            </a:r>
            <a:r>
              <a:rPr lang="en-US" err="1">
                <a:latin typeface="Corbel"/>
              </a:rPr>
              <a:t>TtD</a:t>
            </a:r>
            <a:r>
              <a:rPr lang="en-US">
                <a:latin typeface="Corbel"/>
              </a:rPr>
              <a:t>)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9013D1-E545-51C0-3752-2B4B1BF16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39</a:t>
            </a:fld>
            <a:endParaRPr lang="en-CH"/>
          </a:p>
        </p:txBody>
      </p:sp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1094997F-D3EE-6F52-D735-48730FB8B210}"/>
              </a:ext>
            </a:extLst>
          </p:cNvPr>
          <p:cNvSpPr/>
          <p:nvPr/>
        </p:nvSpPr>
        <p:spPr>
          <a:xfrm>
            <a:off x="-111507" y="4886793"/>
            <a:ext cx="9367013" cy="1610095"/>
          </a:xfrm>
          <a:prstGeom prst="roundRect">
            <a:avLst>
              <a:gd name="adj" fmla="val 6137"/>
            </a:avLst>
          </a:prstGeom>
          <a:solidFill>
            <a:schemeClr val="accent5">
              <a:lumMod val="60000"/>
              <a:lumOff val="40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CH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Argus incurs no measurable </a:t>
            </a:r>
            <a:r>
              <a:rPr lang="en-US" sz="4000" b="1" dirty="0" err="1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TtD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increase over the LLM-prior baselines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aphicFrame>
        <p:nvGraphicFramePr>
          <p:cNvPr id="101" name="TtD Chart"/>
          <p:cNvGraphicFramePr/>
          <p:nvPr>
            <p:extLst>
              <p:ext uri="{D42A27DB-BD31-4B8C-83A1-F6EECF244321}">
                <p14:modId xmlns:p14="http://schemas.microsoft.com/office/powerpoint/2010/main" val="589791071"/>
              </p:ext>
            </p:extLst>
          </p:nvPr>
        </p:nvGraphicFramePr>
        <p:xfrm>
          <a:off x="0" y="1311624"/>
          <a:ext cx="9126209" cy="4234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3359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408A2-7AEB-13BA-4567-295FC3145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Argus is Open-Source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98D78-48D1-2CAD-F0FF-726CB5130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A6DBF-650E-2A46-80CF-0C3F992F408E}" type="slidenum">
              <a:rPr lang="en-CH" smtClean="0"/>
              <a:t>40</a:t>
            </a:fld>
            <a:endParaRPr lang="en-CH"/>
          </a:p>
        </p:txBody>
      </p:sp>
      <p:sp>
        <p:nvSpPr>
          <p:cNvPr id="10" name="Repo Link"/>
          <p:cNvSpPr txBox="1"/>
          <p:nvPr/>
        </p:nvSpPr>
        <p:spPr>
          <a:xfrm>
            <a:off x="14615" y="6065088"/>
            <a:ext cx="9144000" cy="4318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Autofit/>
          </a:bodyPr>
          <a:lstStyle/>
          <a:p>
            <a:pPr algn="ctr">
              <a:buNone/>
            </a:pPr>
            <a:r>
              <a:rPr lang="en-US" sz="2500" b="1" u="sng" dirty="0">
                <a:solidFill>
                  <a:srgbClr val="1F3863"/>
                </a:solidFill>
                <a:latin typeface="Lato" pitchFamily="34" charset="0"/>
              </a:rPr>
              <a:t>https://github.com/CMU-SAFARI/Argus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832920-3CB0-DCC1-224D-364022D21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6543"/>
            <a:ext cx="9158615" cy="503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7935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D8B78-4F83-9EF4-2837-33448E02B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3AD265-6CCE-B93B-21CD-099241A1D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41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B4129D-3DD8-2940-867D-7F0C02B7E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6F1B9-9E50-41B9-B887-164D5D0D945F}"/>
              </a:ext>
            </a:extLst>
          </p:cNvPr>
          <p:cNvSpPr txBox="1">
            <a:spLocks/>
          </p:cNvSpPr>
          <p:nvPr/>
        </p:nvSpPr>
        <p:spPr>
          <a:xfrm>
            <a:off x="76200" y="988543"/>
            <a:ext cx="8991600" cy="1094257"/>
          </a:xfrm>
          <a:prstGeom prst="roundRect">
            <a:avLst>
              <a:gd name="adj" fmla="val 986"/>
            </a:avLst>
          </a:prstGeom>
          <a:solidFill>
            <a:srgbClr val="C00000">
              <a:alpha val="13506"/>
            </a:srgbClr>
          </a:solidFill>
          <a:ln w="19050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buNone/>
            </a:pPr>
            <a:r>
              <a:rPr lang="en-US" sz="2200">
                <a:solidFill>
                  <a:srgbClr val="C00000"/>
                </a:solidFill>
                <a:latin typeface="Corbel"/>
              </a:rPr>
              <a:t>Prior profiling methodologies require </a:t>
            </a:r>
            <a:r>
              <a:rPr lang="en-US" sz="2200" b="1">
                <a:solidFill>
                  <a:srgbClr val="C00000"/>
                </a:solidFill>
                <a:latin typeface="Corbel"/>
              </a:rPr>
              <a:t>tedious, manual effort </a:t>
            </a:r>
            <a:r>
              <a:rPr lang="en-US" sz="2200">
                <a:solidFill>
                  <a:srgbClr val="C00000"/>
                </a:solidFill>
                <a:latin typeface="Corbel"/>
              </a:rPr>
              <a:t>to </a:t>
            </a:r>
          </a:p>
          <a:p>
            <a:pPr marL="457200" indent="-457200">
              <a:spcBef>
                <a:spcPts val="200"/>
              </a:spcBef>
              <a:buFont typeface="+mj-lt"/>
              <a:buAutoNum type="arabicParenR"/>
            </a:pPr>
            <a:r>
              <a:rPr lang="en-US" sz="2200" b="1">
                <a:solidFill>
                  <a:srgbClr val="C00000"/>
                </a:solidFill>
                <a:latin typeface="Corbel"/>
              </a:rPr>
              <a:t>author</a:t>
            </a:r>
            <a:r>
              <a:rPr lang="en-US" sz="2200">
                <a:solidFill>
                  <a:srgbClr val="C00000"/>
                </a:solidFill>
                <a:latin typeface="Corbel"/>
              </a:rPr>
              <a:t> instrumentation code, and</a:t>
            </a:r>
          </a:p>
          <a:p>
            <a:pPr marL="457200" indent="-457200">
              <a:spcBef>
                <a:spcPts val="200"/>
              </a:spcBef>
              <a:buFont typeface="+mj-lt"/>
              <a:buAutoNum type="arabicParenR"/>
            </a:pPr>
            <a:r>
              <a:rPr lang="en-US" sz="2200" b="1">
                <a:solidFill>
                  <a:srgbClr val="C00000"/>
                </a:solidFill>
                <a:latin typeface="Corbel"/>
              </a:rPr>
              <a:t>interpret</a:t>
            </a:r>
            <a:r>
              <a:rPr lang="en-US" sz="2200">
                <a:solidFill>
                  <a:srgbClr val="C00000"/>
                </a:solidFill>
                <a:latin typeface="Corbel"/>
              </a:rPr>
              <a:t> the profiling data to </a:t>
            </a:r>
            <a:r>
              <a:rPr lang="en-US" sz="2200" b="1">
                <a:solidFill>
                  <a:srgbClr val="C00000"/>
                </a:solidFill>
                <a:latin typeface="Corbel"/>
              </a:rPr>
              <a:t>reason about bottlenecks</a:t>
            </a:r>
          </a:p>
        </p:txBody>
      </p:sp>
      <p:sp>
        <p:nvSpPr>
          <p:cNvPr id="21" name="Content Placeholder 7">
            <a:extLst>
              <a:ext uri="{FF2B5EF4-FFF2-40B4-BE49-F238E27FC236}">
                <a16:creationId xmlns:a16="http://schemas.microsoft.com/office/drawing/2014/main" id="{EFD68AF2-2BDE-8A68-805B-36281DD92959}"/>
              </a:ext>
            </a:extLst>
          </p:cNvPr>
          <p:cNvSpPr txBox="1">
            <a:spLocks/>
          </p:cNvSpPr>
          <p:nvPr/>
        </p:nvSpPr>
        <p:spPr>
          <a:xfrm>
            <a:off x="76200" y="4028573"/>
            <a:ext cx="8991600" cy="1219200"/>
          </a:xfrm>
          <a:prstGeom prst="roundRect">
            <a:avLst>
              <a:gd name="adj" fmla="val 1720"/>
            </a:avLst>
          </a:prstGeom>
          <a:solidFill>
            <a:srgbClr val="7030A0">
              <a:alpha val="12000"/>
            </a:srgbClr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>
                <a:solidFill>
                  <a:srgbClr val="7030A0"/>
                </a:solidFill>
              </a:rPr>
              <a:t>Argus localizes OS bottlenecks accurately at low cost</a:t>
            </a:r>
          </a:p>
          <a:p>
            <a:pPr marL="228600" indent="-228600">
              <a:buFont typeface="Arial"/>
              <a:buChar char="•"/>
            </a:pPr>
            <a:r>
              <a:rPr lang="en-US" sz="2200" b="1" dirty="0">
                <a:solidFill>
                  <a:srgbClr val="7030A0"/>
                </a:solidFill>
              </a:rPr>
              <a:t>16× higher localization accuracy</a:t>
            </a:r>
            <a:r>
              <a:rPr lang="en-US" sz="2200" dirty="0">
                <a:solidFill>
                  <a:srgbClr val="7030A0"/>
                </a:solidFill>
              </a:rPr>
              <a:t> than the best LLM baseline,</a:t>
            </a:r>
            <a:br>
              <a:rPr lang="en-US" sz="2200" dirty="0">
                <a:solidFill>
                  <a:srgbClr val="7030A0"/>
                </a:solidFill>
              </a:rPr>
            </a:br>
            <a:r>
              <a:rPr lang="en-US" sz="2200" dirty="0">
                <a:solidFill>
                  <a:srgbClr val="7030A0"/>
                </a:solidFill>
              </a:rPr>
              <a:t>at comparable time-to-diagnosis (~31 s)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096A95D-81B1-E103-FAC4-2751D65F2061}"/>
              </a:ext>
            </a:extLst>
          </p:cNvPr>
          <p:cNvSpPr txBox="1">
            <a:spLocks/>
          </p:cNvSpPr>
          <p:nvPr/>
        </p:nvSpPr>
        <p:spPr>
          <a:xfrm>
            <a:off x="76200" y="2156822"/>
            <a:ext cx="8991600" cy="1778000"/>
          </a:xfrm>
          <a:prstGeom prst="roundRect">
            <a:avLst>
              <a:gd name="adj" fmla="val 2717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u="sng">
                <a:solidFill>
                  <a:schemeClr val="accent6">
                    <a:lumMod val="50000"/>
                  </a:schemeClr>
                </a:solidFill>
                <a:latin typeface="Corbel"/>
              </a:rPr>
              <a:t>We propose Argus</a:t>
            </a:r>
            <a:r>
              <a:rPr lang="en-US" sz="2200"/>
              <a:t>, </a:t>
            </a:r>
            <a:r>
              <a:rPr lang="en-US" sz="2200">
                <a:solidFill>
                  <a:srgbClr val="385723"/>
                </a:solidFill>
              </a:rPr>
              <a:t>an autonomous profiling methodology that guides an LLM agent to close the </a:t>
            </a:r>
            <a:r>
              <a:rPr lang="en-US" sz="2200" b="1">
                <a:solidFill>
                  <a:srgbClr val="385723"/>
                </a:solidFill>
              </a:rPr>
              <a:t>authoring</a:t>
            </a:r>
            <a:r>
              <a:rPr lang="en-US" sz="2200">
                <a:solidFill>
                  <a:srgbClr val="385723"/>
                </a:solidFill>
              </a:rPr>
              <a:t> and </a:t>
            </a:r>
            <a:r>
              <a:rPr lang="en-US" sz="2200" b="1">
                <a:solidFill>
                  <a:srgbClr val="385723"/>
                </a:solidFill>
              </a:rPr>
              <a:t>interpretation</a:t>
            </a:r>
            <a:r>
              <a:rPr lang="en-US" sz="2200">
                <a:solidFill>
                  <a:srgbClr val="385723"/>
                </a:solidFill>
              </a:rPr>
              <a:t> </a:t>
            </a:r>
            <a:r>
              <a:rPr lang="en-US" sz="2200" b="1">
                <a:solidFill>
                  <a:srgbClr val="385723"/>
                </a:solidFill>
              </a:rPr>
              <a:t>gaps</a:t>
            </a:r>
            <a:r>
              <a:rPr lang="en-US" sz="2200">
                <a:solidFill>
                  <a:srgbClr val="385723"/>
                </a:solidFill>
              </a:rPr>
              <a:t> via</a:t>
            </a:r>
          </a:p>
          <a:p>
            <a:r>
              <a:rPr lang="en-US" sz="2200" b="1">
                <a:solidFill>
                  <a:schemeClr val="accent6">
                    <a:lumMod val="50000"/>
                  </a:schemeClr>
                </a:solidFill>
              </a:rPr>
              <a:t>reference calibration</a:t>
            </a:r>
            <a:r>
              <a:rPr lang="en-US" sz="2200"/>
              <a:t> to confirm real bottlenecks</a:t>
            </a:r>
          </a:p>
          <a:p>
            <a:r>
              <a:rPr lang="en-US" sz="2200" b="1">
                <a:solidFill>
                  <a:schemeClr val="accent6">
                    <a:lumMod val="50000"/>
                  </a:schemeClr>
                </a:solidFill>
              </a:rPr>
              <a:t>tree-guided traversal</a:t>
            </a:r>
            <a:r>
              <a:rPr lang="en-US" sz="2200"/>
              <a:t> over a tree of kernel code paths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AC5B165-ADBE-62E4-83C8-C8939F0E5652}"/>
              </a:ext>
            </a:extLst>
          </p:cNvPr>
          <p:cNvSpPr txBox="1">
            <a:spLocks/>
          </p:cNvSpPr>
          <p:nvPr/>
        </p:nvSpPr>
        <p:spPr>
          <a:xfrm>
            <a:off x="76200" y="5331822"/>
            <a:ext cx="8991600" cy="812800"/>
          </a:xfrm>
          <a:prstGeom prst="roundRect">
            <a:avLst>
              <a:gd name="adj" fmla="val 6621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noFill/>
          </a:ln>
          <a:effectLst>
            <a:softEdge rad="0"/>
          </a:effectLst>
        </p:spPr>
        <p:txBody>
          <a:bodyPr anchor="ctr" anchorCtr="0">
            <a:noAutofit/>
          </a:bodyPr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>
                <a:solidFill>
                  <a:schemeClr val="accent1">
                    <a:lumMod val="75000"/>
                  </a:schemeClr>
                </a:solidFill>
                <a:latin typeface="Corbel"/>
              </a:rPr>
              <a:t>We hope Argus inspires future work on autonomous, agentic profiling</a:t>
            </a:r>
          </a:p>
        </p:txBody>
      </p:sp>
    </p:spTree>
    <p:extLst>
      <p:ext uri="{BB962C8B-B14F-4D97-AF65-F5344CB8AC3E}">
        <p14:creationId xmlns:p14="http://schemas.microsoft.com/office/powerpoint/2010/main" val="1461922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21" grpId="0" animBg="1"/>
      <p:bldP spid="6" grpId="0" uiExpand="1" build="allAtOnce" animBg="1"/>
      <p:bldP spid="8" grpId="0" animBg="1"/>
    </p:bldLst>
  </p:timing>
  <p:extLst>
    <p:ext uri="{6950BFC3-D8DA-4A85-94F7-54DA5524770B}">
      <p188:commentRel xmlns:p188="http://schemas.microsoft.com/office/powerpoint/2018/8/main" r:id="rId3"/>
    </p:ext>
  </p:extLs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A9878-3D83-573E-75B6-202EB6608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D89CF-47F7-3E71-AB90-85E4FCEA7A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13" y="1403291"/>
            <a:ext cx="9135186" cy="185232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br>
              <a:rPr lang="en-CH" sz="4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3600" u="sng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</a:t>
            </a:r>
            <a:r>
              <a:rPr lang="en-US" sz="3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gentic, </a:t>
            </a:r>
            <a:r>
              <a:rPr lang="en-US" sz="3600" u="sng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</a:t>
            </a:r>
            <a:r>
              <a:rPr lang="en-US" sz="3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eference-Calibrated,</a:t>
            </a:r>
            <a:br>
              <a:rPr lang="en-US" sz="3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3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Tree-</a:t>
            </a:r>
            <a:r>
              <a:rPr lang="en-US" sz="3600" u="sng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Gu</a:t>
            </a:r>
            <a:r>
              <a:rPr lang="en-US" sz="3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ided, </a:t>
            </a:r>
            <a:r>
              <a:rPr lang="en-US" sz="3600" u="sng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</a:t>
            </a:r>
            <a:r>
              <a:rPr lang="en-US" sz="3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ystem-Software-Level</a:t>
            </a:r>
            <a:br>
              <a:rPr lang="en-US" sz="3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36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Bottleneck Localization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A9333A-F43A-2DE2-83A9-6FDE2A8DC8E6}"/>
              </a:ext>
            </a:extLst>
          </p:cNvPr>
          <p:cNvSpPr/>
          <p:nvPr/>
        </p:nvSpPr>
        <p:spPr>
          <a:xfrm>
            <a:off x="-773" y="5367182"/>
            <a:ext cx="9144773" cy="14858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Research – Institute for High Performance Computing Systems | ETH Zurich">
            <a:extLst>
              <a:ext uri="{FF2B5EF4-FFF2-40B4-BE49-F238E27FC236}">
                <a16:creationId xmlns:a16="http://schemas.microsoft.com/office/drawing/2014/main" id="{63614947-ECB7-2218-A314-3655D39CF9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839"/>
          <a:stretch>
            <a:fillRect/>
          </a:stretch>
        </p:blipFill>
        <p:spPr>
          <a:xfrm>
            <a:off x="846737" y="5934666"/>
            <a:ext cx="2743199" cy="723310"/>
          </a:xfrm>
          <a:prstGeom prst="rect">
            <a:avLst/>
          </a:prstGeom>
        </p:spPr>
      </p:pic>
      <p:pic>
        <p:nvPicPr>
          <p:cNvPr id="11" name="Picture 10" descr="File:ETH Zürich Logo black.svg - Wikimedia Commons">
            <a:extLst>
              <a:ext uri="{FF2B5EF4-FFF2-40B4-BE49-F238E27FC236}">
                <a16:creationId xmlns:a16="http://schemas.microsoft.com/office/drawing/2014/main" id="{6EB715C9-479B-5560-8775-0139913163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6673" y="5977431"/>
            <a:ext cx="3860590" cy="632365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DF63F999-C5B7-48A8-D061-629C739EB272}"/>
              </a:ext>
            </a:extLst>
          </p:cNvPr>
          <p:cNvSpPr txBox="1">
            <a:spLocks/>
          </p:cNvSpPr>
          <p:nvPr/>
        </p:nvSpPr>
        <p:spPr>
          <a:xfrm>
            <a:off x="8813" y="3877123"/>
            <a:ext cx="9144000" cy="41581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Vlad-Petru Nitu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1F45EF9-F3F3-EA31-143E-2E4C14980FD1}"/>
              </a:ext>
            </a:extLst>
          </p:cNvPr>
          <p:cNvSpPr txBox="1">
            <a:spLocks/>
          </p:cNvSpPr>
          <p:nvPr/>
        </p:nvSpPr>
        <p:spPr>
          <a:xfrm>
            <a:off x="-774" y="4396580"/>
            <a:ext cx="9144773" cy="434201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>
                <a:latin typeface="Lato"/>
                <a:ea typeface="Lato"/>
                <a:cs typeface="Lato"/>
              </a:rPr>
              <a:t>Harsh </a:t>
            </a:r>
            <a:r>
              <a:rPr lang="en-US" sz="2400" err="1">
                <a:latin typeface="Lato"/>
                <a:ea typeface="Lato"/>
                <a:cs typeface="Lato"/>
              </a:rPr>
              <a:t>Songara</a:t>
            </a:r>
            <a:r>
              <a:rPr lang="en-US" sz="2400">
                <a:latin typeface="Lato"/>
                <a:ea typeface="Lato"/>
                <a:cs typeface="Lato"/>
              </a:rPr>
              <a:t>      Konstantinos Sgouras      Spiros Galanopoulos  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139D137-78E8-F389-DC77-2D0BF4630B72}"/>
              </a:ext>
            </a:extLst>
          </p:cNvPr>
          <p:cNvSpPr txBox="1">
            <a:spLocks/>
          </p:cNvSpPr>
          <p:nvPr/>
        </p:nvSpPr>
        <p:spPr>
          <a:xfrm>
            <a:off x="-773" y="4934427"/>
            <a:ext cx="9144773" cy="434200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>
                <a:latin typeface="Lato"/>
                <a:ea typeface="Lato"/>
                <a:cs typeface="Lato"/>
              </a:rPr>
              <a:t>Konstantinos Kanellopoulos      Onur Mutlu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0022DD-DA93-8B99-0DAB-4F04BCB4CDCA}"/>
              </a:ext>
            </a:extLst>
          </p:cNvPr>
          <p:cNvSpPr txBox="1"/>
          <p:nvPr/>
        </p:nvSpPr>
        <p:spPr>
          <a:xfrm>
            <a:off x="-9587" y="349571"/>
            <a:ext cx="91535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>
                <a:solidFill>
                  <a:schemeClr val="accent5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Argus</a:t>
            </a:r>
            <a:endParaRPr lang="en-CH" sz="6000" b="1"/>
          </a:p>
        </p:txBody>
      </p:sp>
    </p:spTree>
    <p:extLst>
      <p:ext uri="{BB962C8B-B14F-4D97-AF65-F5344CB8AC3E}">
        <p14:creationId xmlns:p14="http://schemas.microsoft.com/office/powerpoint/2010/main" val="4659598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E1E3E-CF79-3C82-9FD7-8817189BA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7F13E-4C41-C915-77F7-F9FD09BDF2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13" y="1403291"/>
            <a:ext cx="9135186" cy="185232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Backup Slides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3EB01B-002D-1421-98B4-6D6DC5ECFF35}"/>
              </a:ext>
            </a:extLst>
          </p:cNvPr>
          <p:cNvSpPr/>
          <p:nvPr/>
        </p:nvSpPr>
        <p:spPr>
          <a:xfrm>
            <a:off x="-773" y="5367182"/>
            <a:ext cx="9144773" cy="14858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Research – Institute for High Performance Computing Systems | ETH Zurich">
            <a:extLst>
              <a:ext uri="{FF2B5EF4-FFF2-40B4-BE49-F238E27FC236}">
                <a16:creationId xmlns:a16="http://schemas.microsoft.com/office/drawing/2014/main" id="{2FC95332-1520-AFA7-222D-2D72F08287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839"/>
          <a:stretch>
            <a:fillRect/>
          </a:stretch>
        </p:blipFill>
        <p:spPr>
          <a:xfrm>
            <a:off x="846737" y="5934666"/>
            <a:ext cx="2743199" cy="723310"/>
          </a:xfrm>
          <a:prstGeom prst="rect">
            <a:avLst/>
          </a:prstGeom>
        </p:spPr>
      </p:pic>
      <p:pic>
        <p:nvPicPr>
          <p:cNvPr id="11" name="Picture 10" descr="File:ETH Zürich Logo black.svg - Wikimedia Commons">
            <a:extLst>
              <a:ext uri="{FF2B5EF4-FFF2-40B4-BE49-F238E27FC236}">
                <a16:creationId xmlns:a16="http://schemas.microsoft.com/office/drawing/2014/main" id="{8345D223-3D65-FDCE-920D-555D20230F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6673" y="5977431"/>
            <a:ext cx="3860590" cy="632365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5AB97500-BA01-A459-BF5C-D0B3B2B0B4C2}"/>
              </a:ext>
            </a:extLst>
          </p:cNvPr>
          <p:cNvSpPr txBox="1">
            <a:spLocks/>
          </p:cNvSpPr>
          <p:nvPr/>
        </p:nvSpPr>
        <p:spPr>
          <a:xfrm>
            <a:off x="8813" y="3877123"/>
            <a:ext cx="9144000" cy="41581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Vlad-Petru Nitu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2BC42D7-F9D9-03E0-F3E4-5368D355C1DF}"/>
              </a:ext>
            </a:extLst>
          </p:cNvPr>
          <p:cNvSpPr txBox="1">
            <a:spLocks/>
          </p:cNvSpPr>
          <p:nvPr/>
        </p:nvSpPr>
        <p:spPr>
          <a:xfrm>
            <a:off x="-774" y="4396580"/>
            <a:ext cx="9144773" cy="434201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>
                <a:latin typeface="Lato"/>
                <a:ea typeface="Lato"/>
                <a:cs typeface="Lato"/>
              </a:rPr>
              <a:t>Harsh </a:t>
            </a:r>
            <a:r>
              <a:rPr lang="en-US" sz="2400" err="1">
                <a:latin typeface="Lato"/>
                <a:ea typeface="Lato"/>
                <a:cs typeface="Lato"/>
              </a:rPr>
              <a:t>Songara</a:t>
            </a:r>
            <a:r>
              <a:rPr lang="en-US" sz="2400">
                <a:latin typeface="Lato"/>
                <a:ea typeface="Lato"/>
                <a:cs typeface="Lato"/>
              </a:rPr>
              <a:t>      Konstantinos Sgouras      Spiros Galanopoulos  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5255FD-0E8B-AE29-E769-DC1CA87D7C15}"/>
              </a:ext>
            </a:extLst>
          </p:cNvPr>
          <p:cNvSpPr txBox="1">
            <a:spLocks/>
          </p:cNvSpPr>
          <p:nvPr/>
        </p:nvSpPr>
        <p:spPr>
          <a:xfrm>
            <a:off x="-773" y="4934427"/>
            <a:ext cx="9144773" cy="434200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>
                <a:latin typeface="Lato"/>
                <a:ea typeface="Lato"/>
                <a:cs typeface="Lato"/>
              </a:rPr>
              <a:t>Konstantinos Kanellopoulos      Onur Mutlu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7BF7A9-4303-F99B-AC64-708B8B15D769}"/>
              </a:ext>
            </a:extLst>
          </p:cNvPr>
          <p:cNvSpPr txBox="1"/>
          <p:nvPr/>
        </p:nvSpPr>
        <p:spPr>
          <a:xfrm>
            <a:off x="-9587" y="349571"/>
            <a:ext cx="91535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>
                <a:solidFill>
                  <a:schemeClr val="accent5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Argus</a:t>
            </a:r>
            <a:endParaRPr lang="en-CH" sz="6000" b="1"/>
          </a:p>
        </p:txBody>
      </p:sp>
    </p:spTree>
    <p:extLst>
      <p:ext uri="{BB962C8B-B14F-4D97-AF65-F5344CB8AC3E}">
        <p14:creationId xmlns:p14="http://schemas.microsoft.com/office/powerpoint/2010/main" val="38685007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407E8-70C7-9CDD-228E-6FA938D62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75021" y="6391099"/>
            <a:ext cx="2057400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44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3E8270-3625-545D-4986-0F7F81F71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54BA8-246A-DD49-5287-23514E6CA12A}"/>
              </a:ext>
            </a:extLst>
          </p:cNvPr>
          <p:cNvSpPr txBox="1">
            <a:spLocks/>
          </p:cNvSpPr>
          <p:nvPr/>
        </p:nvSpPr>
        <p:spPr>
          <a:xfrm>
            <a:off x="9316" y="770467"/>
            <a:ext cx="9154095" cy="1338207"/>
          </a:xfrm>
          <a:prstGeom prst="roundRect">
            <a:avLst>
              <a:gd name="adj" fmla="val 986"/>
            </a:avLst>
          </a:prstGeom>
          <a:solidFill>
            <a:srgbClr val="C00000">
              <a:alpha val="13506"/>
            </a:srgbClr>
          </a:solidFill>
          <a:ln w="190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buNone/>
            </a:pPr>
            <a:r>
              <a:rPr lang="en-CH" sz="1600" b="1" u="sng">
                <a:solidFill>
                  <a:srgbClr val="C00000"/>
                </a:solidFill>
                <a:latin typeface="Corbel"/>
                <a:ea typeface="NanumGothic"/>
              </a:rPr>
              <a:t>Problem</a:t>
            </a:r>
            <a:r>
              <a:rPr lang="en-CH" sz="1600" b="1">
                <a:solidFill>
                  <a:srgbClr val="C00000"/>
                </a:solidFill>
                <a:latin typeface="Corbel"/>
                <a:ea typeface="NanumGothic"/>
              </a:rPr>
              <a:t>:</a:t>
            </a:r>
            <a:r>
              <a:rPr lang="en-US" sz="1600" b="1">
                <a:solidFill>
                  <a:srgbClr val="C00000"/>
                </a:solidFill>
                <a:latin typeface="Corbel"/>
                <a:ea typeface="NanumGothic"/>
              </a:rPr>
              <a:t> Existing OS-level profilers</a:t>
            </a:r>
          </a:p>
          <a:p>
            <a:pPr marL="342900" indent="-342900">
              <a:spcBef>
                <a:spcPts val="200"/>
              </a:spcBef>
              <a:buFont typeface="+mj-lt"/>
              <a:buAutoNum type="arabicParenR"/>
            </a:pPr>
            <a:r>
              <a:rPr lang="en-US" sz="1600"/>
              <a:t>report profiling data without reasoning about bottlenecks (e.g., perf),</a:t>
            </a:r>
          </a:p>
          <a:p>
            <a:pPr marL="342900" indent="-342900">
              <a:spcBef>
                <a:spcPts val="200"/>
              </a:spcBef>
              <a:buFont typeface="+mj-lt"/>
              <a:buAutoNum type="arabicParenR"/>
            </a:pPr>
            <a:r>
              <a:rPr lang="en-US" sz="1600"/>
              <a:t>identify bottlenecks only at coarse granularity (e.g., </a:t>
            </a:r>
            <a:r>
              <a:rPr lang="en-US" sz="1600" err="1"/>
              <a:t>VTune</a:t>
            </a:r>
            <a:r>
              <a:rPr lang="en-US" sz="1600"/>
              <a:t>),</a:t>
            </a:r>
          </a:p>
          <a:p>
            <a:pPr marL="342900" indent="-342900">
              <a:spcBef>
                <a:spcPts val="200"/>
              </a:spcBef>
              <a:buFont typeface="+mj-lt"/>
              <a:buAutoNum type="arabicParenR"/>
            </a:pPr>
            <a:r>
              <a:rPr lang="en-US" sz="1600"/>
              <a:t>distort the measurement of microsecond-scale operations (e.g., </a:t>
            </a:r>
            <a:r>
              <a:rPr lang="en-US" sz="1600" err="1"/>
              <a:t>ftrace</a:t>
            </a:r>
            <a:r>
              <a:rPr lang="en-US" sz="1600"/>
              <a:t>), or</a:t>
            </a:r>
          </a:p>
          <a:p>
            <a:pPr marL="342900" indent="-342900">
              <a:spcBef>
                <a:spcPts val="200"/>
              </a:spcBef>
              <a:buFont typeface="+mj-lt"/>
              <a:buAutoNum type="arabicParenR"/>
            </a:pPr>
            <a:r>
              <a:rPr lang="en-US" sz="1600"/>
              <a:t>demand kernel expertise to write instrumentation code (e.g., </a:t>
            </a:r>
            <a:r>
              <a:rPr lang="en-US" sz="1600" err="1"/>
              <a:t>eBPF</a:t>
            </a:r>
            <a:r>
              <a:rPr lang="en-US" sz="1600"/>
              <a:t>-based profilers).</a:t>
            </a:r>
          </a:p>
        </p:txBody>
      </p:sp>
      <p:sp>
        <p:nvSpPr>
          <p:cNvPr id="21" name="Content Placeholder 7">
            <a:extLst>
              <a:ext uri="{FF2B5EF4-FFF2-40B4-BE49-F238E27FC236}">
                <a16:creationId xmlns:a16="http://schemas.microsoft.com/office/drawing/2014/main" id="{DC0AAB81-BFF6-6D9D-3245-2153EC6589F4}"/>
              </a:ext>
            </a:extLst>
          </p:cNvPr>
          <p:cNvSpPr txBox="1">
            <a:spLocks/>
          </p:cNvSpPr>
          <p:nvPr/>
        </p:nvSpPr>
        <p:spPr>
          <a:xfrm>
            <a:off x="-2675" y="4695889"/>
            <a:ext cx="9294502" cy="1001605"/>
          </a:xfrm>
          <a:prstGeom prst="roundRect">
            <a:avLst>
              <a:gd name="adj" fmla="val 1720"/>
            </a:avLst>
          </a:prstGeom>
          <a:solidFill>
            <a:srgbClr val="7030A0">
              <a:alpha val="12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u="sng">
                <a:solidFill>
                  <a:srgbClr val="7030A0"/>
                </a:solidFill>
                <a:latin typeface="Corbel"/>
                <a:ea typeface="NanumGothic"/>
              </a:rPr>
              <a:t>Argus</a:t>
            </a:r>
            <a:r>
              <a:rPr lang="en-CH" sz="1600" b="1">
                <a:solidFill>
                  <a:srgbClr val="7030A0"/>
                </a:solidFill>
                <a:latin typeface="Corbel"/>
                <a:ea typeface="NanumGothic"/>
              </a:rPr>
              <a:t>:  </a:t>
            </a:r>
            <a:r>
              <a:rPr lang="en-US" sz="1600"/>
              <a:t>guides an LLM-based agent with</a:t>
            </a:r>
          </a:p>
          <a:p>
            <a:pPr marL="342900" indent="-342900">
              <a:spcBef>
                <a:spcPts val="200"/>
              </a:spcBef>
              <a:buFont typeface="+mj-lt"/>
              <a:buAutoNum type="arabicParenR"/>
            </a:pPr>
            <a:r>
              <a:rPr lang="en-US" sz="1600" b="1">
                <a:solidFill>
                  <a:srgbClr val="7030A0"/>
                </a:solidFill>
              </a:rPr>
              <a:t>reference calibration</a:t>
            </a:r>
            <a:r>
              <a:rPr lang="en-US" sz="1600"/>
              <a:t>, which provides a baseline measurement to confirm bottlenecks, and</a:t>
            </a:r>
          </a:p>
          <a:p>
            <a:pPr marL="342900" indent="-342900">
              <a:spcBef>
                <a:spcPts val="200"/>
              </a:spcBef>
              <a:buFont typeface="+mj-lt"/>
              <a:buAutoNum type="arabicParenR"/>
            </a:pPr>
            <a:r>
              <a:rPr lang="en-US" sz="1600" b="1">
                <a:solidFill>
                  <a:srgbClr val="7030A0"/>
                </a:solidFill>
              </a:rPr>
              <a:t>tree-based data structure</a:t>
            </a:r>
            <a:r>
              <a:rPr lang="en-US" sz="1600"/>
              <a:t>, which creates a </a:t>
            </a:r>
            <a:r>
              <a:rPr lang="en-GB" sz="1600">
                <a:latin typeface="Corbel"/>
                <a:ea typeface="NanumGothic"/>
              </a:rPr>
              <a:t>structured view of the kernel code</a:t>
            </a:r>
            <a:br>
              <a:rPr lang="en-GB" sz="1600">
                <a:latin typeface="Corbel"/>
                <a:ea typeface="NanumGothic"/>
              </a:rPr>
            </a:br>
            <a:r>
              <a:rPr lang="en-GB" sz="1600">
                <a:latin typeface="Corbel"/>
                <a:ea typeface="NanumGothic"/>
              </a:rPr>
              <a:t>to </a:t>
            </a:r>
            <a:r>
              <a:rPr lang="en-US" sz="1600">
                <a:ea typeface="NanumGothic"/>
              </a:rPr>
              <a:t>autonomously reason over potential OS-level bottlenecks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32EA69A-0227-0881-11DE-DBC3AE7B48D1}"/>
              </a:ext>
            </a:extLst>
          </p:cNvPr>
          <p:cNvSpPr txBox="1">
            <a:spLocks/>
          </p:cNvSpPr>
          <p:nvPr/>
        </p:nvSpPr>
        <p:spPr>
          <a:xfrm>
            <a:off x="9316" y="2973863"/>
            <a:ext cx="3045169" cy="1085805"/>
          </a:xfrm>
          <a:prstGeom prst="roundRect">
            <a:avLst>
              <a:gd name="adj" fmla="val 2717"/>
            </a:avLst>
          </a:prstGeom>
          <a:solidFill>
            <a:schemeClr val="accent2">
              <a:lumMod val="75000"/>
              <a:alpha val="12984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u="sng">
                <a:solidFill>
                  <a:schemeClr val="accent2">
                    <a:lumMod val="75000"/>
                  </a:schemeClr>
                </a:solidFill>
                <a:latin typeface="Corbel"/>
                <a:ea typeface="NanumGothic"/>
              </a:rPr>
              <a:t>Opportunity</a:t>
            </a:r>
            <a:r>
              <a:rPr lang="en-US" sz="1600">
                <a:solidFill>
                  <a:schemeClr val="accent2">
                    <a:lumMod val="75000"/>
                  </a:schemeClr>
                </a:solidFill>
                <a:latin typeface="Corbel"/>
                <a:ea typeface="NanumGothic"/>
              </a:rPr>
              <a:t>:</a:t>
            </a:r>
            <a:br>
              <a:rPr lang="en-US" sz="1600">
                <a:solidFill>
                  <a:schemeClr val="accent2">
                    <a:lumMod val="75000"/>
                  </a:schemeClr>
                </a:solidFill>
                <a:latin typeface="Corbel"/>
                <a:ea typeface="NanumGothic"/>
              </a:rPr>
            </a:br>
            <a:r>
              <a:rPr lang="en-US" sz="1600" b="1">
                <a:solidFill>
                  <a:schemeClr val="accent2">
                    <a:lumMod val="75000"/>
                  </a:schemeClr>
                </a:solidFill>
                <a:latin typeface="Corbel"/>
                <a:ea typeface="NanumGothic"/>
              </a:rPr>
              <a:t>LLM-based agents </a:t>
            </a:r>
            <a:r>
              <a:rPr lang="en-US" sz="1600">
                <a:latin typeface="Corbel"/>
                <a:ea typeface="NanumGothic"/>
              </a:rPr>
              <a:t>can autonomously close both gaps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35ED34D-EF37-E96B-3A52-45183E1E7953}"/>
              </a:ext>
            </a:extLst>
          </p:cNvPr>
          <p:cNvSpPr txBox="1">
            <a:spLocks/>
          </p:cNvSpPr>
          <p:nvPr/>
        </p:nvSpPr>
        <p:spPr>
          <a:xfrm>
            <a:off x="11099" y="2117666"/>
            <a:ext cx="9132901" cy="841607"/>
          </a:xfrm>
          <a:prstGeom prst="roundRect">
            <a:avLst>
              <a:gd name="adj" fmla="val 2717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buNone/>
            </a:pPr>
            <a:r>
              <a:rPr lang="en-CH" sz="1600" b="1" u="sng">
                <a:solidFill>
                  <a:schemeClr val="accent6">
                    <a:lumMod val="50000"/>
                  </a:schemeClr>
                </a:solidFill>
                <a:latin typeface="Corbel"/>
                <a:ea typeface="NanumGothic"/>
              </a:rPr>
              <a:t>Motivation</a:t>
            </a:r>
            <a:r>
              <a:rPr lang="en-GB" sz="1600">
                <a:solidFill>
                  <a:schemeClr val="accent6">
                    <a:lumMod val="50000"/>
                  </a:schemeClr>
                </a:solidFill>
                <a:latin typeface="Corbel"/>
                <a:ea typeface="NanumGothic"/>
              </a:rPr>
              <a:t>: </a:t>
            </a:r>
            <a:r>
              <a:rPr lang="en-GB" sz="1600">
                <a:latin typeface="Corbel"/>
                <a:ea typeface="NanumGothic"/>
              </a:rPr>
              <a:t>Localizing bottlenecks in OS routines</a:t>
            </a:r>
            <a:r>
              <a:rPr lang="en-GB" sz="1600">
                <a:solidFill>
                  <a:schemeClr val="accent6">
                    <a:lumMod val="50000"/>
                  </a:schemeClr>
                </a:solidFill>
                <a:latin typeface="Corbel"/>
                <a:ea typeface="NanumGothic"/>
              </a:rPr>
              <a:t> </a:t>
            </a:r>
            <a:r>
              <a:rPr lang="en-US" sz="1600"/>
              <a:t>is a </a:t>
            </a:r>
            <a:r>
              <a:rPr lang="en-US" sz="1600" b="1">
                <a:solidFill>
                  <a:srgbClr val="385723"/>
                </a:solidFill>
              </a:rPr>
              <a:t>tedious, manual process</a:t>
            </a:r>
            <a:r>
              <a:rPr lang="en-US" sz="1600">
                <a:solidFill>
                  <a:srgbClr val="385723"/>
                </a:solidFill>
              </a:rPr>
              <a:t> </a:t>
            </a:r>
            <a:r>
              <a:rPr lang="en-US" sz="1600"/>
              <a:t>limited by two gaps:</a:t>
            </a:r>
          </a:p>
          <a:p>
            <a:pPr marL="342900" indent="-342900">
              <a:spcBef>
                <a:spcPts val="200"/>
              </a:spcBef>
              <a:buFont typeface="+mj-lt"/>
              <a:buAutoNum type="arabicParenR"/>
            </a:pPr>
            <a:r>
              <a:rPr lang="en-US" sz="1600" b="1">
                <a:solidFill>
                  <a:schemeClr val="accent6">
                    <a:lumMod val="50000"/>
                  </a:schemeClr>
                </a:solidFill>
              </a:rPr>
              <a:t>authoring gap: </a:t>
            </a:r>
            <a:r>
              <a:rPr lang="en-US" sz="1600"/>
              <a:t>writing complex instrumentation code requires kernel expertise</a:t>
            </a:r>
          </a:p>
          <a:p>
            <a:pPr marL="342900" indent="-342900">
              <a:spcBef>
                <a:spcPts val="200"/>
              </a:spcBef>
              <a:buFont typeface="+mj-lt"/>
              <a:buAutoNum type="arabicParenR"/>
            </a:pPr>
            <a:r>
              <a:rPr lang="en-US" sz="1600" b="1">
                <a:solidFill>
                  <a:schemeClr val="accent6">
                    <a:lumMod val="50000"/>
                  </a:schemeClr>
                </a:solidFill>
              </a:rPr>
              <a:t>interpretation gap: </a:t>
            </a:r>
            <a:r>
              <a:rPr lang="en-US" sz="1600"/>
              <a:t>reasoning over profiling data to reason about bottlenecks requires manual effort</a:t>
            </a:r>
            <a:endParaRPr lang="en-GB" sz="160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43C6111-B04E-9EB6-1243-F0ECA6047BF4}"/>
              </a:ext>
            </a:extLst>
          </p:cNvPr>
          <p:cNvSpPr txBox="1">
            <a:spLocks/>
          </p:cNvSpPr>
          <p:nvPr/>
        </p:nvSpPr>
        <p:spPr>
          <a:xfrm>
            <a:off x="-22086" y="5726854"/>
            <a:ext cx="9154095" cy="520996"/>
          </a:xfrm>
          <a:prstGeom prst="roundRect">
            <a:avLst>
              <a:gd name="adj" fmla="val 2425"/>
            </a:avLst>
          </a:prstGeom>
          <a:solidFill>
            <a:schemeClr val="tx1">
              <a:alpha val="12000"/>
            </a:schemeClr>
          </a:solidFill>
          <a:ln w="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H" sz="1600" b="1" u="sng">
                <a:solidFill>
                  <a:schemeClr val="tx1">
                    <a:lumMod val="85000"/>
                    <a:lumOff val="15000"/>
                  </a:schemeClr>
                </a:solidFill>
              </a:rPr>
              <a:t>Key Results</a:t>
            </a:r>
            <a:r>
              <a:rPr lang="en-CH" sz="1600" b="1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  <a:r>
              <a:rPr lang="en-US" sz="1600" b="1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</a:rPr>
              <a:t>Argus yields </a:t>
            </a:r>
            <a:r>
              <a:rPr lang="en-US" sz="1600" b="1">
                <a:latin typeface="Calibri "/>
              </a:rPr>
              <a:t>16×</a:t>
            </a:r>
            <a:r>
              <a:rPr lang="en-US" sz="1600" b="1">
                <a:latin typeface="+mj-lt"/>
              </a:rPr>
              <a:t> </a:t>
            </a:r>
            <a:r>
              <a:rPr lang="en-US" sz="1600" b="1"/>
              <a:t>higher localization accuracy </a:t>
            </a:r>
            <a:r>
              <a:rPr lang="en-US" sz="1600"/>
              <a:t>than the best LLM baseline,</a:t>
            </a:r>
            <a:br>
              <a:rPr lang="en-US" sz="1600"/>
            </a:br>
            <a:r>
              <a:rPr lang="en-US" sz="1600"/>
              <a:t>at </a:t>
            </a:r>
            <a:r>
              <a:rPr lang="en-US" sz="1600" b="1"/>
              <a:t>comparable time-to-diagnosis</a:t>
            </a:r>
            <a:r>
              <a:rPr lang="en-US" sz="1600"/>
              <a:t> </a:t>
            </a:r>
            <a:r>
              <a:rPr lang="en-US" sz="1600">
                <a:latin typeface="Calibri "/>
              </a:rPr>
              <a:t>(~31 </a:t>
            </a:r>
            <a:r>
              <a:rPr lang="en-US" sz="1600"/>
              <a:t>seconds)</a:t>
            </a:r>
            <a:endParaRPr lang="en-CH" sz="1600" b="1" i="1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A901D1B-1DBC-EA69-DA38-2E6905C4823A}"/>
              </a:ext>
            </a:extLst>
          </p:cNvPr>
          <p:cNvSpPr txBox="1">
            <a:spLocks/>
          </p:cNvSpPr>
          <p:nvPr/>
        </p:nvSpPr>
        <p:spPr>
          <a:xfrm>
            <a:off x="-10095" y="4078905"/>
            <a:ext cx="9154095" cy="607991"/>
          </a:xfrm>
          <a:prstGeom prst="roundRect">
            <a:avLst>
              <a:gd name="adj" fmla="val 6621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noFill/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u="sng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Goal</a:t>
            </a:r>
            <a:r>
              <a:rPr lang="en-US" sz="1600" b="1" u="sng">
                <a:solidFill>
                  <a:schemeClr val="accent5">
                    <a:lumMod val="50000"/>
                  </a:schemeClr>
                </a:solidFill>
                <a:latin typeface="Corbel" panose="020B0503020204020204" pitchFamily="34" charset="0"/>
              </a:rPr>
              <a:t>:</a:t>
            </a:r>
            <a:r>
              <a:rPr lang="en-US" sz="1600">
                <a:solidFill>
                  <a:schemeClr val="accent3"/>
                </a:solidFill>
                <a:latin typeface="Corbel" panose="020B0503020204020204" pitchFamily="34" charset="0"/>
              </a:rPr>
              <a:t> </a:t>
            </a:r>
            <a:r>
              <a:rPr lang="en-US" sz="1600">
                <a:latin typeface="Corbel" panose="020B0503020204020204" pitchFamily="34" charset="0"/>
              </a:rPr>
              <a:t>Develop an </a:t>
            </a:r>
            <a:r>
              <a:rPr lang="en-US" sz="1600" b="1">
                <a:solidFill>
                  <a:srgbClr val="2F5597"/>
                </a:solidFill>
                <a:latin typeface="Corbel" panose="020B0503020204020204" pitchFamily="34" charset="0"/>
              </a:rPr>
              <a:t>autonomous </a:t>
            </a:r>
            <a:r>
              <a:rPr lang="en-US" sz="1600">
                <a:latin typeface="Corbel" panose="020B0503020204020204" pitchFamily="34" charset="0"/>
              </a:rPr>
              <a:t>OS-level profiling methodology</a:t>
            </a:r>
            <a:r>
              <a:rPr lang="en-US" sz="160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1600">
                <a:latin typeface="Corbel" panose="020B0503020204020204" pitchFamily="34" charset="0"/>
              </a:rPr>
              <a:t>which closes</a:t>
            </a:r>
            <a:br>
              <a:rPr lang="en-US" sz="1600">
                <a:latin typeface="Corbel" panose="020B0503020204020204" pitchFamily="34" charset="0"/>
              </a:rPr>
            </a:br>
            <a:r>
              <a:rPr lang="en-US" sz="1600">
                <a:latin typeface="Corbel" panose="020B0503020204020204" pitchFamily="34" charset="0"/>
              </a:rPr>
              <a:t>the authoring and interpretation gaps</a:t>
            </a:r>
          </a:p>
        </p:txBody>
      </p:sp>
      <p:sp>
        <p:nvSpPr>
          <p:cNvPr id="60" name="Challenge"/>
          <p:cNvSpPr txBox="1">
            <a:spLocks/>
          </p:cNvSpPr>
          <p:nvPr/>
        </p:nvSpPr>
        <p:spPr>
          <a:xfrm>
            <a:off x="3054484" y="2982855"/>
            <a:ext cx="6249333" cy="1085805"/>
          </a:xfrm>
          <a:prstGeom prst="roundRect">
            <a:avLst>
              <a:gd name="adj" fmla="val 2717"/>
            </a:avLst>
          </a:prstGeom>
          <a:solidFill>
            <a:srgbClr val="C2156E">
              <a:alpha val="14000"/>
            </a:srgbClr>
          </a:solidFill>
          <a:ln w="19050">
            <a:noFill/>
          </a:ln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en-US" sz="1600" b="1" u="sng">
                <a:solidFill>
                  <a:srgbClr val="C2156E"/>
                </a:solidFill>
                <a:latin typeface="Corbel"/>
                <a:ea typeface="NanumGothic"/>
              </a:rPr>
              <a:t>Challenges of LLM-based Agents:</a:t>
            </a:r>
          </a:p>
          <a:p>
            <a:pPr marL="342900" indent="-342900">
              <a:lnSpc>
                <a:spcPct val="100000"/>
              </a:lnSpc>
              <a:spcBef>
                <a:spcPts val="200"/>
              </a:spcBef>
              <a:buFont typeface="+mj-lt"/>
              <a:buAutoNum type="arabicParenR"/>
            </a:pPr>
            <a:r>
              <a:rPr lang="en-US" sz="1600">
                <a:latin typeface="Corbel"/>
                <a:ea typeface="NanumGothic"/>
              </a:rPr>
              <a:t>cannot localize bottlenecks without a reference measurement, and</a:t>
            </a:r>
          </a:p>
          <a:p>
            <a:pPr marL="342900" indent="-342900">
              <a:lnSpc>
                <a:spcPct val="100000"/>
              </a:lnSpc>
              <a:spcBef>
                <a:spcPts val="200"/>
              </a:spcBef>
              <a:buFont typeface="+mj-lt"/>
              <a:buAutoNum type="arabicParenR"/>
            </a:pPr>
            <a:r>
              <a:rPr lang="en-US" sz="1600">
                <a:latin typeface="Corbel"/>
                <a:ea typeface="NanumGothic"/>
              </a:rPr>
              <a:t>lacks prior kernel knowledge, which leads to oscillating between hypotheses</a:t>
            </a:r>
            <a:r>
              <a:rPr lang="en-US" sz="1600">
                <a:latin typeface="Corbel"/>
                <a:ea typeface="NanumGothic"/>
                <a:sym typeface="Wingdings" panose="05000000000000000000" pitchFamily="2" charset="2"/>
              </a:rPr>
              <a:t> and </a:t>
            </a:r>
            <a:r>
              <a:rPr lang="en-US" sz="1600">
                <a:latin typeface="Corbel"/>
                <a:ea typeface="NanumGothic"/>
              </a:rPr>
              <a:t>hallucinating function names</a:t>
            </a:r>
          </a:p>
        </p:txBody>
      </p:sp>
    </p:spTree>
    <p:extLst>
      <p:ext uri="{BB962C8B-B14F-4D97-AF65-F5344CB8AC3E}">
        <p14:creationId xmlns:p14="http://schemas.microsoft.com/office/powerpoint/2010/main" val="2258693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 animBg="1"/>
      <p:bldP spid="21" grpId="0" build="p" animBg="1"/>
      <p:bldP spid="7" grpId="0" build="allAtOnce" animBg="1"/>
      <p:bldP spid="6" grpId="0" build="allAtOnce" animBg="1"/>
      <p:bldP spid="5" grpId="0" animBg="1"/>
      <p:bldP spid="8" grpId="0" animBg="1"/>
      <p:bldP spid="60" grpId="0" build="p" animBg="1"/>
    </p:bldLst>
  </p:timing>
  <p:extLst>
    <p:ext uri="{6950BFC3-D8DA-4A85-94F7-54DA5524770B}">
      <p188:commentRel xmlns:p188="http://schemas.microsoft.com/office/powerpoint/2018/8/main" r:id="rId3"/>
    </p:ext>
  </p:extLs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24735-EE2A-C8B4-C4CA-591E58CEB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263BD9-A926-8190-39CD-FC8C62EEC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45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C6BEC5-E9A2-38B3-9B17-7BC78C626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032421" cy="894791"/>
          </a:xfrm>
        </p:spPr>
        <p:txBody>
          <a:bodyPr>
            <a:normAutofit/>
          </a:bodyPr>
          <a:lstStyle/>
          <a:p>
            <a:r>
              <a:rPr lang="en-US"/>
              <a:t>Problem</a:t>
            </a:r>
            <a:endParaRPr lang="en-C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EAFC34-1165-5156-B35B-57166DE4F872}"/>
              </a:ext>
            </a:extLst>
          </p:cNvPr>
          <p:cNvSpPr txBox="1"/>
          <p:nvPr/>
        </p:nvSpPr>
        <p:spPr>
          <a:xfrm>
            <a:off x="-624625" y="8950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8262316-F767-B757-AF30-59C58EEAFB96}"/>
              </a:ext>
            </a:extLst>
          </p:cNvPr>
          <p:cNvSpPr txBox="1">
            <a:spLocks/>
          </p:cNvSpPr>
          <p:nvPr/>
        </p:nvSpPr>
        <p:spPr>
          <a:xfrm>
            <a:off x="0" y="1786468"/>
            <a:ext cx="9144000" cy="1089804"/>
          </a:xfrm>
          <a:prstGeom prst="roundRect">
            <a:avLst>
              <a:gd name="adj" fmla="val 6621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noFill/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u="sng">
                <a:solidFill>
                  <a:schemeClr val="accent2">
                    <a:lumMod val="50000"/>
                  </a:schemeClr>
                </a:solidFill>
              </a:rPr>
              <a:t>OS Routines</a:t>
            </a:r>
            <a:r>
              <a:rPr lang="en-US" u="sng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>
                <a:solidFill>
                  <a:schemeClr val="accent2">
                    <a:lumMod val="50000"/>
                  </a:schemeClr>
                </a:solidFill>
              </a:rPr>
              <a:t>consume up to 30% of datacenter CPU cycles</a:t>
            </a:r>
            <a:endParaRPr lang="en-US" b="1" u="sng">
              <a:solidFill>
                <a:schemeClr val="accent2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0BA9C58-ED18-7977-38F9-4744FD5FF9EF}"/>
              </a:ext>
            </a:extLst>
          </p:cNvPr>
          <p:cNvSpPr txBox="1">
            <a:spLocks/>
          </p:cNvSpPr>
          <p:nvPr/>
        </p:nvSpPr>
        <p:spPr>
          <a:xfrm>
            <a:off x="0" y="3251480"/>
            <a:ext cx="9144000" cy="1943904"/>
          </a:xfrm>
          <a:prstGeom prst="roundRect">
            <a:avLst>
              <a:gd name="adj" fmla="val 6621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noFill/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>
                <a:solidFill>
                  <a:schemeClr val="accent2">
                    <a:lumMod val="50000"/>
                  </a:schemeClr>
                </a:solidFill>
              </a:rPr>
              <a:t>The problem is getting worse</a:t>
            </a:r>
            <a:r>
              <a:rPr lang="en-US" i="1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>
                <a:solidFill>
                  <a:schemeClr val="accent2">
                    <a:lumMod val="50000"/>
                  </a:schemeClr>
                </a:solidFill>
              </a:rPr>
              <a:t>as</a:t>
            </a:r>
          </a:p>
          <a:p>
            <a:pPr marL="457200" indent="-457200" algn="ctr">
              <a:buFont typeface="+mj-lt"/>
              <a:buAutoNum type="arabicParenR"/>
            </a:pPr>
            <a:r>
              <a:rPr lang="en-US" b="1">
                <a:solidFill>
                  <a:schemeClr val="accent2">
                    <a:lumMod val="50000"/>
                  </a:schemeClr>
                </a:solidFill>
                <a:latin typeface="Corbel" panose="020B0503020204020204" pitchFamily="34" charset="0"/>
              </a:rPr>
              <a:t>The CPU becomes the orchestrator, </a:t>
            </a:r>
            <a:r>
              <a:rPr lang="en-US">
                <a:solidFill>
                  <a:schemeClr val="accent2">
                    <a:lumMod val="50000"/>
                  </a:schemeClr>
                </a:solidFill>
                <a:latin typeface="Corbel" panose="020B0503020204020204" pitchFamily="34" charset="0"/>
              </a:rPr>
              <a:t>as apps</a:t>
            </a:r>
            <a:br>
              <a:rPr lang="en-US">
                <a:solidFill>
                  <a:schemeClr val="accent2">
                    <a:lumMod val="50000"/>
                  </a:schemeClr>
                </a:solidFill>
                <a:latin typeface="Corbel" panose="020B0503020204020204" pitchFamily="34" charset="0"/>
              </a:rPr>
            </a:br>
            <a:r>
              <a:rPr lang="en-US">
                <a:solidFill>
                  <a:schemeClr val="accent2">
                    <a:lumMod val="50000"/>
                  </a:schemeClr>
                </a:solidFill>
                <a:latin typeface="Corbel" panose="020B0503020204020204" pitchFamily="34" charset="0"/>
              </a:rPr>
              <a:t>increasingly offload code to accelerators</a:t>
            </a:r>
          </a:p>
          <a:p>
            <a:pPr marL="457200" indent="-457200" algn="ctr">
              <a:buFont typeface="+mj-lt"/>
              <a:buAutoNum type="arabicParenR"/>
            </a:pPr>
            <a:r>
              <a:rPr lang="en-US" b="1">
                <a:solidFill>
                  <a:schemeClr val="accent2">
                    <a:lumMod val="50000"/>
                  </a:schemeClr>
                </a:solidFill>
                <a:latin typeface="Corbel" panose="020B0503020204020204" pitchFamily="34" charset="0"/>
              </a:rPr>
              <a:t>CPU-bound workloads</a:t>
            </a:r>
            <a:r>
              <a:rPr lang="en-US">
                <a:solidFill>
                  <a:schemeClr val="accent2">
                    <a:lumMod val="50000"/>
                  </a:schemeClr>
                </a:solidFill>
                <a:latin typeface="Corbel" panose="020B0503020204020204" pitchFamily="34" charset="0"/>
              </a:rPr>
              <a:t> drive frequent kernel events, such as</a:t>
            </a:r>
            <a:br>
              <a:rPr lang="en-US">
                <a:solidFill>
                  <a:schemeClr val="accent2">
                    <a:lumMod val="50000"/>
                  </a:schemeClr>
                </a:solidFill>
                <a:latin typeface="Corbel" panose="020B0503020204020204" pitchFamily="34" charset="0"/>
              </a:rPr>
            </a:br>
            <a:r>
              <a:rPr lang="en-US" b="1">
                <a:solidFill>
                  <a:schemeClr val="accent2">
                    <a:lumMod val="50000"/>
                  </a:schemeClr>
                </a:solidFill>
                <a:latin typeface="Corbel" panose="020B0503020204020204" pitchFamily="34" charset="0"/>
              </a:rPr>
              <a:t>page faults </a:t>
            </a:r>
            <a:r>
              <a:rPr lang="en-US">
                <a:solidFill>
                  <a:schemeClr val="accent2">
                    <a:lumMod val="50000"/>
                  </a:schemeClr>
                </a:solidFill>
                <a:latin typeface="Corbel" panose="020B0503020204020204" pitchFamily="34" charset="0"/>
              </a:rPr>
              <a:t>and </a:t>
            </a:r>
            <a:r>
              <a:rPr lang="en-US" b="1">
                <a:solidFill>
                  <a:schemeClr val="accent2">
                    <a:lumMod val="50000"/>
                  </a:schemeClr>
                </a:solidFill>
                <a:latin typeface="Corbel" panose="020B0503020204020204" pitchFamily="34" charset="0"/>
              </a:rPr>
              <a:t>context switches</a:t>
            </a:r>
          </a:p>
        </p:txBody>
      </p:sp>
    </p:spTree>
    <p:extLst>
      <p:ext uri="{BB962C8B-B14F-4D97-AF65-F5344CB8AC3E}">
        <p14:creationId xmlns:p14="http://schemas.microsoft.com/office/powerpoint/2010/main" val="280746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"/>
    </mc:Choice>
    <mc:Fallback xmlns="">
      <p:transition spd="slow" advTm="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4" grpId="0" build="p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C546D-FDE4-C239-CA59-7EC008B24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8B87A7-C138-696D-B035-48429FECC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46</a:t>
            </a:fld>
            <a:endParaRPr lang="en-C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E015AC5-1FFC-83AC-FB4B-1C9924800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Corbel"/>
              </a:rPr>
              <a:t>Argus – Reference Calibration (I)</a:t>
            </a:r>
            <a:endParaRPr lang="en-US"/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E973DEA0-50C8-AA84-426A-5BCDD7010B62}"/>
              </a:ext>
            </a:extLst>
          </p:cNvPr>
          <p:cNvCxnSpPr>
            <a:cxnSpLocks/>
            <a:stCxn id="80" idx="3"/>
          </p:cNvCxnSpPr>
          <p:nvPr/>
        </p:nvCxnSpPr>
        <p:spPr>
          <a:xfrm>
            <a:off x="2694108" y="3481182"/>
            <a:ext cx="3153183" cy="142214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Rounded Rectangle 5">
            <a:extLst>
              <a:ext uri="{FF2B5EF4-FFF2-40B4-BE49-F238E27FC236}">
                <a16:creationId xmlns:a16="http://schemas.microsoft.com/office/drawing/2014/main" id="{DEBABDD3-EF0E-D8A7-09F1-A458D5EB2627}"/>
              </a:ext>
            </a:extLst>
          </p:cNvPr>
          <p:cNvSpPr/>
          <p:nvPr/>
        </p:nvSpPr>
        <p:spPr>
          <a:xfrm>
            <a:off x="505518" y="3025899"/>
            <a:ext cx="2188590" cy="910566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Profile</a:t>
            </a:r>
            <a:r>
              <a:rPr lang="en-CH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 </a:t>
            </a:r>
            <a:r>
              <a:rPr lang="en-US" sz="2000" b="1">
                <a:solidFill>
                  <a:schemeClr val="accent2">
                    <a:lumMod val="49000"/>
                  </a:schemeClr>
                </a:solidFill>
                <a:latin typeface="Corbel" panose="020B0503020204020204" pitchFamily="34" charset="0"/>
              </a:rPr>
              <a:t>M</a:t>
            </a:r>
            <a:endParaRPr lang="en-US" sz="2000">
              <a:solidFill>
                <a:schemeClr val="tx1"/>
              </a:solidFill>
              <a:latin typeface="Corbel" panose="020B0503020204020204" pitchFamily="34" charset="0"/>
              <a:ea typeface="Calibri"/>
              <a:cs typeface="Calibri"/>
            </a:endParaRPr>
          </a:p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on </a:t>
            </a:r>
            <a:r>
              <a:rPr lang="en-US" sz="2000" b="1">
                <a:solidFill>
                  <a:schemeClr val="accent6">
                    <a:lumMod val="49000"/>
                  </a:schemeClr>
                </a:solidFill>
                <a:latin typeface="Corbel" panose="020B0503020204020204" pitchFamily="34" charset="0"/>
              </a:rPr>
              <a:t>idle system 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63B46FC-9672-B368-703E-2DBB430A10B4}"/>
              </a:ext>
            </a:extLst>
          </p:cNvPr>
          <p:cNvSpPr txBox="1"/>
          <p:nvPr/>
        </p:nvSpPr>
        <p:spPr>
          <a:xfrm rot="1416184">
            <a:off x="3334191" y="4000683"/>
            <a:ext cx="24756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>
                <a:solidFill>
                  <a:schemeClr val="accent2">
                    <a:lumMod val="75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R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eference </a:t>
            </a:r>
            <a:r>
              <a:rPr lang="en-GB" sz="1800" b="1">
                <a:solidFill>
                  <a:schemeClr val="accent2">
                    <a:lumMod val="75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M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easurement </a:t>
            </a:r>
            <a:r>
              <a:rPr lang="en-GB" sz="1800" b="1">
                <a:solidFill>
                  <a:schemeClr val="accent2">
                    <a:lumMod val="75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V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ector</a:t>
            </a:r>
            <a:endParaRPr lang="en-GB">
              <a:latin typeface="Corbel" panose="020B0503020204020204" pitchFamily="34" charset="0"/>
              <a:ea typeface="Calibri"/>
              <a:cs typeface="Calibri"/>
            </a:endParaRPr>
          </a:p>
          <a:p>
            <a:pPr algn="ctr"/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Calibri"/>
                <a:cs typeface="Calibri"/>
              </a:rPr>
              <a:t>(</a:t>
            </a:r>
            <a:r>
              <a:rPr lang="en-GB" sz="1800" b="1">
                <a:solidFill>
                  <a:schemeClr val="accent2">
                    <a:lumMod val="76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RMV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Calibri"/>
                <a:cs typeface="Calibri"/>
              </a:rPr>
              <a:t>)</a:t>
            </a:r>
          </a:p>
        </p:txBody>
      </p:sp>
      <p:sp>
        <p:nvSpPr>
          <p:cNvPr id="82" name="Rounded Rectangle 5">
            <a:extLst>
              <a:ext uri="{FF2B5EF4-FFF2-40B4-BE49-F238E27FC236}">
                <a16:creationId xmlns:a16="http://schemas.microsoft.com/office/drawing/2014/main" id="{DA699B97-7FB1-2DE4-B48A-F184C8A8C773}"/>
              </a:ext>
            </a:extLst>
          </p:cNvPr>
          <p:cNvSpPr/>
          <p:nvPr/>
        </p:nvSpPr>
        <p:spPr>
          <a:xfrm>
            <a:off x="4651431" y="2984068"/>
            <a:ext cx="2649325" cy="919672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Profile</a:t>
            </a:r>
            <a:r>
              <a:rPr lang="en-CH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 </a:t>
            </a:r>
            <a:r>
              <a:rPr lang="en-US" sz="2000" b="1">
                <a:solidFill>
                  <a:schemeClr val="accent2">
                    <a:lumMod val="49000"/>
                  </a:schemeClr>
                </a:solidFill>
                <a:latin typeface="Corbel" panose="020B0503020204020204" pitchFamily="34" charset="0"/>
              </a:rPr>
              <a:t>M</a:t>
            </a:r>
            <a:endParaRPr lang="en-US" sz="2000">
              <a:solidFill>
                <a:schemeClr val="tx1"/>
              </a:solidFill>
              <a:latin typeface="Corbel" panose="020B0503020204020204" pitchFamily="34" charset="0"/>
              <a:ea typeface="Calibri"/>
              <a:cs typeface="Calibri"/>
            </a:endParaRPr>
          </a:p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on </a:t>
            </a:r>
            <a:r>
              <a:rPr lang="en-US" sz="2000" b="1">
                <a:solidFill>
                  <a:schemeClr val="accent6">
                    <a:lumMod val="49000"/>
                  </a:schemeClr>
                </a:solidFill>
                <a:latin typeface="Corbel" panose="020B0503020204020204" pitchFamily="34" charset="0"/>
              </a:rPr>
              <a:t>perturbed system 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5233B88F-2B47-AA48-2430-25FF06FA94BF}"/>
              </a:ext>
            </a:extLst>
          </p:cNvPr>
          <p:cNvSpPr/>
          <p:nvPr/>
        </p:nvSpPr>
        <p:spPr>
          <a:xfrm>
            <a:off x="4666795" y="3002349"/>
            <a:ext cx="262587" cy="272618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900" b="1">
                <a:latin typeface="Corbel" panose="020B0503020204020204" pitchFamily="34" charset="0"/>
                <a:cs typeface="Muna"/>
              </a:rPr>
              <a:t>4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FC7D3C64-7B25-08F2-7EAC-B2FEC9299F42}"/>
              </a:ext>
            </a:extLst>
          </p:cNvPr>
          <p:cNvCxnSpPr>
            <a:cxnSpLocks/>
          </p:cNvCxnSpPr>
          <p:nvPr/>
        </p:nvCxnSpPr>
        <p:spPr>
          <a:xfrm>
            <a:off x="5846904" y="3912027"/>
            <a:ext cx="387" cy="95396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Rounded Rectangle 5">
            <a:extLst>
              <a:ext uri="{FF2B5EF4-FFF2-40B4-BE49-F238E27FC236}">
                <a16:creationId xmlns:a16="http://schemas.microsoft.com/office/drawing/2014/main" id="{4526237A-F528-9E3A-28AA-F181B57F3BE7}"/>
              </a:ext>
            </a:extLst>
          </p:cNvPr>
          <p:cNvSpPr/>
          <p:nvPr/>
        </p:nvSpPr>
        <p:spPr>
          <a:xfrm>
            <a:off x="4250305" y="4973517"/>
            <a:ext cx="3281606" cy="680458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Compute </a:t>
            </a:r>
            <a:r>
              <a:rPr lang="en-GB" sz="2000" b="1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Δ</a:t>
            </a:r>
            <a:r>
              <a:rPr lang="en-US" sz="1600" b="1" err="1">
                <a:solidFill>
                  <a:prstClr val="black"/>
                </a:solidFill>
                <a:latin typeface="Corbel" panose="020B0503020204020204" pitchFamily="34" charset="0"/>
                <a:ea typeface="+mn-lt"/>
                <a:cs typeface="+mn-lt"/>
              </a:rPr>
              <a:t>i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 = </a:t>
            </a:r>
            <a:r>
              <a:rPr lang="en-US" sz="2000" b="1" err="1">
                <a:solidFill>
                  <a:srgbClr val="7030A0"/>
                </a:solidFill>
                <a:latin typeface="Corbel" panose="020B0503020204020204" pitchFamily="34" charset="0"/>
                <a:ea typeface="+mn-lt"/>
                <a:cs typeface="+mn-lt"/>
              </a:rPr>
              <a:t>PMV</a:t>
            </a:r>
            <a:r>
              <a:rPr lang="en-US" sz="1600" b="1" err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i</a:t>
            </a:r>
            <a:r>
              <a:rPr lang="en-US" sz="1600" b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 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- </a:t>
            </a:r>
            <a:r>
              <a:rPr lang="en-US" sz="2000" b="1" err="1">
                <a:solidFill>
                  <a:schemeClr val="accent2">
                    <a:lumMod val="76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RMV</a:t>
            </a:r>
            <a:r>
              <a:rPr lang="en-US" sz="1600" b="1" err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i</a:t>
            </a:r>
            <a:r>
              <a:rPr lang="en-US" sz="2000" b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 </a:t>
            </a:r>
            <a:endParaRPr lang="en-US" sz="200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4584BE9B-BE8E-09E9-7827-0954A57C9E26}"/>
              </a:ext>
            </a:extLst>
          </p:cNvPr>
          <p:cNvSpPr/>
          <p:nvPr/>
        </p:nvSpPr>
        <p:spPr>
          <a:xfrm>
            <a:off x="4269244" y="4992160"/>
            <a:ext cx="262587" cy="247771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H" sz="1900" b="1">
                <a:latin typeface="Corbel" panose="020B0503020204020204" pitchFamily="34" charset="0"/>
                <a:cs typeface="Muna"/>
              </a:rPr>
              <a:t>5</a:t>
            </a:r>
            <a:endParaRPr lang="en-US" sz="1900">
              <a:latin typeface="Corbel" panose="020B0503020204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AA3A159-D47A-AF2E-2EFB-C7682AE514C8}"/>
              </a:ext>
            </a:extLst>
          </p:cNvPr>
          <p:cNvSpPr txBox="1"/>
          <p:nvPr/>
        </p:nvSpPr>
        <p:spPr>
          <a:xfrm>
            <a:off x="5458100" y="5698878"/>
            <a:ext cx="285531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>
                <a:latin typeface="Corbel" panose="020B0503020204020204" pitchFamily="34" charset="0"/>
                <a:ea typeface="Calibri"/>
                <a:cs typeface="Calibri"/>
              </a:rPr>
              <a:t>if (</a:t>
            </a:r>
            <a:r>
              <a:rPr lang="en-GB" b="1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Δ</a:t>
            </a:r>
            <a:r>
              <a:rPr lang="en-US" sz="1400" b="1" err="1">
                <a:solidFill>
                  <a:prstClr val="black"/>
                </a:solidFill>
                <a:latin typeface="Corbel" panose="020B0503020204020204" pitchFamily="34" charset="0"/>
                <a:ea typeface="+mn-lt"/>
                <a:cs typeface="+mn-lt"/>
              </a:rPr>
              <a:t>i</a:t>
            </a:r>
            <a:r>
              <a:rPr lang="en-US" sz="1400" b="1">
                <a:solidFill>
                  <a:prstClr val="black"/>
                </a:solidFill>
                <a:latin typeface="Corbel" panose="020B0503020204020204" pitchFamily="34" charset="0"/>
                <a:ea typeface="+mn-lt"/>
                <a:cs typeface="+mn-lt"/>
              </a:rPr>
              <a:t> </a:t>
            </a:r>
            <a:r>
              <a:rPr lang="en-US"/>
              <a:t>≤</a:t>
            </a:r>
            <a:r>
              <a:rPr lang="el-GR" b="1">
                <a:latin typeface="Corbel" panose="020B0503020204020204" pitchFamily="34" charset="0"/>
                <a:ea typeface="+mn-lt"/>
                <a:cs typeface="+mn-lt"/>
              </a:rPr>
              <a:t> ε</a:t>
            </a:r>
            <a:r>
              <a:rPr lang="en-US">
                <a:latin typeface="Corbel" panose="020B0503020204020204" pitchFamily="34" charset="0"/>
                <a:ea typeface="+mn-lt"/>
                <a:cs typeface="+mn-lt"/>
              </a:rPr>
              <a:t>) OR</a:t>
            </a:r>
          </a:p>
          <a:p>
            <a:pPr algn="ctr"/>
            <a:r>
              <a:rPr lang="en-US">
                <a:latin typeface="Corbel" panose="020B0503020204020204" pitchFamily="34" charset="0"/>
                <a:ea typeface="+mn-lt"/>
                <a:cs typeface="+mn-lt"/>
              </a:rPr>
              <a:t>(Last Tree Level)</a:t>
            </a:r>
            <a:r>
              <a:rPr lang="en-US"/>
              <a:t> </a:t>
            </a:r>
            <a:endParaRPr lang="en-US">
              <a:latin typeface="Corbel" panose="020B0503020204020204" pitchFamily="34" charset="0"/>
            </a:endParaRP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79D51A4F-962D-0A15-CE2D-FB6DC87D38F5}"/>
              </a:ext>
            </a:extLst>
          </p:cNvPr>
          <p:cNvCxnSpPr>
            <a:cxnSpLocks/>
          </p:cNvCxnSpPr>
          <p:nvPr/>
        </p:nvCxnSpPr>
        <p:spPr>
          <a:xfrm>
            <a:off x="5892683" y="5689069"/>
            <a:ext cx="4143" cy="66003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106FCF29-3DA0-ED34-E704-E20B7B756399}"/>
              </a:ext>
            </a:extLst>
          </p:cNvPr>
          <p:cNvGrpSpPr/>
          <p:nvPr/>
        </p:nvGrpSpPr>
        <p:grpSpPr>
          <a:xfrm>
            <a:off x="4277618" y="6394004"/>
            <a:ext cx="3310481" cy="365125"/>
            <a:chOff x="4277618" y="6394004"/>
            <a:chExt cx="3310481" cy="365125"/>
          </a:xfrm>
        </p:grpSpPr>
        <p:sp>
          <p:nvSpPr>
            <p:cNvPr id="90" name="Rounded Rectangle 5">
              <a:extLst>
                <a:ext uri="{FF2B5EF4-FFF2-40B4-BE49-F238E27FC236}">
                  <a16:creationId xmlns:a16="http://schemas.microsoft.com/office/drawing/2014/main" id="{D2E35F6F-5457-A42F-9689-410E751EA9B6}"/>
                </a:ext>
              </a:extLst>
            </p:cNvPr>
            <p:cNvSpPr/>
            <p:nvPr/>
          </p:nvSpPr>
          <p:spPr>
            <a:xfrm>
              <a:off x="4277618" y="6394004"/>
              <a:ext cx="3310481" cy="365125"/>
            </a:xfrm>
            <a:prstGeom prst="roundRect">
              <a:avLst>
                <a:gd name="adj" fmla="val 4430"/>
              </a:avLst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2000">
                  <a:solidFill>
                    <a:srgbClr val="000000"/>
                  </a:solidFill>
                  <a:latin typeface="Corbel" panose="020B0503020204020204" pitchFamily="34" charset="0"/>
                  <a:ea typeface="Calibri"/>
                  <a:cs typeface="Calibri"/>
                </a:rPr>
                <a:t>Localize </a:t>
              </a:r>
              <a:r>
                <a:rPr lang="en-US" sz="2000" b="1">
                  <a:solidFill>
                    <a:srgbClr val="002060"/>
                  </a:solidFill>
                  <a:latin typeface="Corbel" panose="020B0503020204020204" pitchFamily="34" charset="0"/>
                  <a:ea typeface="Calibri"/>
                  <a:cs typeface="Calibri"/>
                </a:rPr>
                <a:t>Bottleneck</a:t>
              </a: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72948BF2-7FEB-D597-0E3D-720D49A7D0C5}"/>
                </a:ext>
              </a:extLst>
            </p:cNvPr>
            <p:cNvSpPr/>
            <p:nvPr/>
          </p:nvSpPr>
          <p:spPr>
            <a:xfrm>
              <a:off x="4330737" y="6452680"/>
              <a:ext cx="262587" cy="247771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CH" sz="1900" b="1">
                  <a:latin typeface="Corbel" panose="020B0503020204020204" pitchFamily="34" charset="0"/>
                </a:rPr>
                <a:t>6</a:t>
              </a:r>
              <a:endParaRPr lang="en-US">
                <a:latin typeface="Corbel" panose="020B0503020204020204" pitchFamily="34" charset="0"/>
              </a:endParaRPr>
            </a:p>
          </p:txBody>
        </p:sp>
      </p:grpSp>
      <p:sp>
        <p:nvSpPr>
          <p:cNvPr id="92" name="Rounded Rectangle 5">
            <a:extLst>
              <a:ext uri="{FF2B5EF4-FFF2-40B4-BE49-F238E27FC236}">
                <a16:creationId xmlns:a16="http://schemas.microsoft.com/office/drawing/2014/main" id="{4619371F-5149-476A-8ED4-A519C0EF16B6}"/>
              </a:ext>
            </a:extLst>
          </p:cNvPr>
          <p:cNvSpPr/>
          <p:nvPr/>
        </p:nvSpPr>
        <p:spPr>
          <a:xfrm>
            <a:off x="4337755" y="1952866"/>
            <a:ext cx="3268759" cy="647485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    Agent </a:t>
            </a:r>
            <a:r>
              <a:rPr lang="en-CH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authors</a:t>
            </a:r>
            <a:endParaRPr lang="en-US" sz="2000" b="1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  <a:p>
            <a:pPr algn="ctr"/>
            <a:r>
              <a:rPr lang="en-US" sz="2000" err="1">
                <a:solidFill>
                  <a:schemeClr val="tx1"/>
                </a:solidFill>
                <a:latin typeface="Corbel" panose="020B0503020204020204" pitchFamily="34" charset="0"/>
              </a:rPr>
              <a:t>eBPF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 instrumentation code</a:t>
            </a:r>
            <a:endParaRPr lang="en-US" sz="2000">
              <a:solidFill>
                <a:schemeClr val="tx1"/>
              </a:solidFill>
              <a:latin typeface="Corbel" panose="020B0503020204020204" pitchFamily="34" charset="0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0757656F-02E7-847C-82D3-34BC7FA0A306}"/>
              </a:ext>
            </a:extLst>
          </p:cNvPr>
          <p:cNvSpPr/>
          <p:nvPr/>
        </p:nvSpPr>
        <p:spPr>
          <a:xfrm>
            <a:off x="4330737" y="1950984"/>
            <a:ext cx="254681" cy="248147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H" sz="1900" b="1">
                <a:latin typeface="Corbel" panose="020B0503020204020204" pitchFamily="34" charset="0"/>
                <a:cs typeface="Muna"/>
              </a:rPr>
              <a:t>3</a:t>
            </a:r>
            <a:endParaRPr lang="en-US" sz="1900">
              <a:latin typeface="Corbel" panose="020B0503020204020204" pitchFamily="34" charset="0"/>
            </a:endParaRP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C33CA094-CE93-B80A-A5EC-315B2BCAF018}"/>
              </a:ext>
            </a:extLst>
          </p:cNvPr>
          <p:cNvCxnSpPr>
            <a:cxnSpLocks/>
          </p:cNvCxnSpPr>
          <p:nvPr/>
        </p:nvCxnSpPr>
        <p:spPr>
          <a:xfrm>
            <a:off x="5834970" y="2626201"/>
            <a:ext cx="2573" cy="338701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B6CF3597-B815-2FA5-410F-C873B995C1B1}"/>
              </a:ext>
            </a:extLst>
          </p:cNvPr>
          <p:cNvSpPr txBox="1"/>
          <p:nvPr/>
        </p:nvSpPr>
        <p:spPr>
          <a:xfrm>
            <a:off x="7319109" y="3002349"/>
            <a:ext cx="190652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600" b="1">
                <a:latin typeface="Corbel" panose="020B0503020204020204" pitchFamily="34" charset="0"/>
                <a:ea typeface="Calibri"/>
                <a:cs typeface="Calibri"/>
              </a:rPr>
              <a:t>Continue</a:t>
            </a:r>
          </a:p>
          <a:p>
            <a:pPr algn="ctr"/>
            <a:r>
              <a:rPr lang="en-GB" sz="1600" b="1">
                <a:latin typeface="Corbel" panose="020B0503020204020204" pitchFamily="34" charset="0"/>
                <a:ea typeface="Calibri"/>
                <a:cs typeface="Calibri"/>
              </a:rPr>
              <a:t>profiling deeper</a:t>
            </a:r>
          </a:p>
          <a:p>
            <a:pPr algn="ctr"/>
            <a:r>
              <a:rPr lang="en-GB" sz="1600" b="1">
                <a:latin typeface="Corbel" panose="020B0503020204020204" pitchFamily="34" charset="0"/>
                <a:ea typeface="Calibri"/>
                <a:cs typeface="Calibri"/>
              </a:rPr>
              <a:t>in the  tree</a:t>
            </a:r>
          </a:p>
        </p:txBody>
      </p:sp>
      <p:pic>
        <p:nvPicPr>
          <p:cNvPr id="96" name="Picture 95" descr="Retry Icons - Free SVG &amp; PNG Retry Images - Noun Project">
            <a:extLst>
              <a:ext uri="{FF2B5EF4-FFF2-40B4-BE49-F238E27FC236}">
                <a16:creationId xmlns:a16="http://schemas.microsoft.com/office/drawing/2014/main" id="{DE7546D5-8A58-71A2-FFFF-D455054A8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289" y="3758012"/>
            <a:ext cx="323469" cy="367288"/>
          </a:xfrm>
          <a:prstGeom prst="rect">
            <a:avLst/>
          </a:prstGeom>
        </p:spPr>
      </p:pic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949B196B-D148-C2D0-BD50-FEED98F26090}"/>
              </a:ext>
            </a:extLst>
          </p:cNvPr>
          <p:cNvCxnSpPr>
            <a:cxnSpLocks/>
          </p:cNvCxnSpPr>
          <p:nvPr/>
        </p:nvCxnSpPr>
        <p:spPr>
          <a:xfrm flipV="1">
            <a:off x="9053998" y="2276608"/>
            <a:ext cx="0" cy="3150343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E0C2EC3E-CEE3-8864-B4C9-AE5C35FE20EE}"/>
              </a:ext>
            </a:extLst>
          </p:cNvPr>
          <p:cNvCxnSpPr>
            <a:cxnSpLocks/>
            <a:endCxn id="92" idx="3"/>
          </p:cNvCxnSpPr>
          <p:nvPr/>
        </p:nvCxnSpPr>
        <p:spPr>
          <a:xfrm flipH="1">
            <a:off x="7606514" y="2276608"/>
            <a:ext cx="1447484" cy="1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E06A7ED9-9F5C-1F01-61A9-E7677CADF464}"/>
              </a:ext>
            </a:extLst>
          </p:cNvPr>
          <p:cNvSpPr txBox="1"/>
          <p:nvPr/>
        </p:nvSpPr>
        <p:spPr>
          <a:xfrm>
            <a:off x="7800674" y="4968319"/>
            <a:ext cx="1059164" cy="43274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Corbel" panose="020B0503020204020204" pitchFamily="34" charset="0"/>
                <a:ea typeface="Calibri"/>
                <a:cs typeface="Calibri"/>
              </a:rPr>
              <a:t>else …</a:t>
            </a:r>
            <a:endParaRPr lang="en-US">
              <a:latin typeface="Corbel" panose="020B0503020204020204" pitchFamily="34" charset="0"/>
            </a:endParaRP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E18D996E-4ED3-431C-04AE-87E5F532C3C2}"/>
              </a:ext>
            </a:extLst>
          </p:cNvPr>
          <p:cNvCxnSpPr>
            <a:cxnSpLocks/>
          </p:cNvCxnSpPr>
          <p:nvPr/>
        </p:nvCxnSpPr>
        <p:spPr>
          <a:xfrm>
            <a:off x="7606514" y="5409616"/>
            <a:ext cx="1432285" cy="5140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84DF624-9B41-11BC-98FE-B8A525A85E9E}"/>
              </a:ext>
            </a:extLst>
          </p:cNvPr>
          <p:cNvSpPr txBox="1"/>
          <p:nvPr/>
        </p:nvSpPr>
        <p:spPr>
          <a:xfrm>
            <a:off x="5674721" y="3934060"/>
            <a:ext cx="25026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>
                <a:solidFill>
                  <a:srgbClr val="7030A0"/>
                </a:solidFill>
                <a:latin typeface="Corbel" panose="020B0503020204020204" pitchFamily="34" charset="0"/>
                <a:ea typeface="+mn-lt"/>
                <a:cs typeface="+mn-lt"/>
              </a:rPr>
              <a:t>P</a:t>
            </a:r>
            <a:r>
              <a:rPr lang="en-GB" sz="1800">
                <a:latin typeface="Corbel" panose="020B0503020204020204" pitchFamily="34" charset="0"/>
                <a:ea typeface="+mn-lt"/>
                <a:cs typeface="+mn-lt"/>
              </a:rPr>
              <a:t>erturbed</a:t>
            </a:r>
          </a:p>
          <a:p>
            <a:pPr algn="ctr"/>
            <a:r>
              <a:rPr lang="en-GB" sz="1800" b="1">
                <a:solidFill>
                  <a:srgbClr val="7030A0"/>
                </a:solidFill>
                <a:latin typeface="Corbel" panose="020B0503020204020204" pitchFamily="34" charset="0"/>
                <a:ea typeface="+mn-lt"/>
                <a:cs typeface="+mn-lt"/>
              </a:rPr>
              <a:t>M</a:t>
            </a:r>
            <a:r>
              <a:rPr lang="en-GB" sz="1800">
                <a:latin typeface="Corbel" panose="020B0503020204020204" pitchFamily="34" charset="0"/>
                <a:ea typeface="+mn-lt"/>
                <a:cs typeface="+mn-lt"/>
              </a:rPr>
              <a:t>easurement </a:t>
            </a:r>
            <a:r>
              <a:rPr lang="en-GB" sz="1800" b="1">
                <a:solidFill>
                  <a:srgbClr val="7030A0"/>
                </a:solidFill>
                <a:latin typeface="Corbel" panose="020B0503020204020204" pitchFamily="34" charset="0"/>
                <a:ea typeface="+mn-lt"/>
                <a:cs typeface="+mn-lt"/>
              </a:rPr>
              <a:t>V</a:t>
            </a:r>
            <a:r>
              <a:rPr lang="en-GB" sz="1800">
                <a:latin typeface="Corbel" panose="020B0503020204020204" pitchFamily="34" charset="0"/>
                <a:ea typeface="+mn-lt"/>
                <a:cs typeface="+mn-lt"/>
              </a:rPr>
              <a:t>ector</a:t>
            </a:r>
            <a:endParaRPr lang="en-GB" sz="1800">
              <a:latin typeface="Corbel" panose="020B0503020204020204" pitchFamily="34" charset="0"/>
              <a:ea typeface="Calibri"/>
              <a:cs typeface="Calibri"/>
            </a:endParaRPr>
          </a:p>
          <a:p>
            <a:pPr algn="ctr"/>
            <a:r>
              <a:rPr lang="en-GB" sz="1800">
                <a:latin typeface="Corbel" panose="020B0503020204020204" pitchFamily="34" charset="0"/>
                <a:ea typeface="Calibri"/>
                <a:cs typeface="Calibri"/>
              </a:rPr>
              <a:t>(</a:t>
            </a:r>
            <a:r>
              <a:rPr lang="en-GB" sz="1800" b="1">
                <a:solidFill>
                  <a:srgbClr val="7030A0"/>
                </a:solidFill>
                <a:latin typeface="Corbel" panose="020B0503020204020204" pitchFamily="34" charset="0"/>
                <a:ea typeface="Calibri"/>
                <a:cs typeface="Calibri"/>
              </a:rPr>
              <a:t>PMV</a:t>
            </a:r>
            <a:r>
              <a:rPr lang="en-GB" sz="1800">
                <a:latin typeface="Corbel" panose="020B0503020204020204" pitchFamily="34" charset="0"/>
                <a:ea typeface="Calibri"/>
                <a:cs typeface="Calibri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7442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EE7BE-048C-8620-0D22-EDB277E2E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C9E6E0E6-4A0B-44E2-3EDB-5EB652004DDB}"/>
              </a:ext>
            </a:extLst>
          </p:cNvPr>
          <p:cNvCxnSpPr>
            <a:cxnSpLocks/>
            <a:stCxn id="80" idx="3"/>
          </p:cNvCxnSpPr>
          <p:nvPr/>
        </p:nvCxnSpPr>
        <p:spPr>
          <a:xfrm>
            <a:off x="2694108" y="3481182"/>
            <a:ext cx="3153183" cy="142214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Rounded Rectangle 5">
            <a:extLst>
              <a:ext uri="{FF2B5EF4-FFF2-40B4-BE49-F238E27FC236}">
                <a16:creationId xmlns:a16="http://schemas.microsoft.com/office/drawing/2014/main" id="{947E74E3-C8FD-8842-451B-DE5C3DD2C157}"/>
              </a:ext>
            </a:extLst>
          </p:cNvPr>
          <p:cNvSpPr/>
          <p:nvPr/>
        </p:nvSpPr>
        <p:spPr>
          <a:xfrm>
            <a:off x="505518" y="3025899"/>
            <a:ext cx="2188590" cy="910566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Profile</a:t>
            </a:r>
            <a:r>
              <a:rPr lang="en-CH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 </a:t>
            </a:r>
            <a:r>
              <a:rPr lang="en-US" sz="2000" b="1">
                <a:solidFill>
                  <a:schemeClr val="accent2">
                    <a:lumMod val="49000"/>
                  </a:schemeClr>
                </a:solidFill>
                <a:latin typeface="Corbel" panose="020B0503020204020204" pitchFamily="34" charset="0"/>
              </a:rPr>
              <a:t>M</a:t>
            </a:r>
            <a:endParaRPr lang="en-US" sz="2000">
              <a:solidFill>
                <a:schemeClr val="tx1"/>
              </a:solidFill>
              <a:latin typeface="Corbel" panose="020B0503020204020204" pitchFamily="34" charset="0"/>
              <a:ea typeface="Calibri"/>
              <a:cs typeface="Calibri"/>
            </a:endParaRPr>
          </a:p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on </a:t>
            </a:r>
            <a:r>
              <a:rPr lang="en-US" sz="2000" b="1">
                <a:solidFill>
                  <a:schemeClr val="accent6">
                    <a:lumMod val="49000"/>
                  </a:schemeClr>
                </a:solidFill>
                <a:latin typeface="Corbel" panose="020B0503020204020204" pitchFamily="34" charset="0"/>
              </a:rPr>
              <a:t>idle system 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86EC808-320E-30A4-6889-993553403FFC}"/>
              </a:ext>
            </a:extLst>
          </p:cNvPr>
          <p:cNvSpPr txBox="1"/>
          <p:nvPr/>
        </p:nvSpPr>
        <p:spPr>
          <a:xfrm rot="1416184">
            <a:off x="3334191" y="4000683"/>
            <a:ext cx="24756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>
                <a:solidFill>
                  <a:schemeClr val="accent2">
                    <a:lumMod val="75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R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eference </a:t>
            </a:r>
            <a:r>
              <a:rPr lang="en-GB" sz="1800" b="1">
                <a:solidFill>
                  <a:schemeClr val="accent2">
                    <a:lumMod val="75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M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easurement </a:t>
            </a:r>
            <a:r>
              <a:rPr lang="en-GB" sz="1800" b="1">
                <a:solidFill>
                  <a:schemeClr val="accent2">
                    <a:lumMod val="75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V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ector</a:t>
            </a:r>
            <a:endParaRPr lang="en-GB">
              <a:latin typeface="Corbel" panose="020B0503020204020204" pitchFamily="34" charset="0"/>
              <a:ea typeface="Calibri"/>
              <a:cs typeface="Calibri"/>
            </a:endParaRPr>
          </a:p>
          <a:p>
            <a:pPr algn="ctr"/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Calibri"/>
                <a:cs typeface="Calibri"/>
              </a:rPr>
              <a:t>(</a:t>
            </a:r>
            <a:r>
              <a:rPr lang="en-GB" sz="1800" b="1">
                <a:solidFill>
                  <a:schemeClr val="accent2">
                    <a:lumMod val="76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RMV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Calibri"/>
                <a:cs typeface="Calibri"/>
              </a:rPr>
              <a:t>)</a:t>
            </a:r>
          </a:p>
        </p:txBody>
      </p:sp>
      <p:sp>
        <p:nvSpPr>
          <p:cNvPr id="82" name="Rounded Rectangle 5">
            <a:extLst>
              <a:ext uri="{FF2B5EF4-FFF2-40B4-BE49-F238E27FC236}">
                <a16:creationId xmlns:a16="http://schemas.microsoft.com/office/drawing/2014/main" id="{E0556C02-5A9E-6F40-B03B-54FF5E696B39}"/>
              </a:ext>
            </a:extLst>
          </p:cNvPr>
          <p:cNvSpPr/>
          <p:nvPr/>
        </p:nvSpPr>
        <p:spPr>
          <a:xfrm>
            <a:off x="4651431" y="2984068"/>
            <a:ext cx="2649325" cy="919672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Profile</a:t>
            </a:r>
            <a:r>
              <a:rPr lang="en-CH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 </a:t>
            </a:r>
            <a:r>
              <a:rPr lang="en-US" sz="2000" b="1">
                <a:solidFill>
                  <a:schemeClr val="accent2">
                    <a:lumMod val="49000"/>
                  </a:schemeClr>
                </a:solidFill>
                <a:latin typeface="Corbel" panose="020B0503020204020204" pitchFamily="34" charset="0"/>
              </a:rPr>
              <a:t>M</a:t>
            </a:r>
            <a:endParaRPr lang="en-US" sz="2000">
              <a:solidFill>
                <a:schemeClr val="tx1"/>
              </a:solidFill>
              <a:latin typeface="Corbel" panose="020B0503020204020204" pitchFamily="34" charset="0"/>
              <a:ea typeface="Calibri"/>
              <a:cs typeface="Calibri"/>
            </a:endParaRPr>
          </a:p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on </a:t>
            </a:r>
            <a:r>
              <a:rPr lang="en-US" sz="2000" b="1">
                <a:solidFill>
                  <a:schemeClr val="accent6">
                    <a:lumMod val="49000"/>
                  </a:schemeClr>
                </a:solidFill>
                <a:latin typeface="Corbel" panose="020B0503020204020204" pitchFamily="34" charset="0"/>
              </a:rPr>
              <a:t>perturbed system 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C9AFC7A-5CB9-9064-A828-2DB4AB2BBE35}"/>
              </a:ext>
            </a:extLst>
          </p:cNvPr>
          <p:cNvSpPr/>
          <p:nvPr/>
        </p:nvSpPr>
        <p:spPr>
          <a:xfrm>
            <a:off x="4666795" y="3002349"/>
            <a:ext cx="262587" cy="272618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900" b="1">
                <a:latin typeface="Corbel" panose="020B0503020204020204" pitchFamily="34" charset="0"/>
                <a:cs typeface="Muna"/>
              </a:rPr>
              <a:t>4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4B68DACB-5EF3-535A-D27E-DA6835453C9C}"/>
              </a:ext>
            </a:extLst>
          </p:cNvPr>
          <p:cNvCxnSpPr>
            <a:cxnSpLocks/>
          </p:cNvCxnSpPr>
          <p:nvPr/>
        </p:nvCxnSpPr>
        <p:spPr>
          <a:xfrm>
            <a:off x="5846904" y="3912027"/>
            <a:ext cx="387" cy="95396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Rounded Rectangle 5">
            <a:extLst>
              <a:ext uri="{FF2B5EF4-FFF2-40B4-BE49-F238E27FC236}">
                <a16:creationId xmlns:a16="http://schemas.microsoft.com/office/drawing/2014/main" id="{1C5EACFC-1B9D-EDD8-61BB-829C8D7E453C}"/>
              </a:ext>
            </a:extLst>
          </p:cNvPr>
          <p:cNvSpPr/>
          <p:nvPr/>
        </p:nvSpPr>
        <p:spPr>
          <a:xfrm>
            <a:off x="4250305" y="4973517"/>
            <a:ext cx="3281606" cy="680458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Compute </a:t>
            </a:r>
            <a:r>
              <a:rPr lang="en-GB" sz="2000" b="1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Δ</a:t>
            </a:r>
            <a:r>
              <a:rPr lang="en-US" sz="1600" b="1" err="1">
                <a:solidFill>
                  <a:prstClr val="black"/>
                </a:solidFill>
                <a:latin typeface="Corbel" panose="020B0503020204020204" pitchFamily="34" charset="0"/>
                <a:ea typeface="+mn-lt"/>
                <a:cs typeface="+mn-lt"/>
              </a:rPr>
              <a:t>i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 = </a:t>
            </a:r>
            <a:r>
              <a:rPr lang="en-US" sz="2000" b="1" err="1">
                <a:solidFill>
                  <a:srgbClr val="7030A0"/>
                </a:solidFill>
                <a:latin typeface="Corbel" panose="020B0503020204020204" pitchFamily="34" charset="0"/>
                <a:ea typeface="+mn-lt"/>
                <a:cs typeface="+mn-lt"/>
              </a:rPr>
              <a:t>PMV</a:t>
            </a:r>
            <a:r>
              <a:rPr lang="en-US" sz="1600" b="1" err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i</a:t>
            </a:r>
            <a:r>
              <a:rPr lang="en-US" sz="1600" b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 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- </a:t>
            </a:r>
            <a:r>
              <a:rPr lang="en-US" sz="2000" b="1" err="1">
                <a:solidFill>
                  <a:schemeClr val="accent2">
                    <a:lumMod val="76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RMV</a:t>
            </a:r>
            <a:r>
              <a:rPr lang="en-US" sz="1600" b="1" err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i</a:t>
            </a:r>
            <a:r>
              <a:rPr lang="en-US" sz="2000" b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 </a:t>
            </a:r>
            <a:endParaRPr lang="en-US" sz="200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4406CBA2-D1CA-EC4D-CB0F-FCCAE619D84F}"/>
              </a:ext>
            </a:extLst>
          </p:cNvPr>
          <p:cNvSpPr/>
          <p:nvPr/>
        </p:nvSpPr>
        <p:spPr>
          <a:xfrm>
            <a:off x="4269244" y="4992160"/>
            <a:ext cx="262587" cy="247771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H" sz="1900" b="1">
                <a:latin typeface="Corbel" panose="020B0503020204020204" pitchFamily="34" charset="0"/>
                <a:cs typeface="Muna"/>
              </a:rPr>
              <a:t>5</a:t>
            </a:r>
            <a:endParaRPr lang="en-US" sz="1900">
              <a:latin typeface="Corbel" panose="020B0503020204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7BBEFBD-42EF-AB29-6A48-7CA4A712482E}"/>
              </a:ext>
            </a:extLst>
          </p:cNvPr>
          <p:cNvSpPr txBox="1"/>
          <p:nvPr/>
        </p:nvSpPr>
        <p:spPr>
          <a:xfrm>
            <a:off x="5458100" y="5698878"/>
            <a:ext cx="285531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>
                <a:latin typeface="Corbel" panose="020B0503020204020204" pitchFamily="34" charset="0"/>
                <a:ea typeface="Calibri"/>
                <a:cs typeface="Calibri"/>
              </a:rPr>
              <a:t>if (</a:t>
            </a:r>
            <a:r>
              <a:rPr lang="en-GB" b="1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Δ</a:t>
            </a:r>
            <a:r>
              <a:rPr lang="en-US" sz="1400" b="1" err="1">
                <a:solidFill>
                  <a:prstClr val="black"/>
                </a:solidFill>
                <a:latin typeface="Corbel" panose="020B0503020204020204" pitchFamily="34" charset="0"/>
                <a:ea typeface="+mn-lt"/>
                <a:cs typeface="+mn-lt"/>
              </a:rPr>
              <a:t>i</a:t>
            </a:r>
            <a:r>
              <a:rPr lang="en-US" sz="1400" b="1">
                <a:solidFill>
                  <a:prstClr val="black"/>
                </a:solidFill>
                <a:latin typeface="Corbel" panose="020B0503020204020204" pitchFamily="34" charset="0"/>
                <a:ea typeface="+mn-lt"/>
                <a:cs typeface="+mn-lt"/>
              </a:rPr>
              <a:t> </a:t>
            </a:r>
            <a:r>
              <a:rPr lang="en-US"/>
              <a:t>≤</a:t>
            </a:r>
            <a:r>
              <a:rPr lang="el-GR" b="1">
                <a:latin typeface="Corbel" panose="020B0503020204020204" pitchFamily="34" charset="0"/>
                <a:ea typeface="+mn-lt"/>
                <a:cs typeface="+mn-lt"/>
              </a:rPr>
              <a:t> ε</a:t>
            </a:r>
            <a:r>
              <a:rPr lang="en-US">
                <a:latin typeface="Corbel" panose="020B0503020204020204" pitchFamily="34" charset="0"/>
                <a:ea typeface="+mn-lt"/>
                <a:cs typeface="+mn-lt"/>
              </a:rPr>
              <a:t>) OR</a:t>
            </a:r>
          </a:p>
          <a:p>
            <a:pPr algn="ctr"/>
            <a:r>
              <a:rPr lang="en-US">
                <a:latin typeface="Corbel" panose="020B0503020204020204" pitchFamily="34" charset="0"/>
                <a:ea typeface="+mn-lt"/>
                <a:cs typeface="+mn-lt"/>
              </a:rPr>
              <a:t>(Last Tree Level)</a:t>
            </a:r>
            <a:r>
              <a:rPr lang="en-US"/>
              <a:t> </a:t>
            </a:r>
            <a:endParaRPr lang="en-US">
              <a:latin typeface="Corbel" panose="020B0503020204020204" pitchFamily="34" charset="0"/>
            </a:endParaRP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E505243F-2F1B-24D7-0004-7DC96B911213}"/>
              </a:ext>
            </a:extLst>
          </p:cNvPr>
          <p:cNvCxnSpPr>
            <a:cxnSpLocks/>
          </p:cNvCxnSpPr>
          <p:nvPr/>
        </p:nvCxnSpPr>
        <p:spPr>
          <a:xfrm>
            <a:off x="5892683" y="5689069"/>
            <a:ext cx="4143" cy="66003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Rounded Rectangle 5">
            <a:extLst>
              <a:ext uri="{FF2B5EF4-FFF2-40B4-BE49-F238E27FC236}">
                <a16:creationId xmlns:a16="http://schemas.microsoft.com/office/drawing/2014/main" id="{7074715E-7F6D-D87A-F684-23919364524B}"/>
              </a:ext>
            </a:extLst>
          </p:cNvPr>
          <p:cNvSpPr/>
          <p:nvPr/>
        </p:nvSpPr>
        <p:spPr>
          <a:xfrm>
            <a:off x="4277618" y="6394004"/>
            <a:ext cx="3310481" cy="365125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>
                <a:solidFill>
                  <a:srgbClr val="000000"/>
                </a:solidFill>
                <a:latin typeface="Corbel" panose="020B0503020204020204" pitchFamily="34" charset="0"/>
                <a:ea typeface="Calibri"/>
                <a:cs typeface="Calibri"/>
              </a:rPr>
              <a:t>Localize </a:t>
            </a:r>
            <a:r>
              <a:rPr lang="en-US" sz="2000" b="1">
                <a:solidFill>
                  <a:srgbClr val="002060"/>
                </a:solidFill>
                <a:latin typeface="Corbel" panose="020B0503020204020204" pitchFamily="34" charset="0"/>
                <a:ea typeface="Calibri"/>
                <a:cs typeface="Calibri"/>
              </a:rPr>
              <a:t>Bottleneck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412DA5E7-A22C-559E-5EFA-C4728A71AB65}"/>
              </a:ext>
            </a:extLst>
          </p:cNvPr>
          <p:cNvSpPr/>
          <p:nvPr/>
        </p:nvSpPr>
        <p:spPr>
          <a:xfrm>
            <a:off x="4330737" y="6452680"/>
            <a:ext cx="262587" cy="247771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H" sz="1900" b="1">
                <a:latin typeface="Corbel" panose="020B0503020204020204" pitchFamily="34" charset="0"/>
              </a:rPr>
              <a:t>6</a:t>
            </a:r>
            <a:endParaRPr lang="en-US">
              <a:latin typeface="Corbel" panose="020B0503020204020204" pitchFamily="34" charset="0"/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:a16="http://schemas.microsoft.com/office/drawing/2014/main" id="{52DEF4D8-20CE-3D4B-2BBA-D41D0D33C975}"/>
              </a:ext>
            </a:extLst>
          </p:cNvPr>
          <p:cNvSpPr/>
          <p:nvPr/>
        </p:nvSpPr>
        <p:spPr>
          <a:xfrm>
            <a:off x="4337755" y="1952866"/>
            <a:ext cx="3268759" cy="647485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    Agent </a:t>
            </a:r>
            <a:r>
              <a:rPr lang="en-CH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authors</a:t>
            </a:r>
            <a:endParaRPr lang="en-US" sz="2000" b="1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  <a:p>
            <a:pPr algn="ctr"/>
            <a:r>
              <a:rPr lang="en-US" sz="2000" err="1">
                <a:solidFill>
                  <a:schemeClr val="tx1"/>
                </a:solidFill>
                <a:latin typeface="Corbel" panose="020B0503020204020204" pitchFamily="34" charset="0"/>
              </a:rPr>
              <a:t>eBPF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 instrumentation code</a:t>
            </a:r>
            <a:endParaRPr lang="en-US" sz="2000">
              <a:solidFill>
                <a:schemeClr val="tx1"/>
              </a:solidFill>
              <a:latin typeface="Corbel" panose="020B0503020204020204" pitchFamily="34" charset="0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76E2CF33-06B4-0A44-B6A6-4AF9BCCD264B}"/>
              </a:ext>
            </a:extLst>
          </p:cNvPr>
          <p:cNvSpPr/>
          <p:nvPr/>
        </p:nvSpPr>
        <p:spPr>
          <a:xfrm>
            <a:off x="4330737" y="1950984"/>
            <a:ext cx="254681" cy="248147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H" sz="1900" b="1">
                <a:latin typeface="Corbel" panose="020B0503020204020204" pitchFamily="34" charset="0"/>
                <a:cs typeface="Muna"/>
              </a:rPr>
              <a:t>3</a:t>
            </a:r>
            <a:endParaRPr lang="en-US" sz="1900">
              <a:latin typeface="Corbel" panose="020B0503020204020204" pitchFamily="34" charset="0"/>
            </a:endParaRP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8DFC8FFC-244E-F3A0-24D9-710691488B6B}"/>
              </a:ext>
            </a:extLst>
          </p:cNvPr>
          <p:cNvCxnSpPr>
            <a:cxnSpLocks/>
          </p:cNvCxnSpPr>
          <p:nvPr/>
        </p:nvCxnSpPr>
        <p:spPr>
          <a:xfrm>
            <a:off x="5834970" y="2626201"/>
            <a:ext cx="2573" cy="338701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F08CF82C-2A75-9C2D-C260-C7C455CC11EA}"/>
              </a:ext>
            </a:extLst>
          </p:cNvPr>
          <p:cNvSpPr txBox="1"/>
          <p:nvPr/>
        </p:nvSpPr>
        <p:spPr>
          <a:xfrm>
            <a:off x="7319109" y="3002349"/>
            <a:ext cx="190652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600" b="1">
                <a:latin typeface="Corbel" panose="020B0503020204020204" pitchFamily="34" charset="0"/>
                <a:ea typeface="Calibri"/>
                <a:cs typeface="Calibri"/>
              </a:rPr>
              <a:t>Continue</a:t>
            </a:r>
          </a:p>
          <a:p>
            <a:pPr algn="ctr"/>
            <a:r>
              <a:rPr lang="en-GB" sz="1600" b="1">
                <a:latin typeface="Corbel" panose="020B0503020204020204" pitchFamily="34" charset="0"/>
                <a:ea typeface="Calibri"/>
                <a:cs typeface="Calibri"/>
              </a:rPr>
              <a:t>profiling deeper</a:t>
            </a:r>
          </a:p>
          <a:p>
            <a:pPr algn="ctr"/>
            <a:r>
              <a:rPr lang="en-GB" sz="1600" b="1">
                <a:latin typeface="Corbel" panose="020B0503020204020204" pitchFamily="34" charset="0"/>
                <a:ea typeface="Calibri"/>
                <a:cs typeface="Calibri"/>
              </a:rPr>
              <a:t>in the  tree</a:t>
            </a:r>
          </a:p>
        </p:txBody>
      </p:sp>
      <p:pic>
        <p:nvPicPr>
          <p:cNvPr id="96" name="Picture 95" descr="Retry Icons - Free SVG &amp; PNG Retry Images - Noun Project">
            <a:extLst>
              <a:ext uri="{FF2B5EF4-FFF2-40B4-BE49-F238E27FC236}">
                <a16:creationId xmlns:a16="http://schemas.microsoft.com/office/drawing/2014/main" id="{FF87E7C0-43A4-62B8-C2A3-DE1DFEBEE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289" y="3758012"/>
            <a:ext cx="323469" cy="367288"/>
          </a:xfrm>
          <a:prstGeom prst="rect">
            <a:avLst/>
          </a:prstGeom>
        </p:spPr>
      </p:pic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9E9B437E-3624-9944-D172-177BBAA40B55}"/>
              </a:ext>
            </a:extLst>
          </p:cNvPr>
          <p:cNvCxnSpPr>
            <a:cxnSpLocks/>
          </p:cNvCxnSpPr>
          <p:nvPr/>
        </p:nvCxnSpPr>
        <p:spPr>
          <a:xfrm flipV="1">
            <a:off x="9053998" y="2276608"/>
            <a:ext cx="0" cy="3150343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FCAC7CF6-24E4-6476-2210-A7523C4456C6}"/>
              </a:ext>
            </a:extLst>
          </p:cNvPr>
          <p:cNvCxnSpPr>
            <a:cxnSpLocks/>
            <a:endCxn id="92" idx="3"/>
          </p:cNvCxnSpPr>
          <p:nvPr/>
        </p:nvCxnSpPr>
        <p:spPr>
          <a:xfrm flipH="1">
            <a:off x="7606514" y="2276608"/>
            <a:ext cx="1447484" cy="1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5CFB650B-7C03-14B2-D4C0-A04E93069154}"/>
              </a:ext>
            </a:extLst>
          </p:cNvPr>
          <p:cNvSpPr txBox="1"/>
          <p:nvPr/>
        </p:nvSpPr>
        <p:spPr>
          <a:xfrm>
            <a:off x="7823203" y="4870599"/>
            <a:ext cx="915894" cy="369332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Corbel" panose="020B0503020204020204" pitchFamily="34" charset="0"/>
                <a:ea typeface="Calibri"/>
                <a:cs typeface="Calibri"/>
              </a:rPr>
              <a:t>else …</a:t>
            </a:r>
            <a:endParaRPr lang="en-US">
              <a:latin typeface="Corbel" panose="020B0503020204020204" pitchFamily="34" charset="0"/>
            </a:endParaRP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AFC192EC-FB74-EC0D-1E98-45521DB57F2C}"/>
              </a:ext>
            </a:extLst>
          </p:cNvPr>
          <p:cNvCxnSpPr>
            <a:cxnSpLocks/>
          </p:cNvCxnSpPr>
          <p:nvPr/>
        </p:nvCxnSpPr>
        <p:spPr>
          <a:xfrm>
            <a:off x="7606514" y="5409616"/>
            <a:ext cx="1432285" cy="5140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4AD8DADA-9032-2F5D-4A59-98D5C9BD7A58}"/>
              </a:ext>
            </a:extLst>
          </p:cNvPr>
          <p:cNvSpPr txBox="1">
            <a:spLocks/>
          </p:cNvSpPr>
          <p:nvPr/>
        </p:nvSpPr>
        <p:spPr>
          <a:xfrm>
            <a:off x="-128085" y="1000402"/>
            <a:ext cx="9376860" cy="847922"/>
          </a:xfrm>
          <a:prstGeom prst="roundRect">
            <a:avLst>
              <a:gd name="adj" fmla="val 0"/>
            </a:avLst>
          </a:prstGeom>
          <a:solidFill>
            <a:schemeClr val="tx2">
              <a:lumMod val="40000"/>
              <a:lumOff val="60000"/>
              <a:alpha val="1672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CH" sz="3500" i="1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905E67-5DE2-61F5-9929-07B81AC28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</p:spPr>
        <p:txBody>
          <a:bodyPr/>
          <a:lstStyle/>
          <a:p>
            <a:fld id="{1126AD06-1C69-4F40-B475-B9DE4452D124}" type="slidenum">
              <a:rPr lang="en-CH" smtClean="0"/>
              <a:pPr/>
              <a:t>47</a:t>
            </a:fld>
            <a:endParaRPr lang="en-C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39E680E-7588-68C7-F2F1-300FB6B61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Corbel"/>
              </a:rPr>
              <a:t>Argus – Reference Calibration (II)</a:t>
            </a:r>
            <a:endParaRPr lang="en-US"/>
          </a:p>
        </p:txBody>
      </p:sp>
      <p:sp>
        <p:nvSpPr>
          <p:cNvPr id="108" name="TextBox 4">
            <a:extLst>
              <a:ext uri="{FF2B5EF4-FFF2-40B4-BE49-F238E27FC236}">
                <a16:creationId xmlns:a16="http://schemas.microsoft.com/office/drawing/2014/main" id="{C6200176-5849-7C3B-A7BF-19BE7A8676F8}"/>
              </a:ext>
            </a:extLst>
          </p:cNvPr>
          <p:cNvSpPr txBox="1"/>
          <p:nvPr/>
        </p:nvSpPr>
        <p:spPr>
          <a:xfrm>
            <a:off x="61392" y="974341"/>
            <a:ext cx="8065478" cy="95410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/>
              <a:t>Compares workload profile under perturbation (</a:t>
            </a:r>
            <a:r>
              <a:rPr lang="en-GB" sz="2800" b="1">
                <a:solidFill>
                  <a:srgbClr val="7030A0"/>
                </a:solidFill>
                <a:latin typeface="Corbel" panose="020B0503020204020204" pitchFamily="34" charset="0"/>
                <a:ea typeface="Calibri"/>
                <a:cs typeface="Calibri"/>
              </a:rPr>
              <a:t>PMV</a:t>
            </a:r>
            <a:r>
              <a:rPr lang="en-US" sz="2800"/>
              <a:t>)</a:t>
            </a:r>
          </a:p>
          <a:p>
            <a:r>
              <a:rPr lang="en-US" sz="2800"/>
              <a:t>against profile on an idle system (</a:t>
            </a:r>
            <a:r>
              <a:rPr lang="en-US" sz="2800" b="1">
                <a:solidFill>
                  <a:schemeClr val="accent2">
                    <a:lumMod val="76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RMV</a:t>
            </a:r>
            <a:r>
              <a:rPr lang="en-US" sz="2800"/>
              <a:t>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68BD26-5C0E-47AC-8990-8CA76E999D87}"/>
              </a:ext>
            </a:extLst>
          </p:cNvPr>
          <p:cNvSpPr/>
          <p:nvPr/>
        </p:nvSpPr>
        <p:spPr>
          <a:xfrm>
            <a:off x="-127000" y="1874174"/>
            <a:ext cx="9677400" cy="1084925"/>
          </a:xfrm>
          <a:prstGeom prst="rect">
            <a:avLst/>
          </a:prstGeom>
          <a:solidFill>
            <a:schemeClr val="bg1">
              <a:alpha val="9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C2E92F-135E-4B9D-922B-F5F6A3FBBE8D}"/>
              </a:ext>
            </a:extLst>
          </p:cNvPr>
          <p:cNvSpPr/>
          <p:nvPr/>
        </p:nvSpPr>
        <p:spPr>
          <a:xfrm>
            <a:off x="-304800" y="5651500"/>
            <a:ext cx="9867900" cy="1219200"/>
          </a:xfrm>
          <a:prstGeom prst="rect">
            <a:avLst/>
          </a:prstGeom>
          <a:solidFill>
            <a:schemeClr val="bg1">
              <a:alpha val="9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EC96B2-4C14-2B21-CD06-B3ADA95AC573}"/>
              </a:ext>
            </a:extLst>
          </p:cNvPr>
          <p:cNvSpPr txBox="1"/>
          <p:nvPr/>
        </p:nvSpPr>
        <p:spPr>
          <a:xfrm>
            <a:off x="5674721" y="3934060"/>
            <a:ext cx="25026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>
                <a:solidFill>
                  <a:srgbClr val="7030A0"/>
                </a:solidFill>
                <a:latin typeface="Corbel" panose="020B0503020204020204" pitchFamily="34" charset="0"/>
                <a:ea typeface="+mn-lt"/>
                <a:cs typeface="+mn-lt"/>
              </a:rPr>
              <a:t>P</a:t>
            </a:r>
            <a:r>
              <a:rPr lang="en-GB" sz="1800">
                <a:latin typeface="Corbel" panose="020B0503020204020204" pitchFamily="34" charset="0"/>
                <a:ea typeface="+mn-lt"/>
                <a:cs typeface="+mn-lt"/>
              </a:rPr>
              <a:t>erturbed</a:t>
            </a:r>
          </a:p>
          <a:p>
            <a:pPr algn="ctr"/>
            <a:r>
              <a:rPr lang="en-GB" sz="1800" b="1">
                <a:solidFill>
                  <a:srgbClr val="7030A0"/>
                </a:solidFill>
                <a:latin typeface="Corbel" panose="020B0503020204020204" pitchFamily="34" charset="0"/>
                <a:ea typeface="+mn-lt"/>
                <a:cs typeface="+mn-lt"/>
              </a:rPr>
              <a:t>M</a:t>
            </a:r>
            <a:r>
              <a:rPr lang="en-GB" sz="1800">
                <a:latin typeface="Corbel" panose="020B0503020204020204" pitchFamily="34" charset="0"/>
                <a:ea typeface="+mn-lt"/>
                <a:cs typeface="+mn-lt"/>
              </a:rPr>
              <a:t>easurement </a:t>
            </a:r>
            <a:r>
              <a:rPr lang="en-GB" sz="1800" b="1">
                <a:solidFill>
                  <a:srgbClr val="7030A0"/>
                </a:solidFill>
                <a:latin typeface="Corbel" panose="020B0503020204020204" pitchFamily="34" charset="0"/>
                <a:ea typeface="+mn-lt"/>
                <a:cs typeface="+mn-lt"/>
              </a:rPr>
              <a:t>V</a:t>
            </a:r>
            <a:r>
              <a:rPr lang="en-GB" sz="1800">
                <a:latin typeface="Corbel" panose="020B0503020204020204" pitchFamily="34" charset="0"/>
                <a:ea typeface="+mn-lt"/>
                <a:cs typeface="+mn-lt"/>
              </a:rPr>
              <a:t>ector</a:t>
            </a:r>
            <a:endParaRPr lang="en-GB" sz="1800">
              <a:latin typeface="Corbel" panose="020B0503020204020204" pitchFamily="34" charset="0"/>
              <a:ea typeface="Calibri"/>
              <a:cs typeface="Calibri"/>
            </a:endParaRPr>
          </a:p>
          <a:p>
            <a:pPr algn="ctr"/>
            <a:r>
              <a:rPr lang="en-GB" sz="1800">
                <a:latin typeface="Corbel" panose="020B0503020204020204" pitchFamily="34" charset="0"/>
                <a:ea typeface="Calibri"/>
                <a:cs typeface="Calibri"/>
              </a:rPr>
              <a:t>(</a:t>
            </a:r>
            <a:r>
              <a:rPr lang="en-GB" sz="1800" b="1">
                <a:solidFill>
                  <a:srgbClr val="7030A0"/>
                </a:solidFill>
                <a:latin typeface="Corbel" panose="020B0503020204020204" pitchFamily="34" charset="0"/>
                <a:ea typeface="Calibri"/>
                <a:cs typeface="Calibri"/>
              </a:rPr>
              <a:t>PMV</a:t>
            </a:r>
            <a:r>
              <a:rPr lang="en-GB" sz="1800">
                <a:latin typeface="Corbel" panose="020B0503020204020204" pitchFamily="34" charset="0"/>
                <a:ea typeface="Calibri"/>
                <a:cs typeface="Calibri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67066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51F79-E5BF-A927-319E-D50A99048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51404F75-915C-6998-336D-3B8AF3C2AF2C}"/>
              </a:ext>
            </a:extLst>
          </p:cNvPr>
          <p:cNvCxnSpPr>
            <a:cxnSpLocks/>
            <a:stCxn id="80" idx="3"/>
          </p:cNvCxnSpPr>
          <p:nvPr/>
        </p:nvCxnSpPr>
        <p:spPr>
          <a:xfrm>
            <a:off x="2694108" y="3481182"/>
            <a:ext cx="3153183" cy="142214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Rounded Rectangle 5">
            <a:extLst>
              <a:ext uri="{FF2B5EF4-FFF2-40B4-BE49-F238E27FC236}">
                <a16:creationId xmlns:a16="http://schemas.microsoft.com/office/drawing/2014/main" id="{D7AAF955-56CE-9BB0-32A2-3101700D1D80}"/>
              </a:ext>
            </a:extLst>
          </p:cNvPr>
          <p:cNvSpPr/>
          <p:nvPr/>
        </p:nvSpPr>
        <p:spPr>
          <a:xfrm>
            <a:off x="505518" y="3025899"/>
            <a:ext cx="2188590" cy="910566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Profile</a:t>
            </a:r>
            <a:r>
              <a:rPr lang="en-CH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 </a:t>
            </a:r>
            <a:r>
              <a:rPr lang="en-US" sz="2000" b="1">
                <a:solidFill>
                  <a:schemeClr val="accent2">
                    <a:lumMod val="49000"/>
                  </a:schemeClr>
                </a:solidFill>
                <a:latin typeface="Corbel" panose="020B0503020204020204" pitchFamily="34" charset="0"/>
              </a:rPr>
              <a:t>M</a:t>
            </a:r>
            <a:endParaRPr lang="en-US" sz="2000">
              <a:solidFill>
                <a:schemeClr val="tx1"/>
              </a:solidFill>
              <a:latin typeface="Corbel" panose="020B0503020204020204" pitchFamily="34" charset="0"/>
              <a:ea typeface="Calibri"/>
              <a:cs typeface="Calibri"/>
            </a:endParaRPr>
          </a:p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on </a:t>
            </a:r>
            <a:r>
              <a:rPr lang="en-US" sz="2000" b="1">
                <a:solidFill>
                  <a:schemeClr val="accent6">
                    <a:lumMod val="49000"/>
                  </a:schemeClr>
                </a:solidFill>
                <a:latin typeface="Corbel" panose="020B0503020204020204" pitchFamily="34" charset="0"/>
              </a:rPr>
              <a:t>idle system 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B8485D0-DE86-E5AC-D6B6-58B44DB48AF0}"/>
              </a:ext>
            </a:extLst>
          </p:cNvPr>
          <p:cNvSpPr txBox="1"/>
          <p:nvPr/>
        </p:nvSpPr>
        <p:spPr>
          <a:xfrm rot="1416184">
            <a:off x="3334191" y="4000683"/>
            <a:ext cx="24756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>
                <a:solidFill>
                  <a:schemeClr val="accent2">
                    <a:lumMod val="75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R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eference </a:t>
            </a:r>
            <a:r>
              <a:rPr lang="en-GB" sz="1800" b="1">
                <a:solidFill>
                  <a:schemeClr val="accent2">
                    <a:lumMod val="75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M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easurement </a:t>
            </a:r>
            <a:r>
              <a:rPr lang="en-GB" sz="1800" b="1">
                <a:solidFill>
                  <a:schemeClr val="accent2">
                    <a:lumMod val="75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V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ector</a:t>
            </a:r>
            <a:endParaRPr lang="en-GB">
              <a:latin typeface="Corbel" panose="020B0503020204020204" pitchFamily="34" charset="0"/>
              <a:ea typeface="Calibri"/>
              <a:cs typeface="Calibri"/>
            </a:endParaRPr>
          </a:p>
          <a:p>
            <a:pPr algn="ctr"/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Calibri"/>
                <a:cs typeface="Calibri"/>
              </a:rPr>
              <a:t>(</a:t>
            </a:r>
            <a:r>
              <a:rPr lang="en-GB" sz="1800" b="1">
                <a:solidFill>
                  <a:schemeClr val="accent2">
                    <a:lumMod val="76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RMV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Calibri"/>
                <a:cs typeface="Calibri"/>
              </a:rPr>
              <a:t>)</a:t>
            </a:r>
          </a:p>
        </p:txBody>
      </p:sp>
      <p:sp>
        <p:nvSpPr>
          <p:cNvPr id="82" name="Rounded Rectangle 5">
            <a:extLst>
              <a:ext uri="{FF2B5EF4-FFF2-40B4-BE49-F238E27FC236}">
                <a16:creationId xmlns:a16="http://schemas.microsoft.com/office/drawing/2014/main" id="{B26559D1-EF72-589D-911C-5E697FE67821}"/>
              </a:ext>
            </a:extLst>
          </p:cNvPr>
          <p:cNvSpPr/>
          <p:nvPr/>
        </p:nvSpPr>
        <p:spPr>
          <a:xfrm>
            <a:off x="4651431" y="2984068"/>
            <a:ext cx="2649325" cy="919672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Profile</a:t>
            </a:r>
            <a:r>
              <a:rPr lang="en-CH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 </a:t>
            </a:r>
            <a:r>
              <a:rPr lang="en-US" sz="2000" b="1">
                <a:solidFill>
                  <a:schemeClr val="accent2">
                    <a:lumMod val="49000"/>
                  </a:schemeClr>
                </a:solidFill>
                <a:latin typeface="Corbel" panose="020B0503020204020204" pitchFamily="34" charset="0"/>
              </a:rPr>
              <a:t>M</a:t>
            </a:r>
            <a:endParaRPr lang="en-US" sz="2000">
              <a:solidFill>
                <a:schemeClr val="tx1"/>
              </a:solidFill>
              <a:latin typeface="Corbel" panose="020B0503020204020204" pitchFamily="34" charset="0"/>
              <a:ea typeface="Calibri"/>
              <a:cs typeface="Calibri"/>
            </a:endParaRPr>
          </a:p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on </a:t>
            </a:r>
            <a:r>
              <a:rPr lang="en-US" sz="2000" b="1">
                <a:solidFill>
                  <a:schemeClr val="accent6">
                    <a:lumMod val="49000"/>
                  </a:schemeClr>
                </a:solidFill>
                <a:latin typeface="Corbel" panose="020B0503020204020204" pitchFamily="34" charset="0"/>
              </a:rPr>
              <a:t>perturbed system 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D62B8659-7ABB-B954-7971-5F81A01B1666}"/>
              </a:ext>
            </a:extLst>
          </p:cNvPr>
          <p:cNvSpPr/>
          <p:nvPr/>
        </p:nvSpPr>
        <p:spPr>
          <a:xfrm>
            <a:off x="4666795" y="3002349"/>
            <a:ext cx="262587" cy="272618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900" b="1">
                <a:latin typeface="Corbel" panose="020B0503020204020204" pitchFamily="34" charset="0"/>
                <a:cs typeface="Muna"/>
              </a:rPr>
              <a:t>4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829C50B-9AC6-F53C-F805-A0EB0E35ABB9}"/>
              </a:ext>
            </a:extLst>
          </p:cNvPr>
          <p:cNvSpPr txBox="1"/>
          <p:nvPr/>
        </p:nvSpPr>
        <p:spPr>
          <a:xfrm>
            <a:off x="5677973" y="3942657"/>
            <a:ext cx="2502656" cy="986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>
                <a:solidFill>
                  <a:srgbClr val="7030A0"/>
                </a:solidFill>
                <a:latin typeface="Corbel" panose="020B0503020204020204" pitchFamily="34" charset="0"/>
                <a:ea typeface="+mn-lt"/>
                <a:cs typeface="+mn-lt"/>
              </a:rPr>
              <a:t>P</a:t>
            </a:r>
            <a:r>
              <a:rPr lang="en-GB">
                <a:latin typeface="Corbel" panose="020B0503020204020204" pitchFamily="34" charset="0"/>
                <a:ea typeface="+mn-lt"/>
                <a:cs typeface="+mn-lt"/>
              </a:rPr>
              <a:t>erturbed</a:t>
            </a:r>
            <a:endParaRPr lang="en-GB" sz="1800">
              <a:solidFill>
                <a:schemeClr val="tx1"/>
              </a:solidFill>
              <a:latin typeface="Corbel" panose="020B0503020204020204" pitchFamily="34" charset="0"/>
              <a:ea typeface="+mn-lt"/>
              <a:cs typeface="+mn-lt"/>
            </a:endParaRPr>
          </a:p>
          <a:p>
            <a:pPr algn="ctr"/>
            <a:r>
              <a:rPr lang="en-GB" sz="1800" b="1">
                <a:solidFill>
                  <a:srgbClr val="7030A0"/>
                </a:solidFill>
                <a:latin typeface="Corbel" panose="020B0503020204020204" pitchFamily="34" charset="0"/>
                <a:ea typeface="+mn-lt"/>
                <a:cs typeface="+mn-lt"/>
              </a:rPr>
              <a:t>M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easurement </a:t>
            </a:r>
            <a:r>
              <a:rPr lang="en-GB" sz="1800" b="1">
                <a:solidFill>
                  <a:srgbClr val="7030A0"/>
                </a:solidFill>
                <a:latin typeface="Corbel" panose="020B0503020204020204" pitchFamily="34" charset="0"/>
                <a:ea typeface="+mn-lt"/>
                <a:cs typeface="+mn-lt"/>
              </a:rPr>
              <a:t>V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ector</a:t>
            </a:r>
            <a:endParaRPr lang="en-GB">
              <a:latin typeface="Corbel" panose="020B0503020204020204" pitchFamily="34" charset="0"/>
              <a:ea typeface="Calibri"/>
              <a:cs typeface="Calibri"/>
            </a:endParaRPr>
          </a:p>
          <a:p>
            <a:pPr algn="ctr"/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Calibri"/>
                <a:cs typeface="Calibri"/>
              </a:rPr>
              <a:t>(</a:t>
            </a:r>
            <a:r>
              <a:rPr lang="en-GB" sz="1800" b="1">
                <a:solidFill>
                  <a:srgbClr val="7030A0"/>
                </a:solidFill>
                <a:latin typeface="Corbel" panose="020B0503020204020204" pitchFamily="34" charset="0"/>
                <a:ea typeface="Calibri"/>
                <a:cs typeface="Calibri"/>
              </a:rPr>
              <a:t>PMV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Calibri"/>
                <a:cs typeface="Calibri"/>
              </a:rPr>
              <a:t>)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9E1FEC07-476A-0493-04E4-539F008B8E2D}"/>
              </a:ext>
            </a:extLst>
          </p:cNvPr>
          <p:cNvCxnSpPr>
            <a:cxnSpLocks/>
          </p:cNvCxnSpPr>
          <p:nvPr/>
        </p:nvCxnSpPr>
        <p:spPr>
          <a:xfrm>
            <a:off x="5846904" y="3912027"/>
            <a:ext cx="387" cy="95396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Rounded Rectangle 5">
            <a:extLst>
              <a:ext uri="{FF2B5EF4-FFF2-40B4-BE49-F238E27FC236}">
                <a16:creationId xmlns:a16="http://schemas.microsoft.com/office/drawing/2014/main" id="{6131D08E-7C46-CB51-CA55-1C14B47CBC9E}"/>
              </a:ext>
            </a:extLst>
          </p:cNvPr>
          <p:cNvSpPr/>
          <p:nvPr/>
        </p:nvSpPr>
        <p:spPr>
          <a:xfrm>
            <a:off x="4250305" y="4973517"/>
            <a:ext cx="3281606" cy="680458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Compute </a:t>
            </a:r>
            <a:r>
              <a:rPr lang="en-GB" sz="2000" b="1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Δ</a:t>
            </a:r>
            <a:r>
              <a:rPr lang="en-US" sz="1600" b="1" err="1">
                <a:solidFill>
                  <a:prstClr val="black"/>
                </a:solidFill>
                <a:latin typeface="Corbel" panose="020B0503020204020204" pitchFamily="34" charset="0"/>
                <a:ea typeface="+mn-lt"/>
                <a:cs typeface="+mn-lt"/>
              </a:rPr>
              <a:t>i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 = </a:t>
            </a:r>
            <a:r>
              <a:rPr lang="en-US" sz="2000" b="1" err="1">
                <a:solidFill>
                  <a:srgbClr val="7030A0"/>
                </a:solidFill>
                <a:latin typeface="Corbel" panose="020B0503020204020204" pitchFamily="34" charset="0"/>
                <a:ea typeface="+mn-lt"/>
                <a:cs typeface="+mn-lt"/>
              </a:rPr>
              <a:t>PMV</a:t>
            </a:r>
            <a:r>
              <a:rPr lang="en-US" sz="1600" b="1" err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i</a:t>
            </a:r>
            <a:r>
              <a:rPr lang="en-US" sz="1600" b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 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- </a:t>
            </a:r>
            <a:r>
              <a:rPr lang="en-US" sz="2000" b="1" err="1">
                <a:solidFill>
                  <a:schemeClr val="accent2">
                    <a:lumMod val="76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RMV</a:t>
            </a:r>
            <a:r>
              <a:rPr lang="en-US" sz="1600" b="1" err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i</a:t>
            </a:r>
            <a:r>
              <a:rPr lang="en-US" sz="2000" b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 </a:t>
            </a:r>
            <a:endParaRPr lang="en-US" sz="200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22B5EF45-8F73-566B-309F-0EA5B291D6AF}"/>
              </a:ext>
            </a:extLst>
          </p:cNvPr>
          <p:cNvSpPr/>
          <p:nvPr/>
        </p:nvSpPr>
        <p:spPr>
          <a:xfrm>
            <a:off x="4269244" y="4992160"/>
            <a:ext cx="262587" cy="247771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H" sz="1900" b="1">
                <a:latin typeface="Corbel" panose="020B0503020204020204" pitchFamily="34" charset="0"/>
                <a:cs typeface="Muna"/>
              </a:rPr>
              <a:t>5</a:t>
            </a:r>
            <a:endParaRPr lang="en-US" sz="1900">
              <a:latin typeface="Corbel" panose="020B0503020204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E49AF30-4ADB-F33D-76C7-6BD706BC886E}"/>
              </a:ext>
            </a:extLst>
          </p:cNvPr>
          <p:cNvSpPr txBox="1"/>
          <p:nvPr/>
        </p:nvSpPr>
        <p:spPr>
          <a:xfrm>
            <a:off x="5458100" y="5698878"/>
            <a:ext cx="285531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>
                <a:latin typeface="Corbel" panose="020B0503020204020204" pitchFamily="34" charset="0"/>
                <a:ea typeface="Calibri"/>
                <a:cs typeface="Calibri"/>
              </a:rPr>
              <a:t>if (</a:t>
            </a:r>
            <a:r>
              <a:rPr lang="en-GB" b="1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Δ</a:t>
            </a:r>
            <a:r>
              <a:rPr lang="en-US" sz="1400" b="1" err="1">
                <a:solidFill>
                  <a:prstClr val="black"/>
                </a:solidFill>
                <a:latin typeface="Corbel" panose="020B0503020204020204" pitchFamily="34" charset="0"/>
                <a:ea typeface="+mn-lt"/>
                <a:cs typeface="+mn-lt"/>
              </a:rPr>
              <a:t>i</a:t>
            </a:r>
            <a:r>
              <a:rPr lang="en-US" sz="1400" b="1">
                <a:solidFill>
                  <a:prstClr val="black"/>
                </a:solidFill>
                <a:latin typeface="Corbel" panose="020B0503020204020204" pitchFamily="34" charset="0"/>
                <a:ea typeface="+mn-lt"/>
                <a:cs typeface="+mn-lt"/>
              </a:rPr>
              <a:t> </a:t>
            </a:r>
            <a:r>
              <a:rPr lang="en-US"/>
              <a:t>≤</a:t>
            </a:r>
            <a:r>
              <a:rPr lang="el-GR" b="1">
                <a:latin typeface="Corbel" panose="020B0503020204020204" pitchFamily="34" charset="0"/>
                <a:ea typeface="+mn-lt"/>
                <a:cs typeface="+mn-lt"/>
              </a:rPr>
              <a:t> ε</a:t>
            </a:r>
            <a:r>
              <a:rPr lang="en-US">
                <a:latin typeface="Corbel" panose="020B0503020204020204" pitchFamily="34" charset="0"/>
                <a:ea typeface="+mn-lt"/>
                <a:cs typeface="+mn-lt"/>
              </a:rPr>
              <a:t>) OR</a:t>
            </a:r>
          </a:p>
          <a:p>
            <a:pPr algn="ctr"/>
            <a:r>
              <a:rPr lang="en-US">
                <a:latin typeface="Corbel" panose="020B0503020204020204" pitchFamily="34" charset="0"/>
                <a:ea typeface="+mn-lt"/>
                <a:cs typeface="+mn-lt"/>
              </a:rPr>
              <a:t>(Last Tree Level)</a:t>
            </a:r>
            <a:r>
              <a:rPr lang="en-US"/>
              <a:t> </a:t>
            </a:r>
            <a:endParaRPr lang="en-US">
              <a:latin typeface="Corbel" panose="020B0503020204020204" pitchFamily="34" charset="0"/>
            </a:endParaRP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BFBFB51F-F27D-DDF6-0120-6464F6846CDC}"/>
              </a:ext>
            </a:extLst>
          </p:cNvPr>
          <p:cNvCxnSpPr>
            <a:cxnSpLocks/>
          </p:cNvCxnSpPr>
          <p:nvPr/>
        </p:nvCxnSpPr>
        <p:spPr>
          <a:xfrm>
            <a:off x="5892683" y="5689069"/>
            <a:ext cx="4143" cy="66003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Rounded Rectangle 5">
            <a:extLst>
              <a:ext uri="{FF2B5EF4-FFF2-40B4-BE49-F238E27FC236}">
                <a16:creationId xmlns:a16="http://schemas.microsoft.com/office/drawing/2014/main" id="{583A820C-0C9D-2CC2-30DB-F6E3D60D35DA}"/>
              </a:ext>
            </a:extLst>
          </p:cNvPr>
          <p:cNvSpPr/>
          <p:nvPr/>
        </p:nvSpPr>
        <p:spPr>
          <a:xfrm>
            <a:off x="4277618" y="6394004"/>
            <a:ext cx="3310481" cy="365125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>
                <a:solidFill>
                  <a:srgbClr val="000000"/>
                </a:solidFill>
                <a:latin typeface="Corbel" panose="020B0503020204020204" pitchFamily="34" charset="0"/>
                <a:ea typeface="Calibri"/>
                <a:cs typeface="Calibri"/>
              </a:rPr>
              <a:t>Localize </a:t>
            </a:r>
            <a:r>
              <a:rPr lang="en-US" sz="2000" b="1">
                <a:solidFill>
                  <a:srgbClr val="002060"/>
                </a:solidFill>
                <a:latin typeface="Corbel" panose="020B0503020204020204" pitchFamily="34" charset="0"/>
                <a:ea typeface="Calibri"/>
                <a:cs typeface="Calibri"/>
              </a:rPr>
              <a:t>Bottleneck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70692375-74D5-213F-C437-350C3E686702}"/>
              </a:ext>
            </a:extLst>
          </p:cNvPr>
          <p:cNvSpPr/>
          <p:nvPr/>
        </p:nvSpPr>
        <p:spPr>
          <a:xfrm>
            <a:off x="4330737" y="6452680"/>
            <a:ext cx="262587" cy="247771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H" sz="1900" b="1">
                <a:latin typeface="Corbel" panose="020B0503020204020204" pitchFamily="34" charset="0"/>
              </a:rPr>
              <a:t>6</a:t>
            </a:r>
            <a:endParaRPr lang="en-US">
              <a:latin typeface="Corbel" panose="020B0503020204020204" pitchFamily="34" charset="0"/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:a16="http://schemas.microsoft.com/office/drawing/2014/main" id="{AEAA1E58-3A66-8812-9C05-5DE0AB3C182C}"/>
              </a:ext>
            </a:extLst>
          </p:cNvPr>
          <p:cNvSpPr/>
          <p:nvPr/>
        </p:nvSpPr>
        <p:spPr>
          <a:xfrm>
            <a:off x="4337755" y="1952866"/>
            <a:ext cx="3268759" cy="647485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    Agent </a:t>
            </a:r>
            <a:r>
              <a:rPr lang="en-CH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authors</a:t>
            </a:r>
            <a:endParaRPr lang="en-US" sz="2000" b="1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  <a:p>
            <a:pPr algn="ctr"/>
            <a:r>
              <a:rPr lang="en-US" sz="2000" err="1">
                <a:solidFill>
                  <a:schemeClr val="tx1"/>
                </a:solidFill>
                <a:latin typeface="Corbel" panose="020B0503020204020204" pitchFamily="34" charset="0"/>
              </a:rPr>
              <a:t>eBPF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 instrumentation code</a:t>
            </a:r>
            <a:endParaRPr lang="en-US" sz="2000">
              <a:solidFill>
                <a:schemeClr val="tx1"/>
              </a:solidFill>
              <a:latin typeface="Corbel" panose="020B0503020204020204" pitchFamily="34" charset="0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8A113DB4-9596-1BA5-448A-D74020C7E5EE}"/>
              </a:ext>
            </a:extLst>
          </p:cNvPr>
          <p:cNvSpPr/>
          <p:nvPr/>
        </p:nvSpPr>
        <p:spPr>
          <a:xfrm>
            <a:off x="4330737" y="1950984"/>
            <a:ext cx="254681" cy="248147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H" sz="1900" b="1">
                <a:latin typeface="Corbel" panose="020B0503020204020204" pitchFamily="34" charset="0"/>
                <a:cs typeface="Muna"/>
              </a:rPr>
              <a:t>3</a:t>
            </a:r>
            <a:endParaRPr lang="en-US" sz="1900">
              <a:latin typeface="Corbel" panose="020B0503020204020204" pitchFamily="34" charset="0"/>
            </a:endParaRP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66775BD8-A781-7F6D-287C-BF4EA45DDF9D}"/>
              </a:ext>
            </a:extLst>
          </p:cNvPr>
          <p:cNvCxnSpPr>
            <a:cxnSpLocks/>
          </p:cNvCxnSpPr>
          <p:nvPr/>
        </p:nvCxnSpPr>
        <p:spPr>
          <a:xfrm>
            <a:off x="5834970" y="2626201"/>
            <a:ext cx="2573" cy="338701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B90D8305-F692-00FD-14DE-C51C4F8ADAAD}"/>
              </a:ext>
            </a:extLst>
          </p:cNvPr>
          <p:cNvSpPr txBox="1"/>
          <p:nvPr/>
        </p:nvSpPr>
        <p:spPr>
          <a:xfrm>
            <a:off x="7319109" y="3002349"/>
            <a:ext cx="190652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600" b="1">
                <a:latin typeface="Corbel" panose="020B0503020204020204" pitchFamily="34" charset="0"/>
                <a:ea typeface="Calibri"/>
                <a:cs typeface="Calibri"/>
              </a:rPr>
              <a:t>Continue</a:t>
            </a:r>
          </a:p>
          <a:p>
            <a:pPr algn="ctr"/>
            <a:r>
              <a:rPr lang="en-GB" sz="1600" b="1">
                <a:latin typeface="Corbel" panose="020B0503020204020204" pitchFamily="34" charset="0"/>
                <a:ea typeface="Calibri"/>
                <a:cs typeface="Calibri"/>
              </a:rPr>
              <a:t>profiling deeper</a:t>
            </a:r>
          </a:p>
          <a:p>
            <a:pPr algn="ctr"/>
            <a:r>
              <a:rPr lang="en-GB" sz="1600" b="1">
                <a:latin typeface="Corbel" panose="020B0503020204020204" pitchFamily="34" charset="0"/>
                <a:ea typeface="Calibri"/>
                <a:cs typeface="Calibri"/>
              </a:rPr>
              <a:t>in the  tree</a:t>
            </a:r>
          </a:p>
        </p:txBody>
      </p:sp>
      <p:pic>
        <p:nvPicPr>
          <p:cNvPr id="96" name="Picture 95" descr="Retry Icons - Free SVG &amp; PNG Retry Images - Noun Project">
            <a:extLst>
              <a:ext uri="{FF2B5EF4-FFF2-40B4-BE49-F238E27FC236}">
                <a16:creationId xmlns:a16="http://schemas.microsoft.com/office/drawing/2014/main" id="{2A64F01C-1168-BAB1-929A-362AF58D2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289" y="3758012"/>
            <a:ext cx="323469" cy="367288"/>
          </a:xfrm>
          <a:prstGeom prst="rect">
            <a:avLst/>
          </a:prstGeom>
        </p:spPr>
      </p:pic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36480753-2903-AE11-5A7D-E0706F652F3D}"/>
              </a:ext>
            </a:extLst>
          </p:cNvPr>
          <p:cNvCxnSpPr>
            <a:cxnSpLocks/>
          </p:cNvCxnSpPr>
          <p:nvPr/>
        </p:nvCxnSpPr>
        <p:spPr>
          <a:xfrm flipV="1">
            <a:off x="9053998" y="2276608"/>
            <a:ext cx="0" cy="3150343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64857217-B18A-26E8-B759-160C6257D56C}"/>
              </a:ext>
            </a:extLst>
          </p:cNvPr>
          <p:cNvCxnSpPr>
            <a:cxnSpLocks/>
            <a:endCxn id="92" idx="3"/>
          </p:cNvCxnSpPr>
          <p:nvPr/>
        </p:nvCxnSpPr>
        <p:spPr>
          <a:xfrm flipH="1">
            <a:off x="7606514" y="2276608"/>
            <a:ext cx="1447484" cy="1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3448E82-C798-93CF-6ECC-7BCBE8CE0A9E}"/>
              </a:ext>
            </a:extLst>
          </p:cNvPr>
          <p:cNvCxnSpPr>
            <a:cxnSpLocks/>
          </p:cNvCxnSpPr>
          <p:nvPr/>
        </p:nvCxnSpPr>
        <p:spPr>
          <a:xfrm>
            <a:off x="7606514" y="5409616"/>
            <a:ext cx="1432285" cy="5140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4871E458-8AE9-E887-5E46-30F83B973C75}"/>
              </a:ext>
            </a:extLst>
          </p:cNvPr>
          <p:cNvSpPr txBox="1">
            <a:spLocks/>
          </p:cNvSpPr>
          <p:nvPr/>
        </p:nvSpPr>
        <p:spPr>
          <a:xfrm>
            <a:off x="-95106" y="987178"/>
            <a:ext cx="9376860" cy="847922"/>
          </a:xfrm>
          <a:prstGeom prst="roundRect">
            <a:avLst>
              <a:gd name="adj" fmla="val 0"/>
            </a:avLst>
          </a:prstGeom>
          <a:solidFill>
            <a:schemeClr val="tx2">
              <a:lumMod val="40000"/>
              <a:lumOff val="60000"/>
              <a:alpha val="1672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CH" sz="3500" i="1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EB371-7798-D56D-CC00-9C2D6C89F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48</a:t>
            </a:fld>
            <a:endParaRPr lang="en-C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2B93817-BBB5-F348-B1F3-88B0C41E3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Corbel"/>
              </a:rPr>
              <a:t>Argus – Reference Calibration (III)</a:t>
            </a:r>
            <a:endParaRPr lang="en-US"/>
          </a:p>
        </p:txBody>
      </p:sp>
      <p:sp>
        <p:nvSpPr>
          <p:cNvPr id="108" name="TextBox 4">
            <a:extLst>
              <a:ext uri="{FF2B5EF4-FFF2-40B4-BE49-F238E27FC236}">
                <a16:creationId xmlns:a16="http://schemas.microsoft.com/office/drawing/2014/main" id="{E13D1749-69F8-7076-FCAA-C181312FD442}"/>
              </a:ext>
            </a:extLst>
          </p:cNvPr>
          <p:cNvSpPr txBox="1"/>
          <p:nvPr/>
        </p:nvSpPr>
        <p:spPr>
          <a:xfrm>
            <a:off x="32979" y="1153378"/>
            <a:ext cx="5426935" cy="52322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/>
              <a:t>Significant deviation </a:t>
            </a:r>
            <a:r>
              <a:rPr lang="en-US" sz="2800">
                <a:sym typeface="Wingdings" panose="05000000000000000000" pitchFamily="2" charset="2"/>
              </a:rPr>
              <a:t> </a:t>
            </a:r>
            <a:r>
              <a:rPr lang="en-US" sz="2800" b="1">
                <a:solidFill>
                  <a:srgbClr val="00B0F0"/>
                </a:solidFill>
              </a:rPr>
              <a:t>bottleneck</a:t>
            </a:r>
            <a:endParaRPr lang="en-US" sz="2800">
              <a:solidFill>
                <a:srgbClr val="00B0F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F581C1-D863-462F-9312-33F4D9EC739C}"/>
              </a:ext>
            </a:extLst>
          </p:cNvPr>
          <p:cNvSpPr/>
          <p:nvPr/>
        </p:nvSpPr>
        <p:spPr>
          <a:xfrm>
            <a:off x="-127000" y="1950714"/>
            <a:ext cx="9677400" cy="3002286"/>
          </a:xfrm>
          <a:prstGeom prst="rect">
            <a:avLst/>
          </a:prstGeom>
          <a:solidFill>
            <a:schemeClr val="bg1">
              <a:alpha val="9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9959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674D9-2503-F2DC-9030-4353F3803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D4B508-EDB3-2480-A269-E74F60C73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49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DD87D4-BC08-53A3-5900-93D65BEEC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624" y="2981604"/>
            <a:ext cx="2212751" cy="894791"/>
          </a:xfrm>
        </p:spPr>
        <p:txBody>
          <a:bodyPr>
            <a:normAutofit fontScale="90000"/>
          </a:bodyPr>
          <a:lstStyle/>
          <a:p>
            <a:r>
              <a:rPr lang="en-US"/>
              <a:t>Example</a:t>
            </a:r>
            <a:endParaRPr lang="en-C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D736A2-8663-CC84-AD9B-9AD3D5C1CC5C}"/>
              </a:ext>
            </a:extLst>
          </p:cNvPr>
          <p:cNvSpPr txBox="1"/>
          <p:nvPr/>
        </p:nvSpPr>
        <p:spPr>
          <a:xfrm>
            <a:off x="-624625" y="8950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6241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"/>
    </mc:Choice>
    <mc:Fallback xmlns="">
      <p:transition spd="slow" advTm="232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F0081-63A4-A142-2F13-1337F61C3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4AC808-7782-A062-B11C-886478026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50</a:t>
            </a:fld>
            <a:endParaRPr lang="en-C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174819C-A390-D14B-FFC9-CA54A6EAD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Corbel"/>
              </a:rPr>
              <a:t>1. Reference Profiling</a:t>
            </a:r>
            <a:endParaRPr lang="en-US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A176D9AA-DA02-E5C1-0295-549D0E491709}"/>
              </a:ext>
            </a:extLst>
          </p:cNvPr>
          <p:cNvSpPr txBox="1">
            <a:spLocks/>
          </p:cNvSpPr>
          <p:nvPr/>
        </p:nvSpPr>
        <p:spPr>
          <a:xfrm>
            <a:off x="6929301" y="651830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123762" rtl="0" eaLnBrk="1" latinLnBrk="0" hangingPunct="1">
              <a:defRPr sz="2500" b="0" kern="1200">
                <a:solidFill>
                  <a:srgbClr val="162746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561881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23762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5643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47524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9405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71286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33167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95048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26AD06-1C69-4F40-B475-B9DE4452D124}" type="slidenum">
              <a:rPr lang="en-CH" smtClean="0"/>
              <a:pPr/>
              <a:t>50</a:t>
            </a:fld>
            <a:endParaRPr lang="en-CH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142D95F-BB4D-8ED6-29D5-665E3697856F}"/>
              </a:ext>
            </a:extLst>
          </p:cNvPr>
          <p:cNvSpPr/>
          <p:nvPr/>
        </p:nvSpPr>
        <p:spPr>
          <a:xfrm>
            <a:off x="400698" y="1268772"/>
            <a:ext cx="3268759" cy="647485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Corbel" panose="020B0503020204020204" pitchFamily="34" charset="0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09107D-00C6-A687-98FD-64352EC6E1C3}"/>
              </a:ext>
            </a:extLst>
          </p:cNvPr>
          <p:cNvSpPr/>
          <p:nvPr/>
        </p:nvSpPr>
        <p:spPr>
          <a:xfrm>
            <a:off x="598" y="4222632"/>
            <a:ext cx="3508386" cy="263536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latin typeface="Corbel" panose="020B0503020204020204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83D7253-8925-D08D-682A-E69763022646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3034076" y="2775978"/>
            <a:ext cx="3153183" cy="142214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01DF2DF1-47E9-981F-FAA5-0EAAA2AFEA7C}"/>
              </a:ext>
            </a:extLst>
          </p:cNvPr>
          <p:cNvSpPr/>
          <p:nvPr/>
        </p:nvSpPr>
        <p:spPr>
          <a:xfrm>
            <a:off x="845486" y="2320695"/>
            <a:ext cx="2188590" cy="910566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Profile</a:t>
            </a:r>
            <a:r>
              <a:rPr lang="en-CH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 </a:t>
            </a:r>
            <a:r>
              <a:rPr lang="en-US" sz="2000" b="1">
                <a:solidFill>
                  <a:schemeClr val="accent2">
                    <a:lumMod val="49000"/>
                  </a:schemeClr>
                </a:solidFill>
                <a:latin typeface="Corbel" panose="020B0503020204020204" pitchFamily="34" charset="0"/>
              </a:rPr>
              <a:t>M</a:t>
            </a:r>
            <a:endParaRPr lang="en-US" sz="2000">
              <a:solidFill>
                <a:schemeClr val="tx1"/>
              </a:solidFill>
              <a:latin typeface="Corbel" panose="020B0503020204020204" pitchFamily="34" charset="0"/>
              <a:ea typeface="Calibri"/>
              <a:cs typeface="Calibri"/>
            </a:endParaRPr>
          </a:p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on </a:t>
            </a:r>
            <a:r>
              <a:rPr lang="en-US" sz="2000" b="1">
                <a:solidFill>
                  <a:schemeClr val="accent6">
                    <a:lumMod val="49000"/>
                  </a:schemeClr>
                </a:solidFill>
                <a:latin typeface="Corbel" panose="020B0503020204020204" pitchFamily="34" charset="0"/>
              </a:rPr>
              <a:t>idle system </a:t>
            </a: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3C3DCE30-B91E-21D0-63F6-85277565F86A}"/>
              </a:ext>
            </a:extLst>
          </p:cNvPr>
          <p:cNvSpPr/>
          <p:nvPr/>
        </p:nvSpPr>
        <p:spPr>
          <a:xfrm>
            <a:off x="4711337" y="1277345"/>
            <a:ext cx="3268759" cy="647485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    Agent </a:t>
            </a:r>
            <a:r>
              <a:rPr lang="en-CH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authors</a:t>
            </a:r>
            <a:endParaRPr lang="en-US" sz="2000" b="1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  <a:p>
            <a:pPr algn="ctr"/>
            <a:r>
              <a:rPr lang="en-US" sz="2000" err="1">
                <a:solidFill>
                  <a:schemeClr val="tx1"/>
                </a:solidFill>
                <a:latin typeface="Corbel" panose="020B0503020204020204" pitchFamily="34" charset="0"/>
              </a:rPr>
              <a:t>eBPF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 instrumentation code</a:t>
            </a:r>
            <a:endParaRPr lang="en-US" sz="2000">
              <a:solidFill>
                <a:schemeClr val="tx1"/>
              </a:solidFill>
              <a:latin typeface="Corbel" panose="020B0503020204020204" pitchFamily="34" charset="0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C49BDD-9B1C-AF2D-5BB6-449BAD86AF09}"/>
              </a:ext>
            </a:extLst>
          </p:cNvPr>
          <p:cNvSpPr txBox="1"/>
          <p:nvPr/>
        </p:nvSpPr>
        <p:spPr>
          <a:xfrm>
            <a:off x="7448229" y="2284298"/>
            <a:ext cx="190652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600" b="1">
                <a:latin typeface="Corbel" panose="020B0503020204020204" pitchFamily="34" charset="0"/>
                <a:ea typeface="Calibri"/>
                <a:cs typeface="Calibri"/>
              </a:rPr>
              <a:t>Continue</a:t>
            </a:r>
          </a:p>
          <a:p>
            <a:pPr algn="ctr"/>
            <a:r>
              <a:rPr lang="en-GB" sz="1600" b="1">
                <a:latin typeface="Corbel" panose="020B0503020204020204" pitchFamily="34" charset="0"/>
                <a:ea typeface="Calibri"/>
                <a:cs typeface="Calibri"/>
              </a:rPr>
              <a:t>profiling deeper</a:t>
            </a:r>
          </a:p>
          <a:p>
            <a:pPr algn="ctr"/>
            <a:r>
              <a:rPr lang="en-GB" sz="1600" b="1">
                <a:latin typeface="Corbel" panose="020B0503020204020204" pitchFamily="34" charset="0"/>
                <a:ea typeface="Calibri"/>
                <a:cs typeface="Calibri"/>
              </a:rPr>
              <a:t>in the  tree</a:t>
            </a:r>
          </a:p>
        </p:txBody>
      </p:sp>
      <p:pic>
        <p:nvPicPr>
          <p:cNvPr id="12" name="Picture 11" descr="Retry Icons - Free SVG &amp; PNG Retry Images - Noun Project">
            <a:extLst>
              <a:ext uri="{FF2B5EF4-FFF2-40B4-BE49-F238E27FC236}">
                <a16:creationId xmlns:a16="http://schemas.microsoft.com/office/drawing/2014/main" id="{B6EB169F-EBFF-1A11-56B4-E14E3DEA84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4409" y="3039961"/>
            <a:ext cx="323469" cy="36728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DA8DCD2-F674-9FE9-41DB-0D5A11F598C8}"/>
              </a:ext>
            </a:extLst>
          </p:cNvPr>
          <p:cNvSpPr txBox="1"/>
          <p:nvPr/>
        </p:nvSpPr>
        <p:spPr>
          <a:xfrm>
            <a:off x="5789967" y="4985139"/>
            <a:ext cx="285531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>
                <a:latin typeface="Corbel" panose="020B0503020204020204" pitchFamily="34" charset="0"/>
                <a:ea typeface="Calibri"/>
                <a:cs typeface="Calibri"/>
              </a:rPr>
              <a:t>if (</a:t>
            </a:r>
            <a:r>
              <a:rPr lang="en-GB" b="1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Δ</a:t>
            </a:r>
            <a:r>
              <a:rPr lang="en-US" sz="1400" b="1" err="1">
                <a:solidFill>
                  <a:prstClr val="black"/>
                </a:solidFill>
                <a:latin typeface="Corbel" panose="020B0503020204020204" pitchFamily="34" charset="0"/>
                <a:ea typeface="+mn-lt"/>
                <a:cs typeface="+mn-lt"/>
              </a:rPr>
              <a:t>i</a:t>
            </a:r>
            <a:r>
              <a:rPr lang="en-US" sz="1400" b="1">
                <a:solidFill>
                  <a:prstClr val="black"/>
                </a:solidFill>
                <a:latin typeface="Corbel" panose="020B0503020204020204" pitchFamily="34" charset="0"/>
                <a:ea typeface="+mn-lt"/>
                <a:cs typeface="+mn-lt"/>
              </a:rPr>
              <a:t> </a:t>
            </a:r>
            <a:r>
              <a:rPr lang="en-US"/>
              <a:t>≤</a:t>
            </a:r>
            <a:r>
              <a:rPr lang="el-GR" b="1">
                <a:latin typeface="Corbel" panose="020B0503020204020204" pitchFamily="34" charset="0"/>
                <a:ea typeface="+mn-lt"/>
                <a:cs typeface="+mn-lt"/>
              </a:rPr>
              <a:t> ε</a:t>
            </a:r>
            <a:r>
              <a:rPr lang="en-US">
                <a:latin typeface="Corbel" panose="020B0503020204020204" pitchFamily="34" charset="0"/>
                <a:ea typeface="+mn-lt"/>
                <a:cs typeface="+mn-lt"/>
              </a:rPr>
              <a:t>) OR</a:t>
            </a:r>
          </a:p>
          <a:p>
            <a:pPr algn="ctr"/>
            <a:r>
              <a:rPr lang="en-US">
                <a:latin typeface="Corbel" panose="020B0503020204020204" pitchFamily="34" charset="0"/>
                <a:ea typeface="+mn-lt"/>
                <a:cs typeface="+mn-lt"/>
              </a:rPr>
              <a:t>(Last Tree Level)</a:t>
            </a:r>
            <a:r>
              <a:rPr lang="en-US"/>
              <a:t> </a:t>
            </a:r>
            <a:endParaRPr lang="en-US">
              <a:latin typeface="Corbel" panose="020B0503020204020204" pitchFamily="34" charset="0"/>
            </a:endParaRPr>
          </a:p>
        </p:txBody>
      </p:sp>
      <p:sp>
        <p:nvSpPr>
          <p:cNvPr id="14" name="Rounded Rectangle 5">
            <a:extLst>
              <a:ext uri="{FF2B5EF4-FFF2-40B4-BE49-F238E27FC236}">
                <a16:creationId xmlns:a16="http://schemas.microsoft.com/office/drawing/2014/main" id="{0FCFA321-F5BE-8A46-6509-E37935A5701A}"/>
              </a:ext>
            </a:extLst>
          </p:cNvPr>
          <p:cNvSpPr/>
          <p:nvPr/>
        </p:nvSpPr>
        <p:spPr>
          <a:xfrm>
            <a:off x="4621533" y="5690157"/>
            <a:ext cx="3310481" cy="1167842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200">
                <a:solidFill>
                  <a:srgbClr val="000000"/>
                </a:solidFill>
                <a:latin typeface="Corbel" panose="020B0503020204020204" pitchFamily="34" charset="0"/>
                <a:ea typeface="Calibri"/>
                <a:cs typeface="Calibri"/>
              </a:rPr>
              <a:t>Localize </a:t>
            </a:r>
            <a:r>
              <a:rPr lang="en-US" sz="2200" b="1">
                <a:solidFill>
                  <a:srgbClr val="002060"/>
                </a:solidFill>
                <a:latin typeface="Corbel" panose="020B0503020204020204" pitchFamily="34" charset="0"/>
                <a:ea typeface="Calibri"/>
                <a:cs typeface="Calibri"/>
              </a:rPr>
              <a:t>Bottleneck</a:t>
            </a:r>
            <a:endParaRPr lang="en-US" sz="2200" b="1">
              <a:solidFill>
                <a:srgbClr val="FF0000"/>
              </a:solidFill>
              <a:latin typeface="Corbel" panose="020B0503020204020204" pitchFamily="34" charset="0"/>
              <a:ea typeface="Calibri"/>
              <a:cs typeface="Calibri"/>
            </a:endParaRPr>
          </a:p>
          <a:p>
            <a:pPr algn="ctr"/>
            <a:r>
              <a:rPr lang="en-US" sz="1800" b="1">
                <a:solidFill>
                  <a:srgbClr val="FF0000"/>
                </a:solidFill>
                <a:latin typeface="Corbel" panose="020B0503020204020204" pitchFamily="34" charset="0"/>
                <a:ea typeface="Calibri"/>
                <a:cs typeface="Calibri"/>
              </a:rPr>
              <a:t>Anonymous,</a:t>
            </a:r>
          </a:p>
          <a:p>
            <a:pPr algn="ctr"/>
            <a:r>
              <a:rPr lang="en-US" sz="1800" b="1">
                <a:solidFill>
                  <a:srgbClr val="FF0000"/>
                </a:solidFill>
                <a:latin typeface="Corbel" panose="020B0503020204020204" pitchFamily="34" charset="0"/>
                <a:ea typeface="Calibri"/>
                <a:cs typeface="Calibri"/>
              </a:rPr>
              <a:t>Minor Page-Fault</a:t>
            </a:r>
          </a:p>
          <a:p>
            <a:pPr algn="ctr"/>
            <a:r>
              <a:rPr lang="en-US" sz="1800" b="1">
                <a:solidFill>
                  <a:srgbClr val="FF0000"/>
                </a:solidFill>
                <a:latin typeface="Corbel" panose="020B0503020204020204" pitchFamily="34" charset="0"/>
                <a:ea typeface="Calibri"/>
                <a:cs typeface="Calibri"/>
              </a:rPr>
              <a:t>kernel code-path</a:t>
            </a:r>
            <a:endParaRPr lang="en-US" sz="1800" b="1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1BA7C1B-8548-1911-F9FE-0BB06BCCFFD2}"/>
              </a:ext>
            </a:extLst>
          </p:cNvPr>
          <p:cNvSpPr/>
          <p:nvPr/>
        </p:nvSpPr>
        <p:spPr>
          <a:xfrm>
            <a:off x="845486" y="2336981"/>
            <a:ext cx="262587" cy="269919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H" sz="1900" b="1">
                <a:latin typeface="Corbel" panose="020B0503020204020204" pitchFamily="34" charset="0"/>
                <a:cs typeface="Muna"/>
              </a:rPr>
              <a:t>2</a:t>
            </a:r>
            <a:endParaRPr lang="en-US" sz="1900" b="1">
              <a:latin typeface="Corbel" panose="020B0503020204020204" pitchFamily="34" charset="0"/>
              <a:cs typeface="Muna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99842DF-2DF4-2078-5E77-13465BEDA9DD}"/>
              </a:ext>
            </a:extLst>
          </p:cNvPr>
          <p:cNvSpPr/>
          <p:nvPr/>
        </p:nvSpPr>
        <p:spPr>
          <a:xfrm>
            <a:off x="4704319" y="1275463"/>
            <a:ext cx="254681" cy="248147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H" sz="1900" b="1">
                <a:latin typeface="Corbel" panose="020B0503020204020204" pitchFamily="34" charset="0"/>
                <a:cs typeface="Muna"/>
              </a:rPr>
              <a:t>3</a:t>
            </a:r>
            <a:endParaRPr lang="en-US" sz="1900">
              <a:latin typeface="Corbel" panose="020B0503020204020204" pitchFamily="34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022527B-7550-1EF3-0C21-CDF764BC97FC}"/>
              </a:ext>
            </a:extLst>
          </p:cNvPr>
          <p:cNvCxnSpPr>
            <a:cxnSpLocks/>
          </p:cNvCxnSpPr>
          <p:nvPr/>
        </p:nvCxnSpPr>
        <p:spPr>
          <a:xfrm>
            <a:off x="6224550" y="4975330"/>
            <a:ext cx="4143" cy="66003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BB9CAA6-2078-D663-67DF-4D211993E9C7}"/>
              </a:ext>
            </a:extLst>
          </p:cNvPr>
          <p:cNvCxnSpPr>
            <a:cxnSpLocks/>
          </p:cNvCxnSpPr>
          <p:nvPr/>
        </p:nvCxnSpPr>
        <p:spPr>
          <a:xfrm>
            <a:off x="7932014" y="4415180"/>
            <a:ext cx="1211388" cy="6422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EB72168-38AF-1D03-67C5-EFBCA3C4C4A8}"/>
              </a:ext>
            </a:extLst>
          </p:cNvPr>
          <p:cNvCxnSpPr>
            <a:cxnSpLocks/>
          </p:cNvCxnSpPr>
          <p:nvPr/>
        </p:nvCxnSpPr>
        <p:spPr>
          <a:xfrm flipV="1">
            <a:off x="9144000" y="1551635"/>
            <a:ext cx="0" cy="2869967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D0E16F4-D427-034D-0168-22DD3E74A50E}"/>
              </a:ext>
            </a:extLst>
          </p:cNvPr>
          <p:cNvCxnSpPr>
            <a:cxnSpLocks/>
          </p:cNvCxnSpPr>
          <p:nvPr/>
        </p:nvCxnSpPr>
        <p:spPr>
          <a:xfrm flipH="1">
            <a:off x="7980096" y="1563994"/>
            <a:ext cx="1163306" cy="11694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F136E6B-A4EB-63EC-3B23-D6A83786810D}"/>
              </a:ext>
            </a:extLst>
          </p:cNvPr>
          <p:cNvSpPr txBox="1"/>
          <p:nvPr/>
        </p:nvSpPr>
        <p:spPr>
          <a:xfrm>
            <a:off x="472320" y="1389339"/>
            <a:ext cx="323359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  <a:latin typeface="Corbel" panose="020B0503020204020204" pitchFamily="34" charset="0"/>
                <a:ea typeface="Segoe UI"/>
                <a:cs typeface="Segoe UI"/>
              </a:rPr>
              <a:t>User </a:t>
            </a:r>
            <a:r>
              <a:rPr lang="en-US" sz="2000" b="1">
                <a:solidFill>
                  <a:srgbClr val="0B3041"/>
                </a:solidFill>
                <a:latin typeface="Corbel" panose="020B0503020204020204" pitchFamily="34" charset="0"/>
                <a:ea typeface="Segoe UI"/>
                <a:cs typeface="Segoe UI"/>
              </a:rPr>
              <a:t>selects</a:t>
            </a:r>
            <a:r>
              <a:rPr lang="en-US" sz="2000" b="0">
                <a:solidFill>
                  <a:srgbClr val="000000"/>
                </a:solidFill>
                <a:latin typeface="Corbel" panose="020B0503020204020204" pitchFamily="34" charset="0"/>
                <a:ea typeface="Segoe UI"/>
                <a:cs typeface="Segoe UI"/>
              </a:rPr>
              <a:t>​ </a:t>
            </a:r>
            <a:r>
              <a:rPr lang="en-US" sz="2000">
                <a:solidFill>
                  <a:srgbClr val="000000"/>
                </a:solidFill>
                <a:latin typeface="Corbel" panose="020B0503020204020204" pitchFamily="34" charset="0"/>
                <a:ea typeface="Segoe UI"/>
                <a:cs typeface="Segoe UI"/>
              </a:rPr>
              <a:t>benchmark </a:t>
            </a:r>
            <a:r>
              <a:rPr lang="en-US" sz="2000" b="1">
                <a:solidFill>
                  <a:schemeClr val="accent2">
                    <a:lumMod val="49000"/>
                  </a:schemeClr>
                </a:solidFill>
                <a:latin typeface="Corbel" panose="020B0503020204020204" pitchFamily="34" charset="0"/>
                <a:ea typeface="Segoe UI"/>
                <a:cs typeface="Segoe UI"/>
              </a:rPr>
              <a:t>M</a:t>
            </a:r>
            <a:endParaRPr lang="en-US" sz="2000">
              <a:solidFill>
                <a:schemeClr val="accent2">
                  <a:lumMod val="49000"/>
                </a:schemeClr>
              </a:solidFill>
              <a:highlight>
                <a:srgbClr val="FF00FF"/>
              </a:highlight>
              <a:latin typeface="Corbel" panose="020B0503020204020204" pitchFamily="34" charset="0"/>
              <a:ea typeface="Segoe UI"/>
              <a:cs typeface="Segoe UI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21FF153-930D-C6AC-463A-F7F834A17E51}"/>
              </a:ext>
            </a:extLst>
          </p:cNvPr>
          <p:cNvCxnSpPr>
            <a:cxnSpLocks/>
          </p:cNvCxnSpPr>
          <p:nvPr/>
        </p:nvCxnSpPr>
        <p:spPr>
          <a:xfrm>
            <a:off x="6208552" y="3234642"/>
            <a:ext cx="387" cy="95396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FE53D7EF-C89C-C057-6E2F-80D804F75830}"/>
              </a:ext>
            </a:extLst>
          </p:cNvPr>
          <p:cNvSpPr/>
          <p:nvPr/>
        </p:nvSpPr>
        <p:spPr>
          <a:xfrm>
            <a:off x="412250" y="1281716"/>
            <a:ext cx="262587" cy="269919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H" sz="1900" b="1">
                <a:latin typeface="Corbel" panose="020B0503020204020204" pitchFamily="34" charset="0"/>
                <a:cs typeface="Muna"/>
              </a:rPr>
              <a:t>1</a:t>
            </a:r>
            <a:endParaRPr lang="en-US">
              <a:latin typeface="Corbel" panose="020B0503020204020204" pitchFamily="34" charset="0"/>
            </a:endParaRPr>
          </a:p>
        </p:txBody>
      </p:sp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EAA89119-8271-CAA6-4135-EA13475223C5}"/>
              </a:ext>
            </a:extLst>
          </p:cNvPr>
          <p:cNvSpPr/>
          <p:nvPr/>
        </p:nvSpPr>
        <p:spPr>
          <a:xfrm>
            <a:off x="4653542" y="4252819"/>
            <a:ext cx="3281606" cy="680458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Compute </a:t>
            </a:r>
            <a:r>
              <a:rPr lang="en-GB" sz="2000" b="1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Δ</a:t>
            </a:r>
            <a:r>
              <a:rPr lang="en-US" sz="1600" b="1" err="1">
                <a:solidFill>
                  <a:prstClr val="black"/>
                </a:solidFill>
                <a:latin typeface="Corbel" panose="020B0503020204020204" pitchFamily="34" charset="0"/>
                <a:ea typeface="+mn-lt"/>
                <a:cs typeface="+mn-lt"/>
              </a:rPr>
              <a:t>i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 = </a:t>
            </a:r>
            <a:r>
              <a:rPr lang="en-US" sz="2000" b="1" err="1">
                <a:solidFill>
                  <a:srgbClr val="7030A0"/>
                </a:solidFill>
                <a:latin typeface="Corbel" panose="020B0503020204020204" pitchFamily="34" charset="0"/>
                <a:ea typeface="+mn-lt"/>
                <a:cs typeface="+mn-lt"/>
              </a:rPr>
              <a:t>PMV</a:t>
            </a:r>
            <a:r>
              <a:rPr lang="en-US" sz="1600" b="1" err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i</a:t>
            </a:r>
            <a:r>
              <a:rPr lang="en-US" sz="1600" b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 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- </a:t>
            </a:r>
            <a:r>
              <a:rPr lang="en-US" sz="2000" b="1" err="1">
                <a:solidFill>
                  <a:schemeClr val="accent2">
                    <a:lumMod val="76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RMV</a:t>
            </a:r>
            <a:r>
              <a:rPr lang="en-US" sz="1600" b="1" err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i</a:t>
            </a:r>
            <a:r>
              <a:rPr lang="en-US" sz="2000" b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 </a:t>
            </a:r>
            <a:endParaRPr lang="en-US" sz="200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1BFAD05-8923-5652-759C-7467A05EE23E}"/>
              </a:ext>
            </a:extLst>
          </p:cNvPr>
          <p:cNvSpPr/>
          <p:nvPr/>
        </p:nvSpPr>
        <p:spPr>
          <a:xfrm>
            <a:off x="4672481" y="4271462"/>
            <a:ext cx="262587" cy="247771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H" sz="1900" b="1">
                <a:latin typeface="Corbel" panose="020B0503020204020204" pitchFamily="34" charset="0"/>
                <a:cs typeface="Muna"/>
              </a:rPr>
              <a:t>5</a:t>
            </a:r>
            <a:endParaRPr lang="en-US" sz="1900">
              <a:latin typeface="Corbel" panose="020B0503020204020204" pitchFamily="34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5474B94-9F33-7012-6FE1-632D6F724394}"/>
              </a:ext>
            </a:extLst>
          </p:cNvPr>
          <p:cNvSpPr/>
          <p:nvPr/>
        </p:nvSpPr>
        <p:spPr>
          <a:xfrm>
            <a:off x="4637687" y="5729964"/>
            <a:ext cx="262587" cy="247771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H" sz="1900" b="1">
                <a:latin typeface="Corbel" panose="020B0503020204020204" pitchFamily="34" charset="0"/>
              </a:rPr>
              <a:t>6</a:t>
            </a:r>
            <a:endParaRPr lang="en-US">
              <a:latin typeface="Corbel" panose="020B0503020204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1554F54-3E13-BF67-70CD-B5A298939C8E}"/>
              </a:ext>
            </a:extLst>
          </p:cNvPr>
          <p:cNvSpPr txBox="1"/>
          <p:nvPr/>
        </p:nvSpPr>
        <p:spPr>
          <a:xfrm rot="1416184">
            <a:off x="3674159" y="3295479"/>
            <a:ext cx="24756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>
                <a:solidFill>
                  <a:schemeClr val="accent2">
                    <a:lumMod val="75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R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eference </a:t>
            </a:r>
            <a:r>
              <a:rPr lang="en-GB" sz="1800" b="1">
                <a:solidFill>
                  <a:schemeClr val="accent2">
                    <a:lumMod val="75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M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easurement </a:t>
            </a:r>
            <a:r>
              <a:rPr lang="en-GB" sz="1800" b="1">
                <a:solidFill>
                  <a:schemeClr val="accent2">
                    <a:lumMod val="75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V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ector</a:t>
            </a:r>
            <a:endParaRPr lang="en-GB">
              <a:latin typeface="Corbel" panose="020B0503020204020204" pitchFamily="34" charset="0"/>
              <a:ea typeface="Calibri"/>
              <a:cs typeface="Calibri"/>
            </a:endParaRPr>
          </a:p>
          <a:p>
            <a:pPr algn="ctr"/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Calibri"/>
                <a:cs typeface="Calibri"/>
              </a:rPr>
              <a:t>(</a:t>
            </a:r>
            <a:r>
              <a:rPr lang="en-GB" sz="1800" b="1">
                <a:solidFill>
                  <a:schemeClr val="accent2">
                    <a:lumMod val="76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RMV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Calibri"/>
                <a:cs typeface="Calibri"/>
              </a:rPr>
              <a:t>)</a:t>
            </a:r>
          </a:p>
        </p:txBody>
      </p:sp>
      <p:sp>
        <p:nvSpPr>
          <p:cNvPr id="28" name="Rounded Rectangle 5">
            <a:extLst>
              <a:ext uri="{FF2B5EF4-FFF2-40B4-BE49-F238E27FC236}">
                <a16:creationId xmlns:a16="http://schemas.microsoft.com/office/drawing/2014/main" id="{CF868443-D375-B4E2-8025-5679A6AF4616}"/>
              </a:ext>
            </a:extLst>
          </p:cNvPr>
          <p:cNvSpPr/>
          <p:nvPr/>
        </p:nvSpPr>
        <p:spPr>
          <a:xfrm>
            <a:off x="4991399" y="2278864"/>
            <a:ext cx="2649325" cy="919672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Profile</a:t>
            </a:r>
            <a:r>
              <a:rPr lang="en-CH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 </a:t>
            </a:r>
            <a:r>
              <a:rPr lang="en-US" sz="2000" b="1">
                <a:solidFill>
                  <a:schemeClr val="accent2">
                    <a:lumMod val="49000"/>
                  </a:schemeClr>
                </a:solidFill>
                <a:latin typeface="Corbel" panose="020B0503020204020204" pitchFamily="34" charset="0"/>
              </a:rPr>
              <a:t>M</a:t>
            </a:r>
            <a:endParaRPr lang="en-US" sz="2000">
              <a:solidFill>
                <a:schemeClr val="tx1"/>
              </a:solidFill>
              <a:latin typeface="Corbel" panose="020B0503020204020204" pitchFamily="34" charset="0"/>
              <a:ea typeface="Calibri"/>
              <a:cs typeface="Calibri"/>
            </a:endParaRPr>
          </a:p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on </a:t>
            </a:r>
            <a:r>
              <a:rPr lang="en-US" sz="2000" b="1">
                <a:solidFill>
                  <a:schemeClr val="accent6">
                    <a:lumMod val="49000"/>
                  </a:schemeClr>
                </a:solidFill>
                <a:latin typeface="Corbel" panose="020B0503020204020204" pitchFamily="34" charset="0"/>
              </a:rPr>
              <a:t>perturbed system 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0FB9729-441C-F102-3CA2-B15A8A90B94E}"/>
              </a:ext>
            </a:extLst>
          </p:cNvPr>
          <p:cNvSpPr/>
          <p:nvPr/>
        </p:nvSpPr>
        <p:spPr>
          <a:xfrm>
            <a:off x="5006763" y="2297145"/>
            <a:ext cx="262587" cy="272618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900" b="1">
                <a:latin typeface="Corbel" panose="020B0503020204020204" pitchFamily="34" charset="0"/>
                <a:cs typeface="Muna"/>
              </a:rPr>
              <a:t>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0D49808-8E40-B6E2-46A4-A280901331CE}"/>
              </a:ext>
            </a:extLst>
          </p:cNvPr>
          <p:cNvSpPr txBox="1"/>
          <p:nvPr/>
        </p:nvSpPr>
        <p:spPr>
          <a:xfrm>
            <a:off x="5996766" y="3237453"/>
            <a:ext cx="25026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>
                <a:solidFill>
                  <a:srgbClr val="7030A0"/>
                </a:solidFill>
                <a:latin typeface="Corbel" panose="020B0503020204020204" pitchFamily="34" charset="0"/>
                <a:ea typeface="+mn-lt"/>
                <a:cs typeface="+mn-lt"/>
              </a:rPr>
              <a:t>P</a:t>
            </a:r>
            <a:r>
              <a:rPr lang="en-GB">
                <a:latin typeface="Corbel" panose="020B0503020204020204" pitchFamily="34" charset="0"/>
                <a:ea typeface="+mn-lt"/>
                <a:cs typeface="+mn-lt"/>
              </a:rPr>
              <a:t>erturbed</a:t>
            </a:r>
            <a:endParaRPr lang="en-GB" sz="1800">
              <a:solidFill>
                <a:schemeClr val="tx1"/>
              </a:solidFill>
              <a:latin typeface="Corbel" panose="020B0503020204020204" pitchFamily="34" charset="0"/>
              <a:ea typeface="+mn-lt"/>
              <a:cs typeface="+mn-lt"/>
            </a:endParaRPr>
          </a:p>
          <a:p>
            <a:pPr algn="ctr"/>
            <a:r>
              <a:rPr lang="en-GB" sz="1800" b="1">
                <a:solidFill>
                  <a:srgbClr val="7030A0"/>
                </a:solidFill>
                <a:latin typeface="Corbel" panose="020B0503020204020204" pitchFamily="34" charset="0"/>
                <a:ea typeface="+mn-lt"/>
                <a:cs typeface="+mn-lt"/>
              </a:rPr>
              <a:t>M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easurement </a:t>
            </a:r>
            <a:r>
              <a:rPr lang="en-GB" sz="1800" b="1">
                <a:solidFill>
                  <a:srgbClr val="7030A0"/>
                </a:solidFill>
                <a:latin typeface="Corbel" panose="020B0503020204020204" pitchFamily="34" charset="0"/>
                <a:ea typeface="+mn-lt"/>
                <a:cs typeface="+mn-lt"/>
              </a:rPr>
              <a:t>V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ector</a:t>
            </a:r>
            <a:endParaRPr lang="en-GB">
              <a:latin typeface="Corbel" panose="020B0503020204020204" pitchFamily="34" charset="0"/>
              <a:ea typeface="Calibri"/>
              <a:cs typeface="Calibri"/>
            </a:endParaRPr>
          </a:p>
          <a:p>
            <a:pPr algn="ctr"/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Calibri"/>
                <a:cs typeface="Calibri"/>
              </a:rPr>
              <a:t>(</a:t>
            </a:r>
            <a:r>
              <a:rPr lang="en-GB" sz="1800" b="1">
                <a:solidFill>
                  <a:srgbClr val="7030A0"/>
                </a:solidFill>
                <a:latin typeface="Corbel" panose="020B0503020204020204" pitchFamily="34" charset="0"/>
                <a:ea typeface="Calibri"/>
                <a:cs typeface="Calibri"/>
              </a:rPr>
              <a:t>PMV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Calibri"/>
                <a:cs typeface="Calibri"/>
              </a:rPr>
              <a:t>)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32C01A6-F1D9-80F0-2892-BEBEE93272D6}"/>
              </a:ext>
            </a:extLst>
          </p:cNvPr>
          <p:cNvCxnSpPr>
            <a:cxnSpLocks/>
          </p:cNvCxnSpPr>
          <p:nvPr/>
        </p:nvCxnSpPr>
        <p:spPr>
          <a:xfrm>
            <a:off x="6208552" y="1950680"/>
            <a:ext cx="2573" cy="338701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E73742B-41EC-E769-1CFF-7743A407D62F}"/>
              </a:ext>
            </a:extLst>
          </p:cNvPr>
          <p:cNvCxnSpPr>
            <a:cxnSpLocks/>
          </p:cNvCxnSpPr>
          <p:nvPr/>
        </p:nvCxnSpPr>
        <p:spPr>
          <a:xfrm flipV="1">
            <a:off x="3517449" y="4921661"/>
            <a:ext cx="1103490" cy="1936338"/>
          </a:xfrm>
          <a:prstGeom prst="straightConnector1">
            <a:avLst/>
          </a:prstGeom>
          <a:ln w="57150">
            <a:solidFill>
              <a:schemeClr val="tx2">
                <a:lumMod val="75000"/>
                <a:alpha val="67813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A8753B7-C290-CC14-890F-DFB670A13C9D}"/>
              </a:ext>
            </a:extLst>
          </p:cNvPr>
          <p:cNvCxnSpPr>
            <a:cxnSpLocks/>
          </p:cNvCxnSpPr>
          <p:nvPr/>
        </p:nvCxnSpPr>
        <p:spPr>
          <a:xfrm>
            <a:off x="3535812" y="3711622"/>
            <a:ext cx="1097074" cy="551702"/>
          </a:xfrm>
          <a:prstGeom prst="straightConnector1">
            <a:avLst/>
          </a:prstGeom>
          <a:ln w="57150">
            <a:solidFill>
              <a:schemeClr val="tx2">
                <a:lumMod val="75000"/>
                <a:alpha val="67813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7DBBF1A-9CD6-2FCB-59FF-62C2B4D70E94}"/>
              </a:ext>
            </a:extLst>
          </p:cNvPr>
          <p:cNvSpPr txBox="1"/>
          <p:nvPr/>
        </p:nvSpPr>
        <p:spPr>
          <a:xfrm>
            <a:off x="0" y="3739624"/>
            <a:ext cx="3525915" cy="4770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500" b="1">
                <a:latin typeface="Corbel" panose="020B0503020204020204" pitchFamily="34" charset="0"/>
              </a:rPr>
              <a:t>Example</a:t>
            </a:r>
            <a:r>
              <a:rPr lang="en-US" sz="2500">
                <a:latin typeface="Corbel" panose="020B0503020204020204" pitchFamily="34" charset="0"/>
              </a:rPr>
              <a:t>: 3</a:t>
            </a:r>
            <a:r>
              <a:rPr lang="en-US" sz="2500" baseline="30000">
                <a:latin typeface="Corbel" panose="020B0503020204020204" pitchFamily="34" charset="0"/>
              </a:rPr>
              <a:t>rd</a:t>
            </a:r>
            <a:r>
              <a:rPr lang="en-US" sz="2500">
                <a:latin typeface="Corbel" panose="020B0503020204020204" pitchFamily="34" charset="0"/>
              </a:rPr>
              <a:t> tree level</a:t>
            </a:r>
            <a:endParaRPr lang="en-CH" sz="2500">
              <a:latin typeface="Corbel" panose="020B0503020204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D86C4C1-51C3-D6B0-A2CE-108E7036721B}"/>
              </a:ext>
            </a:extLst>
          </p:cNvPr>
          <p:cNvSpPr txBox="1"/>
          <p:nvPr/>
        </p:nvSpPr>
        <p:spPr>
          <a:xfrm>
            <a:off x="-83280" y="6040564"/>
            <a:ext cx="136237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b="1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Δ</a:t>
            </a:r>
            <a:endParaRPr lang="en-US">
              <a:latin typeface="Corbel" panose="020B0503020204020204" pitchFamily="34" charset="0"/>
              <a:ea typeface="Calibri"/>
              <a:cs typeface="Calibri"/>
            </a:endParaRPr>
          </a:p>
        </p:txBody>
      </p:sp>
      <p:sp>
        <p:nvSpPr>
          <p:cNvPr id="36" name="Rounded Rectangle 5">
            <a:extLst>
              <a:ext uri="{FF2B5EF4-FFF2-40B4-BE49-F238E27FC236}">
                <a16:creationId xmlns:a16="http://schemas.microsoft.com/office/drawing/2014/main" id="{48AE2C35-8E1E-4860-CAD2-17D763600386}"/>
              </a:ext>
            </a:extLst>
          </p:cNvPr>
          <p:cNvSpPr/>
          <p:nvPr/>
        </p:nvSpPr>
        <p:spPr>
          <a:xfrm>
            <a:off x="1199487" y="5142159"/>
            <a:ext cx="814488" cy="321205"/>
          </a:xfrm>
          <a:prstGeom prst="roundRect">
            <a:avLst>
              <a:gd name="adj" fmla="val 2940"/>
            </a:avLst>
          </a:prstGeom>
          <a:solidFill>
            <a:schemeClr val="accent2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2">
                    <a:lumMod val="75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50k</a:t>
            </a:r>
            <a:endParaRPr lang="en-US">
              <a:latin typeface="Corbel" panose="020B0503020204020204" pitchFamily="34" charset="0"/>
            </a:endParaRPr>
          </a:p>
        </p:txBody>
      </p:sp>
      <p:sp>
        <p:nvSpPr>
          <p:cNvPr id="37" name="TextBox 30">
            <a:extLst>
              <a:ext uri="{FF2B5EF4-FFF2-40B4-BE49-F238E27FC236}">
                <a16:creationId xmlns:a16="http://schemas.microsoft.com/office/drawing/2014/main" id="{04128537-382E-10EF-B2FC-DD4940246A8A}"/>
              </a:ext>
            </a:extLst>
          </p:cNvPr>
          <p:cNvSpPr txBox="1"/>
          <p:nvPr/>
        </p:nvSpPr>
        <p:spPr>
          <a:xfrm>
            <a:off x="942770" y="4260391"/>
            <a:ext cx="1547068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CH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>
                <a:solidFill>
                  <a:srgbClr val="FF0000"/>
                </a:solidFill>
                <a:latin typeface="Corbel" panose="020B0503020204020204" pitchFamily="34" charset="0"/>
                <a:ea typeface="+mn-lt"/>
                <a:cs typeface="+mn-lt"/>
              </a:rPr>
              <a:t>Minor</a:t>
            </a:r>
          </a:p>
          <a:p>
            <a:pPr algn="ctr"/>
            <a:r>
              <a:rPr lang="en-GB" b="1">
                <a:solidFill>
                  <a:srgbClr val="FF0000"/>
                </a:solidFill>
                <a:latin typeface="Corbel" panose="020B0503020204020204" pitchFamily="34" charset="0"/>
                <a:ea typeface="+mn-lt"/>
                <a:cs typeface="+mn-lt"/>
              </a:rPr>
              <a:t>Page</a:t>
            </a:r>
          </a:p>
          <a:p>
            <a:pPr algn="ctr"/>
            <a:r>
              <a:rPr lang="en-GB" b="1">
                <a:solidFill>
                  <a:srgbClr val="FF0000"/>
                </a:solidFill>
                <a:latin typeface="Corbel" panose="020B0503020204020204" pitchFamily="34" charset="0"/>
                <a:ea typeface="+mn-lt"/>
                <a:cs typeface="+mn-lt"/>
              </a:rPr>
              <a:t>Faults</a:t>
            </a:r>
            <a:endParaRPr lang="en-US" b="1">
              <a:solidFill>
                <a:srgbClr val="FF0000"/>
              </a:solidFill>
              <a:latin typeface="Corbel" panose="020B0503020204020204" pitchFamily="34" charset="0"/>
              <a:ea typeface="+mn-lt"/>
              <a:cs typeface="+mn-lt"/>
            </a:endParaRPr>
          </a:p>
        </p:txBody>
      </p:sp>
      <p:sp>
        <p:nvSpPr>
          <p:cNvPr id="38" name="TextBox 32">
            <a:extLst>
              <a:ext uri="{FF2B5EF4-FFF2-40B4-BE49-F238E27FC236}">
                <a16:creationId xmlns:a16="http://schemas.microsoft.com/office/drawing/2014/main" id="{699762E8-1C54-DAF5-11EF-2D563A285A06}"/>
              </a:ext>
            </a:extLst>
          </p:cNvPr>
          <p:cNvSpPr txBox="1"/>
          <p:nvPr/>
        </p:nvSpPr>
        <p:spPr>
          <a:xfrm>
            <a:off x="1906687" y="4570608"/>
            <a:ext cx="780337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CH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 err="1">
                <a:solidFill>
                  <a:srgbClr val="00B050"/>
                </a:solidFill>
                <a:latin typeface="Corbel" panose="020B0503020204020204" pitchFamily="34" charset="0"/>
                <a:ea typeface="+mn-lt"/>
                <a:cs typeface="+mn-lt"/>
              </a:rPr>
              <a:t>CoW</a:t>
            </a:r>
            <a:endParaRPr lang="en-GB" b="1">
              <a:solidFill>
                <a:srgbClr val="00B050"/>
              </a:solidFill>
              <a:latin typeface="Corbel" panose="020B0503020204020204" pitchFamily="34" charset="0"/>
              <a:ea typeface="+mn-lt"/>
              <a:cs typeface="+mn-lt"/>
            </a:endParaRPr>
          </a:p>
        </p:txBody>
      </p:sp>
      <p:sp>
        <p:nvSpPr>
          <p:cNvPr id="39" name="TextBox 52">
            <a:extLst>
              <a:ext uri="{FF2B5EF4-FFF2-40B4-BE49-F238E27FC236}">
                <a16:creationId xmlns:a16="http://schemas.microsoft.com/office/drawing/2014/main" id="{480B7F60-6407-8712-2AFC-2CE9B9D782ED}"/>
              </a:ext>
            </a:extLst>
          </p:cNvPr>
          <p:cNvSpPr txBox="1"/>
          <p:nvPr/>
        </p:nvSpPr>
        <p:spPr>
          <a:xfrm>
            <a:off x="2441236" y="4515354"/>
            <a:ext cx="1076213" cy="64633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CH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>
                <a:solidFill>
                  <a:srgbClr val="00B050"/>
                </a:solidFill>
                <a:latin typeface="Corbel" panose="020B0503020204020204" pitchFamily="34" charset="0"/>
                <a:ea typeface="+mn-lt"/>
                <a:cs typeface="+mn-lt"/>
              </a:rPr>
              <a:t>THP</a:t>
            </a:r>
          </a:p>
          <a:p>
            <a:pPr algn="ctr"/>
            <a:r>
              <a:rPr lang="en-GB" b="1">
                <a:solidFill>
                  <a:srgbClr val="00B050"/>
                </a:solidFill>
                <a:latin typeface="Corbel" panose="020B0503020204020204" pitchFamily="34" charset="0"/>
                <a:ea typeface="+mn-lt"/>
                <a:cs typeface="+mn-lt"/>
              </a:rPr>
              <a:t>Collapse</a:t>
            </a:r>
            <a:endParaRPr lang="en-US" b="1">
              <a:solidFill>
                <a:srgbClr val="00B050"/>
              </a:solidFill>
              <a:latin typeface="Corbel" panose="020B0503020204020204" pitchFamily="34" charset="0"/>
              <a:ea typeface="+mn-lt"/>
              <a:cs typeface="+mn-lt"/>
            </a:endParaRPr>
          </a:p>
        </p:txBody>
      </p:sp>
      <p:sp>
        <p:nvSpPr>
          <p:cNvPr id="40" name="Rounded Rectangle 5">
            <a:extLst>
              <a:ext uri="{FF2B5EF4-FFF2-40B4-BE49-F238E27FC236}">
                <a16:creationId xmlns:a16="http://schemas.microsoft.com/office/drawing/2014/main" id="{DF128684-14EA-FA68-77CA-1C22435DD4C0}"/>
              </a:ext>
            </a:extLst>
          </p:cNvPr>
          <p:cNvSpPr/>
          <p:nvPr/>
        </p:nvSpPr>
        <p:spPr>
          <a:xfrm>
            <a:off x="2018983" y="5142159"/>
            <a:ext cx="628455" cy="321205"/>
          </a:xfrm>
          <a:prstGeom prst="roundRect">
            <a:avLst>
              <a:gd name="adj" fmla="val 2940"/>
            </a:avLst>
          </a:prstGeom>
          <a:solidFill>
            <a:schemeClr val="accent2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2">
                    <a:lumMod val="75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250</a:t>
            </a:r>
            <a:endParaRPr lang="en-US">
              <a:latin typeface="Corbel" panose="020B0503020204020204" pitchFamily="34" charset="0"/>
            </a:endParaRPr>
          </a:p>
        </p:txBody>
      </p:sp>
      <p:sp>
        <p:nvSpPr>
          <p:cNvPr id="41" name="Rounded Rectangle 5">
            <a:extLst>
              <a:ext uri="{FF2B5EF4-FFF2-40B4-BE49-F238E27FC236}">
                <a16:creationId xmlns:a16="http://schemas.microsoft.com/office/drawing/2014/main" id="{7A06F1E1-8AF2-57A5-E1DC-8AE693334397}"/>
              </a:ext>
            </a:extLst>
          </p:cNvPr>
          <p:cNvSpPr/>
          <p:nvPr/>
        </p:nvSpPr>
        <p:spPr>
          <a:xfrm>
            <a:off x="2644712" y="5142159"/>
            <a:ext cx="628455" cy="321205"/>
          </a:xfrm>
          <a:prstGeom prst="roundRect">
            <a:avLst>
              <a:gd name="adj" fmla="val 2940"/>
            </a:avLst>
          </a:prstGeom>
          <a:solidFill>
            <a:schemeClr val="accent2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2">
                    <a:lumMod val="75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50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D8B490F-8AA6-5F73-9697-FC69DEA73BBC}"/>
              </a:ext>
            </a:extLst>
          </p:cNvPr>
          <p:cNvSpPr txBox="1"/>
          <p:nvPr/>
        </p:nvSpPr>
        <p:spPr>
          <a:xfrm>
            <a:off x="177051" y="5548202"/>
            <a:ext cx="82494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b="1">
                <a:solidFill>
                  <a:srgbClr val="7030A0"/>
                </a:solidFill>
                <a:latin typeface="Corbel" panose="020B0503020204020204" pitchFamily="34" charset="0"/>
                <a:ea typeface="Calibri"/>
                <a:cs typeface="Calibri"/>
              </a:rPr>
              <a:t>PMV</a:t>
            </a:r>
            <a:endParaRPr lang="en-GB">
              <a:latin typeface="Corbel" panose="020B0503020204020204" pitchFamily="34" charset="0"/>
              <a:ea typeface="Calibri"/>
              <a:cs typeface="Calibri"/>
            </a:endParaRPr>
          </a:p>
        </p:txBody>
      </p:sp>
      <p:sp>
        <p:nvSpPr>
          <p:cNvPr id="43" name="Rounded Rectangle 5">
            <a:extLst>
              <a:ext uri="{FF2B5EF4-FFF2-40B4-BE49-F238E27FC236}">
                <a16:creationId xmlns:a16="http://schemas.microsoft.com/office/drawing/2014/main" id="{9150F5F5-4CE8-C4AE-BC7C-FC0403190BD9}"/>
              </a:ext>
            </a:extLst>
          </p:cNvPr>
          <p:cNvSpPr/>
          <p:nvPr/>
        </p:nvSpPr>
        <p:spPr>
          <a:xfrm>
            <a:off x="1206217" y="6069811"/>
            <a:ext cx="804278" cy="314565"/>
          </a:xfrm>
          <a:prstGeom prst="roundRect">
            <a:avLst>
              <a:gd name="adj" fmla="val 2940"/>
            </a:avLst>
          </a:prstGeom>
          <a:solidFill>
            <a:srgbClr val="FF5050"/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4σ </a:t>
            </a:r>
            <a:r>
              <a:rPr lang="en-US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&gt; </a:t>
            </a:r>
            <a:r>
              <a:rPr lang="el-GR" b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ε</a:t>
            </a:r>
            <a:endParaRPr lang="en-US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A60A259-7DC8-B01B-3778-B607E6B38FEC}"/>
              </a:ext>
            </a:extLst>
          </p:cNvPr>
          <p:cNvSpPr txBox="1"/>
          <p:nvPr/>
        </p:nvSpPr>
        <p:spPr>
          <a:xfrm>
            <a:off x="114062" y="5074351"/>
            <a:ext cx="9509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>
                <a:solidFill>
                  <a:schemeClr val="accent2">
                    <a:lumMod val="76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RMV</a:t>
            </a:r>
            <a:endParaRPr lang="en-GB">
              <a:solidFill>
                <a:schemeClr val="tx1"/>
              </a:solidFill>
              <a:latin typeface="Corbel" panose="020B0503020204020204" pitchFamily="34" charset="0"/>
              <a:ea typeface="Calibri"/>
              <a:cs typeface="Calibri"/>
            </a:endParaRPr>
          </a:p>
        </p:txBody>
      </p:sp>
      <p:sp>
        <p:nvSpPr>
          <p:cNvPr id="45" name="Rounded Rectangle 5">
            <a:extLst>
              <a:ext uri="{FF2B5EF4-FFF2-40B4-BE49-F238E27FC236}">
                <a16:creationId xmlns:a16="http://schemas.microsoft.com/office/drawing/2014/main" id="{F6A8A4D7-E71F-4B30-29C9-93A45F8C57E2}"/>
              </a:ext>
            </a:extLst>
          </p:cNvPr>
          <p:cNvSpPr/>
          <p:nvPr/>
        </p:nvSpPr>
        <p:spPr>
          <a:xfrm>
            <a:off x="1199486" y="5588159"/>
            <a:ext cx="804278" cy="321205"/>
          </a:xfrm>
          <a:prstGeom prst="roundRect">
            <a:avLst>
              <a:gd name="adj" fmla="val 2940"/>
            </a:avLst>
          </a:prstGeom>
          <a:solidFill>
            <a:schemeClr val="accent5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2">
                    <a:lumMod val="75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100k</a:t>
            </a:r>
            <a:endParaRPr lang="en-US">
              <a:latin typeface="Corbel" panose="020B0503020204020204" pitchFamily="34" charset="0"/>
            </a:endParaRPr>
          </a:p>
        </p:txBody>
      </p:sp>
      <p:sp>
        <p:nvSpPr>
          <p:cNvPr id="46" name="Rounded Rectangle 5">
            <a:extLst>
              <a:ext uri="{FF2B5EF4-FFF2-40B4-BE49-F238E27FC236}">
                <a16:creationId xmlns:a16="http://schemas.microsoft.com/office/drawing/2014/main" id="{23998F83-D468-515F-E81C-25537CED23BC}"/>
              </a:ext>
            </a:extLst>
          </p:cNvPr>
          <p:cNvSpPr/>
          <p:nvPr/>
        </p:nvSpPr>
        <p:spPr>
          <a:xfrm>
            <a:off x="2008772" y="5588159"/>
            <a:ext cx="628455" cy="321205"/>
          </a:xfrm>
          <a:prstGeom prst="roundRect">
            <a:avLst>
              <a:gd name="adj" fmla="val 2940"/>
            </a:avLst>
          </a:prstGeom>
          <a:solidFill>
            <a:schemeClr val="accent5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2">
                    <a:lumMod val="75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250</a:t>
            </a:r>
            <a:endParaRPr lang="en-US">
              <a:latin typeface="Corbel" panose="020B0503020204020204" pitchFamily="34" charset="0"/>
            </a:endParaRPr>
          </a:p>
        </p:txBody>
      </p:sp>
      <p:sp>
        <p:nvSpPr>
          <p:cNvPr id="47" name="Rounded Rectangle 5">
            <a:extLst>
              <a:ext uri="{FF2B5EF4-FFF2-40B4-BE49-F238E27FC236}">
                <a16:creationId xmlns:a16="http://schemas.microsoft.com/office/drawing/2014/main" id="{E9E72F57-3CB0-4A7A-A61A-F2C50C137AB6}"/>
              </a:ext>
            </a:extLst>
          </p:cNvPr>
          <p:cNvSpPr/>
          <p:nvPr/>
        </p:nvSpPr>
        <p:spPr>
          <a:xfrm>
            <a:off x="2634501" y="5588159"/>
            <a:ext cx="628455" cy="321205"/>
          </a:xfrm>
          <a:prstGeom prst="roundRect">
            <a:avLst>
              <a:gd name="adj" fmla="val 2940"/>
            </a:avLst>
          </a:prstGeom>
          <a:solidFill>
            <a:schemeClr val="accent5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2">
                    <a:lumMod val="75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50</a:t>
            </a:r>
          </a:p>
        </p:txBody>
      </p:sp>
      <p:sp>
        <p:nvSpPr>
          <p:cNvPr id="48" name="Rounded Rectangle 5">
            <a:extLst>
              <a:ext uri="{FF2B5EF4-FFF2-40B4-BE49-F238E27FC236}">
                <a16:creationId xmlns:a16="http://schemas.microsoft.com/office/drawing/2014/main" id="{52A74609-F1C1-672A-4050-F7757F1FD631}"/>
              </a:ext>
            </a:extLst>
          </p:cNvPr>
          <p:cNvSpPr/>
          <p:nvPr/>
        </p:nvSpPr>
        <p:spPr>
          <a:xfrm>
            <a:off x="2001183" y="6069811"/>
            <a:ext cx="628455" cy="321205"/>
          </a:xfrm>
          <a:prstGeom prst="roundRect">
            <a:avLst>
              <a:gd name="adj" fmla="val 2940"/>
            </a:avLst>
          </a:prstGeom>
          <a:solidFill>
            <a:schemeClr val="accent3">
              <a:lumMod val="40000"/>
              <a:lumOff val="6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49" name="Rounded Rectangle 5">
            <a:extLst>
              <a:ext uri="{FF2B5EF4-FFF2-40B4-BE49-F238E27FC236}">
                <a16:creationId xmlns:a16="http://schemas.microsoft.com/office/drawing/2014/main" id="{2EBD72E8-3440-2B32-F26E-174607560870}"/>
              </a:ext>
            </a:extLst>
          </p:cNvPr>
          <p:cNvSpPr/>
          <p:nvPr/>
        </p:nvSpPr>
        <p:spPr>
          <a:xfrm>
            <a:off x="2632083" y="6064779"/>
            <a:ext cx="628455" cy="321205"/>
          </a:xfrm>
          <a:prstGeom prst="roundRect">
            <a:avLst>
              <a:gd name="adj" fmla="val 2940"/>
            </a:avLst>
          </a:prstGeom>
          <a:solidFill>
            <a:schemeClr val="accent3">
              <a:lumMod val="40000"/>
              <a:lumOff val="6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961291B9-B8F3-017A-3FC7-E9936BD3742D}"/>
              </a:ext>
            </a:extLst>
          </p:cNvPr>
          <p:cNvCxnSpPr>
            <a:cxnSpLocks/>
          </p:cNvCxnSpPr>
          <p:nvPr/>
        </p:nvCxnSpPr>
        <p:spPr>
          <a:xfrm>
            <a:off x="1891187" y="1958444"/>
            <a:ext cx="2573" cy="338701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D41B40F0-6A74-F126-DA84-F7B20B6533E7}"/>
              </a:ext>
            </a:extLst>
          </p:cNvPr>
          <p:cNvSpPr txBox="1"/>
          <p:nvPr/>
        </p:nvSpPr>
        <p:spPr>
          <a:xfrm>
            <a:off x="8182675" y="4077711"/>
            <a:ext cx="961325" cy="43274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Corbel" panose="020B0503020204020204" pitchFamily="34" charset="0"/>
                <a:ea typeface="Calibri"/>
                <a:cs typeface="Calibri"/>
              </a:rPr>
              <a:t>else …</a:t>
            </a:r>
            <a:endParaRPr lang="en-US">
              <a:latin typeface="Corbel" panose="020B0503020204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23D3987-2F74-BA82-B4ED-3423C49F7674}"/>
              </a:ext>
            </a:extLst>
          </p:cNvPr>
          <p:cNvSpPr txBox="1"/>
          <p:nvPr/>
        </p:nvSpPr>
        <p:spPr>
          <a:xfrm>
            <a:off x="-83280" y="6466367"/>
            <a:ext cx="136237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err="1">
                <a:latin typeface="Corbel" panose="020B0503020204020204" pitchFamily="34" charset="0"/>
                <a:ea typeface="Calibri"/>
                <a:cs typeface="Calibri"/>
              </a:rPr>
              <a:t>i</a:t>
            </a:r>
            <a:endParaRPr lang="en-US">
              <a:latin typeface="Corbel" panose="020B0503020204020204" pitchFamily="34" charset="0"/>
              <a:ea typeface="Calibri"/>
              <a:cs typeface="Calibri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160F009-530B-FED6-19A1-2EE86625F850}"/>
              </a:ext>
            </a:extLst>
          </p:cNvPr>
          <p:cNvSpPr txBox="1"/>
          <p:nvPr/>
        </p:nvSpPr>
        <p:spPr>
          <a:xfrm>
            <a:off x="1230799" y="6459727"/>
            <a:ext cx="80427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58E68D1-3EDD-63B3-D34F-402514363AB3}"/>
              </a:ext>
            </a:extLst>
          </p:cNvPr>
          <p:cNvSpPr txBox="1"/>
          <p:nvPr/>
        </p:nvSpPr>
        <p:spPr>
          <a:xfrm>
            <a:off x="1920860" y="6466367"/>
            <a:ext cx="80427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271FAD1-EAF1-01C4-5B8C-066E02F4ADC6}"/>
              </a:ext>
            </a:extLst>
          </p:cNvPr>
          <p:cNvSpPr txBox="1"/>
          <p:nvPr/>
        </p:nvSpPr>
        <p:spPr>
          <a:xfrm>
            <a:off x="2544171" y="6466367"/>
            <a:ext cx="80427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A7140F98-6A9C-ECF7-2ABD-BF83DCE3F40B}"/>
              </a:ext>
            </a:extLst>
          </p:cNvPr>
          <p:cNvSpPr txBox="1">
            <a:spLocks/>
          </p:cNvSpPr>
          <p:nvPr/>
        </p:nvSpPr>
        <p:spPr>
          <a:xfrm>
            <a:off x="-129714" y="3686544"/>
            <a:ext cx="4634194" cy="3203177"/>
          </a:xfrm>
          <a:prstGeom prst="roundRect">
            <a:avLst>
              <a:gd name="adj" fmla="val 0"/>
            </a:avLst>
          </a:prstGeom>
          <a:solidFill>
            <a:schemeClr val="bg1">
              <a:alpha val="9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CH" sz="3500" i="1"/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FEBD36A2-E553-27A6-8B35-F6D8C4741A6C}"/>
              </a:ext>
            </a:extLst>
          </p:cNvPr>
          <p:cNvSpPr txBox="1">
            <a:spLocks/>
          </p:cNvSpPr>
          <p:nvPr/>
        </p:nvSpPr>
        <p:spPr>
          <a:xfrm>
            <a:off x="4491024" y="4222633"/>
            <a:ext cx="4741876" cy="2635368"/>
          </a:xfrm>
          <a:prstGeom prst="roundRect">
            <a:avLst>
              <a:gd name="adj" fmla="val 0"/>
            </a:avLst>
          </a:prstGeom>
          <a:solidFill>
            <a:schemeClr val="bg1">
              <a:alpha val="9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CH" sz="3500" i="1"/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D5B8B5DD-E3FF-74E2-B96B-743AF0843892}"/>
              </a:ext>
            </a:extLst>
          </p:cNvPr>
          <p:cNvSpPr txBox="1">
            <a:spLocks/>
          </p:cNvSpPr>
          <p:nvPr/>
        </p:nvSpPr>
        <p:spPr>
          <a:xfrm>
            <a:off x="4529791" y="897603"/>
            <a:ext cx="4741876" cy="2339848"/>
          </a:xfrm>
          <a:prstGeom prst="roundRect">
            <a:avLst>
              <a:gd name="adj" fmla="val 0"/>
            </a:avLst>
          </a:prstGeom>
          <a:solidFill>
            <a:schemeClr val="bg1">
              <a:alpha val="9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CH" sz="3500" i="1"/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DBA3C011-F4ED-0DB2-5592-E463EA2866E5}"/>
              </a:ext>
            </a:extLst>
          </p:cNvPr>
          <p:cNvSpPr txBox="1">
            <a:spLocks/>
          </p:cNvSpPr>
          <p:nvPr/>
        </p:nvSpPr>
        <p:spPr>
          <a:xfrm>
            <a:off x="6161945" y="3208279"/>
            <a:ext cx="3103557" cy="1023869"/>
          </a:xfrm>
          <a:prstGeom prst="roundRect">
            <a:avLst>
              <a:gd name="adj" fmla="val 0"/>
            </a:avLst>
          </a:prstGeom>
          <a:solidFill>
            <a:schemeClr val="bg1">
              <a:alpha val="9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CH" sz="3500" i="1"/>
          </a:p>
        </p:txBody>
      </p:sp>
    </p:spTree>
    <p:extLst>
      <p:ext uri="{BB962C8B-B14F-4D97-AF65-F5344CB8AC3E}">
        <p14:creationId xmlns:p14="http://schemas.microsoft.com/office/powerpoint/2010/main" val="176994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C8BBA-4259-34A8-AB92-F33F044CB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9E0AF1D-60D0-A229-12BA-CB89116F94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31C8CA-DE07-7A72-AC2A-54F80E072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51</a:t>
            </a:fld>
            <a:endParaRPr lang="en-C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A5F7D63-2D00-0167-FB1D-41D72602D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Corbel"/>
              </a:rPr>
              <a:t>1</a:t>
            </a:r>
            <a:r>
              <a:rPr lang="en-CH">
                <a:latin typeface="Corbel"/>
              </a:rPr>
              <a:t>. Reference Profiling</a:t>
            </a:r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C77BA83-DC47-9930-38E4-F838C7B2BFF9}"/>
              </a:ext>
            </a:extLst>
          </p:cNvPr>
          <p:cNvGrpSpPr/>
          <p:nvPr/>
        </p:nvGrpSpPr>
        <p:grpSpPr>
          <a:xfrm>
            <a:off x="3255003" y="1295866"/>
            <a:ext cx="3360097" cy="1718945"/>
            <a:chOff x="3255003" y="1295866"/>
            <a:chExt cx="3360097" cy="1718945"/>
          </a:xfrm>
        </p:grpSpPr>
        <p:sp>
          <p:nvSpPr>
            <p:cNvPr id="8" name="Rounded Rectangle 4">
              <a:extLst>
                <a:ext uri="{FF2B5EF4-FFF2-40B4-BE49-F238E27FC236}">
                  <a16:creationId xmlns:a16="http://schemas.microsoft.com/office/drawing/2014/main" id="{2175AB03-F0D7-CF2B-A3C8-1A8BE35E9C21}"/>
                </a:ext>
              </a:extLst>
            </p:cNvPr>
            <p:cNvSpPr/>
            <p:nvPr/>
          </p:nvSpPr>
          <p:spPr>
            <a:xfrm>
              <a:off x="3255003" y="1328975"/>
              <a:ext cx="3360097" cy="1685836"/>
            </a:xfrm>
            <a:prstGeom prst="roundRect">
              <a:avLst>
                <a:gd name="adj" fmla="val 4430"/>
              </a:avLst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2800" i="1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 algn="ctr"/>
              <a:r>
                <a:rPr lang="en-US" sz="2800" i="1">
                  <a:solidFill>
                    <a:schemeClr val="tx1"/>
                  </a:solidFill>
                  <a:ea typeface="Calibri"/>
                  <a:cs typeface="Calibri"/>
                </a:rPr>
                <a:t>an </a:t>
              </a:r>
              <a:r>
                <a:rPr lang="en-US" sz="2800" b="1" i="1">
                  <a:solidFill>
                    <a:schemeClr val="accent6">
                      <a:lumMod val="49000"/>
                    </a:schemeClr>
                  </a:solidFill>
                  <a:latin typeface="Corbel"/>
                  <a:ea typeface="+mn-lt"/>
                  <a:cs typeface="+mn-lt"/>
                </a:rPr>
                <a:t>idle system</a:t>
              </a:r>
              <a:endParaRPr lang="en-US" sz="2800" i="1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 algn="ctr"/>
              <a:r>
                <a:rPr lang="en-US" sz="2800" i="1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using a </a:t>
              </a:r>
              <a:r>
                <a:rPr lang="en-US" sz="2800" i="1">
                  <a:solidFill>
                    <a:schemeClr val="accent1">
                      <a:lumMod val="50000"/>
                    </a:schemeClr>
                  </a:solidFill>
                  <a:latin typeface="Calibri"/>
                  <a:ea typeface="Calibri"/>
                  <a:cs typeface="Calibri"/>
                </a:rPr>
                <a:t>reference profiler </a:t>
              </a:r>
              <a:r>
                <a:rPr lang="en-US" sz="2800" i="1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(e.g., perf)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CBFDBA4-76BF-4FD8-ED06-F7D6B3AA39AA}"/>
                </a:ext>
              </a:extLst>
            </p:cNvPr>
            <p:cNvSpPr txBox="1"/>
            <p:nvPr/>
          </p:nvSpPr>
          <p:spPr>
            <a:xfrm>
              <a:off x="4132863" y="1295866"/>
              <a:ext cx="1898781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3200" b="1" i="1">
                  <a:solidFill>
                    <a:schemeClr val="accent1">
                      <a:lumMod val="50000"/>
                    </a:schemeClr>
                  </a:solidFill>
                  <a:ea typeface="Calibri"/>
                  <a:cs typeface="Calibri"/>
                </a:rPr>
                <a:t>Measure</a:t>
              </a:r>
              <a:endParaRPr lang="en-US" sz="3200">
                <a:solidFill>
                  <a:schemeClr val="accent1">
                    <a:lumMod val="50000"/>
                  </a:schemeClr>
                </a:solidFill>
                <a:ea typeface="Calibri"/>
                <a:cs typeface="Calibri"/>
              </a:endParaRPr>
            </a:p>
          </p:txBody>
        </p:sp>
      </p:grpSp>
      <p:sp>
        <p:nvSpPr>
          <p:cNvPr id="18" name="Down Arrow 12">
            <a:extLst>
              <a:ext uri="{FF2B5EF4-FFF2-40B4-BE49-F238E27FC236}">
                <a16:creationId xmlns:a16="http://schemas.microsoft.com/office/drawing/2014/main" id="{ED01584A-CA8F-7D3D-EF9F-6D26B64FB389}"/>
              </a:ext>
            </a:extLst>
          </p:cNvPr>
          <p:cNvSpPr/>
          <p:nvPr/>
        </p:nvSpPr>
        <p:spPr>
          <a:xfrm rot="16200000">
            <a:off x="2728686" y="1917353"/>
            <a:ext cx="280287" cy="604547"/>
          </a:xfrm>
          <a:prstGeom prst="downArrow">
            <a:avLst/>
          </a:prstGeom>
          <a:ln w="381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0" name="Down Arrow 12">
            <a:extLst>
              <a:ext uri="{FF2B5EF4-FFF2-40B4-BE49-F238E27FC236}">
                <a16:creationId xmlns:a16="http://schemas.microsoft.com/office/drawing/2014/main" id="{4AB90EE2-03C5-1E39-B531-155E56BBE634}"/>
              </a:ext>
            </a:extLst>
          </p:cNvPr>
          <p:cNvSpPr/>
          <p:nvPr/>
        </p:nvSpPr>
        <p:spPr>
          <a:xfrm>
            <a:off x="4566220" y="3045251"/>
            <a:ext cx="282005" cy="597435"/>
          </a:xfrm>
          <a:prstGeom prst="downArrow">
            <a:avLst/>
          </a:prstGeom>
          <a:ln w="381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7D4771A-822D-CBAB-07A8-F73EDEB1EA0A}"/>
              </a:ext>
            </a:extLst>
          </p:cNvPr>
          <p:cNvSpPr/>
          <p:nvPr/>
        </p:nvSpPr>
        <p:spPr>
          <a:xfrm>
            <a:off x="1459059" y="1731080"/>
            <a:ext cx="1052607" cy="96693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H" sz="5200" b="1">
                <a:solidFill>
                  <a:schemeClr val="accent2">
                    <a:lumMod val="49000"/>
                  </a:schemeClr>
                </a:solidFill>
                <a:latin typeface="Avenir Next LT Pro"/>
                <a:cs typeface="Muna"/>
              </a:rPr>
              <a:t>M</a:t>
            </a:r>
            <a:endParaRPr lang="en-US" sz="5200" b="1">
              <a:solidFill>
                <a:schemeClr val="accent2">
                  <a:lumMod val="49000"/>
                </a:schemeClr>
              </a:solidFill>
              <a:latin typeface="Avenir Next LT Pro" panose="020B0504020202020204" pitchFamily="34" charset="77"/>
              <a:cs typeface="Muna" pitchFamily="2" charset="-7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F1E0BBA-7CF1-07F7-52FB-0F3EB1A2BD45}"/>
              </a:ext>
            </a:extLst>
          </p:cNvPr>
          <p:cNvGrpSpPr/>
          <p:nvPr/>
        </p:nvGrpSpPr>
        <p:grpSpPr>
          <a:xfrm>
            <a:off x="110659" y="3563172"/>
            <a:ext cx="9278452" cy="2747657"/>
            <a:chOff x="110659" y="3563172"/>
            <a:chExt cx="9278452" cy="2747657"/>
          </a:xfrm>
        </p:grpSpPr>
        <p:sp>
          <p:nvSpPr>
            <p:cNvPr id="3" name="Rounded Rectangle 4">
              <a:extLst>
                <a:ext uri="{FF2B5EF4-FFF2-40B4-BE49-F238E27FC236}">
                  <a16:creationId xmlns:a16="http://schemas.microsoft.com/office/drawing/2014/main" id="{69F23F4A-7219-42C4-A33D-B228B5D62FE4}"/>
                </a:ext>
              </a:extLst>
            </p:cNvPr>
            <p:cNvSpPr/>
            <p:nvPr/>
          </p:nvSpPr>
          <p:spPr>
            <a:xfrm>
              <a:off x="257175" y="3642686"/>
              <a:ext cx="8648700" cy="2619948"/>
            </a:xfrm>
            <a:prstGeom prst="roundRect">
              <a:avLst>
                <a:gd name="adj" fmla="val 443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2800" b="1" i="1">
                <a:solidFill>
                  <a:schemeClr val="tx1"/>
                </a:solidFill>
                <a:ea typeface="Calibri"/>
                <a:cs typeface="Calibri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7D81F38-9E9A-4180-34A5-DE2E46D4F82F}"/>
                </a:ext>
              </a:extLst>
            </p:cNvPr>
            <p:cNvSpPr txBox="1"/>
            <p:nvPr/>
          </p:nvSpPr>
          <p:spPr>
            <a:xfrm>
              <a:off x="243106" y="3563172"/>
              <a:ext cx="8970731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3200" b="1" i="1">
                  <a:solidFill>
                    <a:schemeClr val="accent1">
                      <a:lumMod val="50000"/>
                    </a:schemeClr>
                  </a:solidFill>
                  <a:ea typeface="Calibri"/>
                  <a:cs typeface="Calibri"/>
                </a:rPr>
                <a:t>Reference Measurement Vector (</a:t>
              </a:r>
              <a:r>
                <a:rPr lang="en-US" sz="3200" b="1" i="1">
                  <a:solidFill>
                    <a:schemeClr val="accent2"/>
                  </a:solidFill>
                  <a:ea typeface="Calibri"/>
                  <a:cs typeface="Calibri"/>
                </a:rPr>
                <a:t>RMV</a:t>
              </a:r>
              <a:r>
                <a:rPr lang="en-US" sz="3200" b="1" i="1">
                  <a:solidFill>
                    <a:schemeClr val="accent1">
                      <a:lumMod val="50000"/>
                    </a:schemeClr>
                  </a:solidFill>
                  <a:ea typeface="Calibri"/>
                  <a:cs typeface="Calibri"/>
                </a:rPr>
                <a:t>)</a:t>
              </a:r>
              <a:endParaRPr lang="en-US" sz="3200">
                <a:solidFill>
                  <a:schemeClr val="accent1">
                    <a:lumMod val="50000"/>
                  </a:schemeClr>
                </a:solidFill>
                <a:ea typeface="Calibri"/>
                <a:cs typeface="Calibri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784C181-1689-D68F-B66D-3B187C8ECCBB}"/>
                </a:ext>
              </a:extLst>
            </p:cNvPr>
            <p:cNvSpPr txBox="1"/>
            <p:nvPr/>
          </p:nvSpPr>
          <p:spPr>
            <a:xfrm>
              <a:off x="565648" y="4221090"/>
              <a:ext cx="4252432" cy="44627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300" b="1">
                  <a:solidFill>
                    <a:srgbClr val="000000"/>
                  </a:solidFill>
                  <a:latin typeface="Calibri"/>
                </a:rPr>
                <a:t>Input Feature</a:t>
              </a:r>
              <a:r>
                <a:rPr lang="en-GB" sz="2300" b="1" i="0" u="none" strike="noStrike" baseline="0">
                  <a:solidFill>
                    <a:srgbClr val="000000"/>
                  </a:solidFill>
                  <a:latin typeface="Calibri"/>
                </a:rPr>
                <a:t> Vector (</a:t>
              </a:r>
              <a:r>
                <a:rPr lang="en-GB" sz="2300" b="1">
                  <a:solidFill>
                    <a:srgbClr val="009546"/>
                  </a:solidFill>
                  <a:ea typeface="+mn-lt"/>
                  <a:cs typeface="+mn-lt"/>
                </a:rPr>
                <a:t>IFV</a:t>
              </a:r>
              <a:r>
                <a:rPr lang="en-GB" sz="2300" b="1" i="0" u="none" strike="noStrike" baseline="0">
                  <a:solidFill>
                    <a:srgbClr val="000000"/>
                  </a:solidFill>
                  <a:latin typeface="Calibri"/>
                </a:rPr>
                <a:t>)</a:t>
              </a:r>
              <a:r>
                <a:rPr sz="2300" b="0" i="0"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​</a:t>
              </a:r>
              <a:endParaRPr lang="en-GB" sz="2300">
                <a:ea typeface="Calibri"/>
                <a:cs typeface="Calibri"/>
              </a:endParaRPr>
            </a:p>
          </p:txBody>
        </p:sp>
        <p:sp>
          <p:nvSpPr>
            <p:cNvPr id="16" name="Rounded Rectangle 5">
              <a:extLst>
                <a:ext uri="{FF2B5EF4-FFF2-40B4-BE49-F238E27FC236}">
                  <a16:creationId xmlns:a16="http://schemas.microsoft.com/office/drawing/2014/main" id="{E3A89FED-144E-F0DA-8F2A-AB1E072DDEC4}"/>
                </a:ext>
              </a:extLst>
            </p:cNvPr>
            <p:cNvSpPr/>
            <p:nvPr/>
          </p:nvSpPr>
          <p:spPr>
            <a:xfrm>
              <a:off x="295123" y="4626801"/>
              <a:ext cx="1023093" cy="284711"/>
            </a:xfrm>
            <a:prstGeom prst="roundRect">
              <a:avLst>
                <a:gd name="adj" fmla="val 294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1.2M</a:t>
              </a:r>
            </a:p>
          </p:txBody>
        </p:sp>
        <p:sp>
          <p:nvSpPr>
            <p:cNvPr id="19" name="Rounded Rectangle 12">
              <a:extLst>
                <a:ext uri="{FF2B5EF4-FFF2-40B4-BE49-F238E27FC236}">
                  <a16:creationId xmlns:a16="http://schemas.microsoft.com/office/drawing/2014/main" id="{984C3D87-A114-E984-D001-45815516A496}"/>
                </a:ext>
              </a:extLst>
            </p:cNvPr>
            <p:cNvSpPr/>
            <p:nvPr/>
          </p:nvSpPr>
          <p:spPr>
            <a:xfrm>
              <a:off x="1361620" y="4626801"/>
              <a:ext cx="1023093" cy="284711"/>
            </a:xfrm>
            <a:prstGeom prst="roundRect">
              <a:avLst>
                <a:gd name="adj" fmla="val 294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H" sz="2300">
                  <a:solidFill>
                    <a:schemeClr val="tx2">
                      <a:lumMod val="75000"/>
                    </a:schemeClr>
                  </a:solidFill>
                  <a:latin typeface="Aptos"/>
                </a:rPr>
                <a:t>180K</a:t>
              </a:r>
              <a:endParaRPr lang="en-CH" sz="2300"/>
            </a:p>
          </p:txBody>
        </p:sp>
        <p:sp>
          <p:nvSpPr>
            <p:cNvPr id="23" name="Rounded Rectangle 14">
              <a:extLst>
                <a:ext uri="{FF2B5EF4-FFF2-40B4-BE49-F238E27FC236}">
                  <a16:creationId xmlns:a16="http://schemas.microsoft.com/office/drawing/2014/main" id="{3A9104A9-5615-7E41-EBCF-1D4A03DEC671}"/>
                </a:ext>
              </a:extLst>
            </p:cNvPr>
            <p:cNvSpPr/>
            <p:nvPr/>
          </p:nvSpPr>
          <p:spPr>
            <a:xfrm>
              <a:off x="2428117" y="4626801"/>
              <a:ext cx="1023093" cy="284711"/>
            </a:xfrm>
            <a:prstGeom prst="roundRect">
              <a:avLst>
                <a:gd name="adj" fmla="val 294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H" sz="2300">
                  <a:solidFill>
                    <a:schemeClr val="tx2">
                      <a:lumMod val="75000"/>
                    </a:schemeClr>
                  </a:solidFill>
                  <a:latin typeface="Aptos"/>
                </a:rPr>
                <a:t>340</a:t>
              </a:r>
              <a:endParaRPr lang="en-CH" sz="2300"/>
            </a:p>
          </p:txBody>
        </p:sp>
        <p:sp>
          <p:nvSpPr>
            <p:cNvPr id="27" name="Rounded Rectangle 15">
              <a:extLst>
                <a:ext uri="{FF2B5EF4-FFF2-40B4-BE49-F238E27FC236}">
                  <a16:creationId xmlns:a16="http://schemas.microsoft.com/office/drawing/2014/main" id="{4B1D90D9-4847-929B-A16C-39EEE290738F}"/>
                </a:ext>
              </a:extLst>
            </p:cNvPr>
            <p:cNvSpPr/>
            <p:nvPr/>
          </p:nvSpPr>
          <p:spPr>
            <a:xfrm>
              <a:off x="3493088" y="4626801"/>
              <a:ext cx="635260" cy="284711"/>
            </a:xfrm>
            <a:prstGeom prst="roundRect">
              <a:avLst>
                <a:gd name="adj" fmla="val 294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H" sz="2300" dirty="0">
                  <a:solidFill>
                    <a:schemeClr val="tx2">
                      <a:lumMod val="75000"/>
                    </a:schemeClr>
                  </a:solidFill>
                  <a:latin typeface="Aptos"/>
                </a:rPr>
                <a:t>...</a:t>
              </a:r>
              <a:endParaRPr lang="en-US" sz="2300" dirty="0">
                <a:solidFill>
                  <a:schemeClr val="tx2">
                    <a:lumMod val="75000"/>
                  </a:schemeClr>
                </a:solidFill>
                <a:latin typeface="Apto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DBEDD51-6074-CEA7-6541-D0114435286C}"/>
                </a:ext>
              </a:extLst>
            </p:cNvPr>
            <p:cNvSpPr txBox="1"/>
            <p:nvPr/>
          </p:nvSpPr>
          <p:spPr>
            <a:xfrm>
              <a:off x="110659" y="4912669"/>
              <a:ext cx="1308341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800">
                  <a:ea typeface="+mn-lt"/>
                  <a:cs typeface="+mn-lt"/>
                </a:rPr>
                <a:t>#PTWs</a:t>
              </a:r>
              <a:endParaRPr lang="en-US" sz="180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337010D-8AB4-DD5B-B738-53528CB401FE}"/>
                </a:ext>
              </a:extLst>
            </p:cNvPr>
            <p:cNvSpPr txBox="1"/>
            <p:nvPr/>
          </p:nvSpPr>
          <p:spPr>
            <a:xfrm>
              <a:off x="1209571" y="4912668"/>
              <a:ext cx="1308341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800">
                  <a:solidFill>
                    <a:srgbClr val="000000"/>
                  </a:solidFill>
                  <a:latin typeface="Calibri"/>
                </a:rPr>
                <a:t>#LLC misses</a:t>
              </a:r>
              <a:endParaRPr lang="en-US" sz="1800">
                <a:ea typeface="Calibri"/>
                <a:cs typeface="Calibri"/>
              </a:endParaRPr>
            </a:p>
          </p:txBody>
        </p:sp>
        <p:sp>
          <p:nvSpPr>
            <p:cNvPr id="34" name="TextBox 52">
              <a:extLst>
                <a:ext uri="{FF2B5EF4-FFF2-40B4-BE49-F238E27FC236}">
                  <a16:creationId xmlns:a16="http://schemas.microsoft.com/office/drawing/2014/main" id="{27AAEB01-C8E4-B651-0AD2-63B514A4C008}"/>
                </a:ext>
              </a:extLst>
            </p:cNvPr>
            <p:cNvSpPr txBox="1"/>
            <p:nvPr/>
          </p:nvSpPr>
          <p:spPr>
            <a:xfrm>
              <a:off x="2286963" y="4912669"/>
              <a:ext cx="1308341" cy="369332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CH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>
                  <a:solidFill>
                    <a:srgbClr val="000000"/>
                  </a:solidFill>
                  <a:latin typeface="Calibri"/>
                </a:rPr>
                <a:t>#CSs</a:t>
              </a:r>
              <a:endParaRPr lang="en-GB">
                <a:ea typeface="Calibri"/>
                <a:cs typeface="Calibri"/>
              </a:endParaRP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0E26AF95-7C94-E0FD-FDA7-18F8E0F1030D}"/>
                </a:ext>
              </a:extLst>
            </p:cNvPr>
            <p:cNvCxnSpPr>
              <a:cxnSpLocks/>
            </p:cNvCxnSpPr>
            <p:nvPr/>
          </p:nvCxnSpPr>
          <p:spPr>
            <a:xfrm>
              <a:off x="236436" y="5329017"/>
              <a:ext cx="8629531" cy="7021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E4A97FF-6C7F-BC8E-7DC1-B4F72A693A4D}"/>
                </a:ext>
              </a:extLst>
            </p:cNvPr>
            <p:cNvSpPr txBox="1"/>
            <p:nvPr/>
          </p:nvSpPr>
          <p:spPr>
            <a:xfrm>
              <a:off x="4284306" y="4879404"/>
              <a:ext cx="1308341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800" err="1">
                  <a:ea typeface="Calibri"/>
                  <a:cs typeface="Calibri"/>
                </a:rPr>
                <a:t>anon_fault</a:t>
              </a:r>
              <a:endParaRPr lang="en-GB" sz="1800">
                <a:ea typeface="Calibri"/>
                <a:cs typeface="Calibri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3ACC50B-CBF9-2CA9-E15D-7AA4320272B8}"/>
                </a:ext>
              </a:extLst>
            </p:cNvPr>
            <p:cNvSpPr txBox="1"/>
            <p:nvPr/>
          </p:nvSpPr>
          <p:spPr>
            <a:xfrm>
              <a:off x="5375557" y="4892832"/>
              <a:ext cx="1308341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800" err="1">
                  <a:solidFill>
                    <a:srgbClr val="000000"/>
                  </a:solidFill>
                  <a:latin typeface="Calibri"/>
                </a:rPr>
                <a:t>file_fault</a:t>
              </a:r>
              <a:endParaRPr lang="en-US" sz="1800"/>
            </a:p>
          </p:txBody>
        </p:sp>
        <p:sp>
          <p:nvSpPr>
            <p:cNvPr id="66" name="TextBox 52">
              <a:extLst>
                <a:ext uri="{FF2B5EF4-FFF2-40B4-BE49-F238E27FC236}">
                  <a16:creationId xmlns:a16="http://schemas.microsoft.com/office/drawing/2014/main" id="{90880E92-F9BD-5EF3-43AB-3BCB26024AE5}"/>
                </a:ext>
              </a:extLst>
            </p:cNvPr>
            <p:cNvSpPr txBox="1"/>
            <p:nvPr/>
          </p:nvSpPr>
          <p:spPr>
            <a:xfrm>
              <a:off x="6365670" y="4874197"/>
              <a:ext cx="1308341" cy="369332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CH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err="1">
                  <a:solidFill>
                    <a:srgbClr val="000000"/>
                  </a:solidFill>
                  <a:latin typeface="Calibri"/>
                </a:rPr>
                <a:t>swap_in</a:t>
              </a:r>
              <a:endParaRPr lang="en-GB">
                <a:ea typeface="Calibri"/>
                <a:cs typeface="Calibri"/>
              </a:endParaRPr>
            </a:p>
          </p:txBody>
        </p:sp>
        <p:sp>
          <p:nvSpPr>
            <p:cNvPr id="68" name="TextBox 52">
              <a:extLst>
                <a:ext uri="{FF2B5EF4-FFF2-40B4-BE49-F238E27FC236}">
                  <a16:creationId xmlns:a16="http://schemas.microsoft.com/office/drawing/2014/main" id="{FA0168FB-E14C-5E04-508F-F565714BF1CA}"/>
                </a:ext>
              </a:extLst>
            </p:cNvPr>
            <p:cNvSpPr txBox="1"/>
            <p:nvPr/>
          </p:nvSpPr>
          <p:spPr>
            <a:xfrm>
              <a:off x="7329864" y="4900483"/>
              <a:ext cx="1714668" cy="369332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CH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>
                  <a:ea typeface="Calibri"/>
                  <a:cs typeface="Calibri"/>
                </a:rPr>
                <a:t>TLB shootdown</a:t>
              </a:r>
            </a:p>
          </p:txBody>
        </p:sp>
        <p:sp>
          <p:nvSpPr>
            <p:cNvPr id="26" name="Rounded Rectangle 12">
              <a:extLst>
                <a:ext uri="{FF2B5EF4-FFF2-40B4-BE49-F238E27FC236}">
                  <a16:creationId xmlns:a16="http://schemas.microsoft.com/office/drawing/2014/main" id="{AEE8DFBC-B4B4-9F10-2F43-C8B3ACD53D69}"/>
                </a:ext>
              </a:extLst>
            </p:cNvPr>
            <p:cNvSpPr/>
            <p:nvPr/>
          </p:nvSpPr>
          <p:spPr>
            <a:xfrm>
              <a:off x="3761108" y="5712976"/>
              <a:ext cx="1023093" cy="284711"/>
            </a:xfrm>
            <a:prstGeom prst="roundRect">
              <a:avLst>
                <a:gd name="adj" fmla="val 2940"/>
              </a:avLst>
            </a:prstGeom>
            <a:solidFill>
              <a:schemeClr val="bg2">
                <a:lumMod val="9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H" sz="2300">
                  <a:solidFill>
                    <a:schemeClr val="tx2">
                      <a:lumMod val="75000"/>
                    </a:schemeClr>
                  </a:solidFill>
                  <a:latin typeface="Aptos"/>
                </a:rPr>
                <a:t>1k</a:t>
              </a:r>
              <a:endParaRPr lang="en-CH" sz="2300"/>
            </a:p>
          </p:txBody>
        </p:sp>
        <p:sp>
          <p:nvSpPr>
            <p:cNvPr id="29" name="Rounded Rectangle 14">
              <a:extLst>
                <a:ext uri="{FF2B5EF4-FFF2-40B4-BE49-F238E27FC236}">
                  <a16:creationId xmlns:a16="http://schemas.microsoft.com/office/drawing/2014/main" id="{68CD9D89-BF68-A49C-CDA8-9585C3213574}"/>
                </a:ext>
              </a:extLst>
            </p:cNvPr>
            <p:cNvSpPr/>
            <p:nvPr/>
          </p:nvSpPr>
          <p:spPr>
            <a:xfrm>
              <a:off x="4827605" y="5712976"/>
              <a:ext cx="1023093" cy="284711"/>
            </a:xfrm>
            <a:prstGeom prst="roundRect">
              <a:avLst>
                <a:gd name="adj" fmla="val 2940"/>
              </a:avLst>
            </a:prstGeom>
            <a:solidFill>
              <a:schemeClr val="bg2">
                <a:lumMod val="9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H" sz="2300">
                  <a:solidFill>
                    <a:schemeClr val="tx2">
                      <a:lumMod val="75000"/>
                    </a:schemeClr>
                  </a:solidFill>
                  <a:latin typeface="Aptos"/>
                </a:rPr>
                <a:t>0</a:t>
              </a:r>
              <a:endParaRPr lang="en-CH" sz="230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63C2EF3-D3D3-FCC1-0CF3-3C2789D81971}"/>
                </a:ext>
              </a:extLst>
            </p:cNvPr>
            <p:cNvSpPr txBox="1"/>
            <p:nvPr/>
          </p:nvSpPr>
          <p:spPr>
            <a:xfrm>
              <a:off x="2540959" y="5941497"/>
              <a:ext cx="1308341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800">
                  <a:ea typeface="Calibri"/>
                  <a:cs typeface="Calibri"/>
                </a:rPr>
                <a:t>minor</a:t>
              </a:r>
              <a:endParaRPr lang="en-US" sz="180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2F78632-A810-36CB-F514-B3D8D7EB20DB}"/>
                </a:ext>
              </a:extLst>
            </p:cNvPr>
            <p:cNvSpPr txBox="1"/>
            <p:nvPr/>
          </p:nvSpPr>
          <p:spPr>
            <a:xfrm>
              <a:off x="3614607" y="5904381"/>
              <a:ext cx="1308341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1800">
                  <a:solidFill>
                    <a:srgbClr val="000000"/>
                  </a:solidFill>
                  <a:latin typeface="Calibri"/>
                </a:rPr>
                <a:t>cow</a:t>
              </a:r>
              <a:endParaRPr lang="en-US" sz="1800"/>
            </a:p>
          </p:txBody>
        </p:sp>
        <p:sp>
          <p:nvSpPr>
            <p:cNvPr id="36" name="TextBox 52">
              <a:extLst>
                <a:ext uri="{FF2B5EF4-FFF2-40B4-BE49-F238E27FC236}">
                  <a16:creationId xmlns:a16="http://schemas.microsoft.com/office/drawing/2014/main" id="{557F170C-1E01-62CC-FDBE-833007683A47}"/>
                </a:ext>
              </a:extLst>
            </p:cNvPr>
            <p:cNvSpPr txBox="1"/>
            <p:nvPr/>
          </p:nvSpPr>
          <p:spPr>
            <a:xfrm>
              <a:off x="4618061" y="5904381"/>
              <a:ext cx="1514991" cy="369332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CH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>
                  <a:solidFill>
                    <a:srgbClr val="000000"/>
                  </a:solidFill>
                  <a:latin typeface="Calibri"/>
                </a:rPr>
                <a:t>THP collapse</a:t>
              </a:r>
              <a:endParaRPr lang="en-US"/>
            </a:p>
          </p:txBody>
        </p:sp>
        <p:sp>
          <p:nvSpPr>
            <p:cNvPr id="38" name="Rounded Rectangle 5">
              <a:extLst>
                <a:ext uri="{FF2B5EF4-FFF2-40B4-BE49-F238E27FC236}">
                  <a16:creationId xmlns:a16="http://schemas.microsoft.com/office/drawing/2014/main" id="{C7DC13F3-182D-6148-F37B-42AA9F2F8BD2}"/>
                </a:ext>
              </a:extLst>
            </p:cNvPr>
            <p:cNvSpPr/>
            <p:nvPr/>
          </p:nvSpPr>
          <p:spPr>
            <a:xfrm>
              <a:off x="2698780" y="5713196"/>
              <a:ext cx="1023093" cy="284711"/>
            </a:xfrm>
            <a:prstGeom prst="roundRect">
              <a:avLst>
                <a:gd name="adj" fmla="val 2940"/>
              </a:avLst>
            </a:prstGeom>
            <a:solidFill>
              <a:schemeClr val="bg2">
                <a:lumMod val="9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100k</a:t>
              </a:r>
              <a:endParaRPr lang="en-US"/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A45AC07F-2825-855F-18FF-1743CF34C113}"/>
                </a:ext>
              </a:extLst>
            </p:cNvPr>
            <p:cNvCxnSpPr>
              <a:cxnSpLocks/>
            </p:cNvCxnSpPr>
            <p:nvPr/>
          </p:nvCxnSpPr>
          <p:spPr>
            <a:xfrm>
              <a:off x="4234211" y="4120838"/>
              <a:ext cx="0" cy="1151029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1660E71-106C-0FD3-53CF-CBC8386587AD}"/>
                </a:ext>
              </a:extLst>
            </p:cNvPr>
            <p:cNvSpPr txBox="1"/>
            <p:nvPr/>
          </p:nvSpPr>
          <p:spPr>
            <a:xfrm>
              <a:off x="4314944" y="4243247"/>
              <a:ext cx="5074167" cy="44627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300" b="1">
                  <a:solidFill>
                    <a:srgbClr val="000000"/>
                  </a:solidFill>
                  <a:latin typeface="Calibri"/>
                </a:rPr>
                <a:t>Input Code Path</a:t>
              </a:r>
              <a:r>
                <a:rPr lang="en-GB" sz="2300" b="1" i="0" u="none" strike="noStrike" baseline="0">
                  <a:solidFill>
                    <a:srgbClr val="000000"/>
                  </a:solidFill>
                  <a:latin typeface="Calibri"/>
                </a:rPr>
                <a:t> Vector </a:t>
              </a:r>
              <a:r>
                <a:rPr lang="en-GB" sz="2300" b="1">
                  <a:solidFill>
                    <a:srgbClr val="000000"/>
                  </a:solidFill>
                  <a:latin typeface="Calibri"/>
                </a:rPr>
                <a:t>L2 </a:t>
              </a:r>
              <a:r>
                <a:rPr lang="en-GB" sz="2300" b="1" i="0" u="none" strike="noStrike" baseline="0">
                  <a:solidFill>
                    <a:srgbClr val="000000"/>
                  </a:solidFill>
                  <a:latin typeface="Calibri"/>
                </a:rPr>
                <a:t>(</a:t>
              </a:r>
              <a:r>
                <a:rPr lang="en-GB" sz="2300" b="1">
                  <a:solidFill>
                    <a:schemeClr val="accent4">
                      <a:lumMod val="49000"/>
                    </a:schemeClr>
                  </a:solidFill>
                  <a:ea typeface="+mn-lt"/>
                  <a:cs typeface="+mn-lt"/>
                </a:rPr>
                <a:t>ICPV-L2</a:t>
              </a:r>
              <a:r>
                <a:rPr lang="en-GB" sz="2300" b="1" i="0" u="none" strike="noStrike" baseline="0">
                  <a:solidFill>
                    <a:srgbClr val="000000"/>
                  </a:solidFill>
                  <a:latin typeface="Calibri"/>
                </a:rPr>
                <a:t>)</a:t>
              </a:r>
              <a:r>
                <a:rPr sz="2300" b="0" i="0"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​</a:t>
              </a:r>
              <a:endParaRPr lang="en-GB" sz="2300">
                <a:ea typeface="Calibri"/>
                <a:cs typeface="Calibri"/>
              </a:endParaRPr>
            </a:p>
          </p:txBody>
        </p:sp>
        <p:sp>
          <p:nvSpPr>
            <p:cNvPr id="63" name="Rounded Rectangle 5">
              <a:extLst>
                <a:ext uri="{FF2B5EF4-FFF2-40B4-BE49-F238E27FC236}">
                  <a16:creationId xmlns:a16="http://schemas.microsoft.com/office/drawing/2014/main" id="{47F30A3C-50C4-4483-83F2-C080471D22B2}"/>
                </a:ext>
              </a:extLst>
            </p:cNvPr>
            <p:cNvSpPr/>
            <p:nvPr/>
          </p:nvSpPr>
          <p:spPr>
            <a:xfrm>
              <a:off x="4453601" y="4642058"/>
              <a:ext cx="1023093" cy="284711"/>
            </a:xfrm>
            <a:prstGeom prst="roundRect">
              <a:avLst>
                <a:gd name="adj" fmla="val 294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150k</a:t>
              </a:r>
              <a:endParaRPr lang="en-US"/>
            </a:p>
          </p:txBody>
        </p:sp>
        <p:sp>
          <p:nvSpPr>
            <p:cNvPr id="65" name="Rounded Rectangle 12">
              <a:extLst>
                <a:ext uri="{FF2B5EF4-FFF2-40B4-BE49-F238E27FC236}">
                  <a16:creationId xmlns:a16="http://schemas.microsoft.com/office/drawing/2014/main" id="{CC42E1B6-A99F-B27C-1853-AC5273872E73}"/>
                </a:ext>
              </a:extLst>
            </p:cNvPr>
            <p:cNvSpPr/>
            <p:nvPr/>
          </p:nvSpPr>
          <p:spPr>
            <a:xfrm>
              <a:off x="5520098" y="4642058"/>
              <a:ext cx="1023093" cy="284711"/>
            </a:xfrm>
            <a:prstGeom prst="roundRect">
              <a:avLst>
                <a:gd name="adj" fmla="val 294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H" sz="2300">
                  <a:solidFill>
                    <a:schemeClr val="tx2">
                      <a:lumMod val="75000"/>
                    </a:schemeClr>
                  </a:solidFill>
                  <a:latin typeface="Aptos"/>
                </a:rPr>
                <a:t>1k</a:t>
              </a:r>
              <a:endParaRPr lang="en-CH" sz="2300"/>
            </a:p>
          </p:txBody>
        </p:sp>
        <p:sp>
          <p:nvSpPr>
            <p:cNvPr id="67" name="Rounded Rectangle 14">
              <a:extLst>
                <a:ext uri="{FF2B5EF4-FFF2-40B4-BE49-F238E27FC236}">
                  <a16:creationId xmlns:a16="http://schemas.microsoft.com/office/drawing/2014/main" id="{7568C029-DDEE-6E33-22AC-1483184BDB39}"/>
                </a:ext>
              </a:extLst>
            </p:cNvPr>
            <p:cNvSpPr/>
            <p:nvPr/>
          </p:nvSpPr>
          <p:spPr>
            <a:xfrm>
              <a:off x="6586595" y="4642058"/>
              <a:ext cx="1023093" cy="284711"/>
            </a:xfrm>
            <a:prstGeom prst="roundRect">
              <a:avLst>
                <a:gd name="adj" fmla="val 294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H" sz="2300">
                  <a:solidFill>
                    <a:schemeClr val="tx2">
                      <a:lumMod val="75000"/>
                    </a:schemeClr>
                  </a:solidFill>
                  <a:latin typeface="Aptos"/>
                </a:rPr>
                <a:t>0</a:t>
              </a:r>
              <a:endParaRPr lang="en-CH" sz="2300"/>
            </a:p>
          </p:txBody>
        </p:sp>
        <p:sp>
          <p:nvSpPr>
            <p:cNvPr id="69" name="Rounded Rectangle 15">
              <a:extLst>
                <a:ext uri="{FF2B5EF4-FFF2-40B4-BE49-F238E27FC236}">
                  <a16:creationId xmlns:a16="http://schemas.microsoft.com/office/drawing/2014/main" id="{406EF9E3-905E-0880-E807-C1C803150790}"/>
                </a:ext>
              </a:extLst>
            </p:cNvPr>
            <p:cNvSpPr/>
            <p:nvPr/>
          </p:nvSpPr>
          <p:spPr>
            <a:xfrm>
              <a:off x="7638625" y="4642058"/>
              <a:ext cx="1023093" cy="284711"/>
            </a:xfrm>
            <a:prstGeom prst="roundRect">
              <a:avLst>
                <a:gd name="adj" fmla="val 294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H" sz="2300">
                  <a:solidFill>
                    <a:schemeClr val="tx2">
                      <a:lumMod val="75000"/>
                    </a:schemeClr>
                  </a:solidFill>
                  <a:latin typeface="Aptos"/>
                </a:rPr>
                <a:t>10</a:t>
              </a:r>
              <a:endParaRPr 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04DE9D8-6C64-8012-7286-7C4B2117CAD3}"/>
                </a:ext>
              </a:extLst>
            </p:cNvPr>
            <p:cNvSpPr txBox="1"/>
            <p:nvPr/>
          </p:nvSpPr>
          <p:spPr>
            <a:xfrm>
              <a:off x="2330554" y="5333807"/>
              <a:ext cx="4795836" cy="4462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Calibri"/>
                </a:rPr>
                <a:t>Input Code Path</a:t>
              </a:r>
              <a:r>
                <a:rPr lang="en-US" sz="2300" b="1" i="0" u="none" strike="noStrike" baseline="0">
                  <a:solidFill>
                    <a:srgbClr val="000000"/>
                  </a:solidFill>
                  <a:latin typeface="Calibri"/>
                </a:rPr>
                <a:t> Vector </a:t>
              </a:r>
              <a:r>
                <a:rPr lang="en-US" sz="2300" b="1">
                  <a:solidFill>
                    <a:srgbClr val="000000"/>
                  </a:solidFill>
                  <a:latin typeface="Calibri"/>
                </a:rPr>
                <a:t>L3 </a:t>
              </a:r>
              <a:r>
                <a:rPr lang="en-US" sz="2300" b="1" i="0" u="none" strike="noStrike" baseline="0">
                  <a:solidFill>
                    <a:srgbClr val="000000"/>
                  </a:solidFill>
                  <a:latin typeface="Calibri"/>
                </a:rPr>
                <a:t>(</a:t>
              </a:r>
              <a:r>
                <a:rPr lang="en-US" sz="2300" b="1">
                  <a:solidFill>
                    <a:schemeClr val="bg2">
                      <a:lumMod val="50000"/>
                    </a:schemeClr>
                  </a:solidFill>
                  <a:ea typeface="+mn-lt"/>
                  <a:cs typeface="+mn-lt"/>
                </a:rPr>
                <a:t>ICPV-L3</a:t>
              </a:r>
              <a:r>
                <a:rPr lang="en-US" sz="2300" b="1" i="0" u="none" strike="noStrike" baseline="0">
                  <a:solidFill>
                    <a:srgbClr val="000000"/>
                  </a:solidFill>
                  <a:latin typeface="Calibri"/>
                </a:rPr>
                <a:t>)</a:t>
              </a:r>
              <a:r>
                <a:rPr lang="en-US" sz="2300" b="0" i="0"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​</a:t>
              </a:r>
              <a:endParaRPr lang="en-US" sz="2300">
                <a:ea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070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0DB0E-18B0-C96D-16AB-4F7E87BDC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B74457-668D-6C4C-0265-225E42696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B56D83-A3F6-91C7-C345-82094C077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52</a:t>
            </a:fld>
            <a:endParaRPr lang="en-C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E4D198D-93F7-2EF1-D105-38976E4CB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Corbel"/>
              </a:rPr>
              <a:t>2</a:t>
            </a:r>
            <a:r>
              <a:rPr lang="en-CH">
                <a:latin typeface="Corbel"/>
              </a:rPr>
              <a:t>. </a:t>
            </a:r>
            <a:r>
              <a:rPr lang="en-US">
                <a:latin typeface="Corbel"/>
              </a:rPr>
              <a:t>Agentic </a:t>
            </a:r>
            <a:r>
              <a:rPr lang="en-CH">
                <a:latin typeface="Corbel"/>
              </a:rPr>
              <a:t>Profiling</a:t>
            </a:r>
            <a:endParaRPr lang="en-US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9E9B06FA-848C-FB2B-D896-B49A2C0D1436}"/>
              </a:ext>
            </a:extLst>
          </p:cNvPr>
          <p:cNvSpPr txBox="1">
            <a:spLocks/>
          </p:cNvSpPr>
          <p:nvPr/>
        </p:nvSpPr>
        <p:spPr>
          <a:xfrm>
            <a:off x="6929301" y="651830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1123762" rtl="0" eaLnBrk="1" latinLnBrk="0" hangingPunct="1">
              <a:defRPr sz="2500" b="0" kern="1200">
                <a:solidFill>
                  <a:srgbClr val="162746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561881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23762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5643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47524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09405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71286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33167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95048" algn="l" defTabSz="1123762" rtl="0" eaLnBrk="1" latinLnBrk="0" hangingPunct="1">
              <a:defRPr sz="22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26AD06-1C69-4F40-B475-B9DE4452D124}" type="slidenum">
              <a:rPr lang="en-CH" smtClean="0"/>
              <a:pPr/>
              <a:t>52</a:t>
            </a:fld>
            <a:endParaRPr lang="en-CH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178E651-9742-9FB1-95B6-B1FE8D9BFDC7}"/>
              </a:ext>
            </a:extLst>
          </p:cNvPr>
          <p:cNvSpPr/>
          <p:nvPr/>
        </p:nvSpPr>
        <p:spPr>
          <a:xfrm>
            <a:off x="400698" y="1268772"/>
            <a:ext cx="3268759" cy="647485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Corbel" panose="020B0503020204020204" pitchFamily="34" charset="0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8BD55F-1792-61AC-AC55-AB1B5B4EFE21}"/>
              </a:ext>
            </a:extLst>
          </p:cNvPr>
          <p:cNvSpPr/>
          <p:nvPr/>
        </p:nvSpPr>
        <p:spPr>
          <a:xfrm>
            <a:off x="598" y="4222632"/>
            <a:ext cx="3508386" cy="263536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latin typeface="Corbel" panose="020B0503020204020204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BF105CD-B511-4F8F-4B49-3ED2D0A989C2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3034076" y="2775978"/>
            <a:ext cx="3153183" cy="142214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B58FC3BD-6A86-7A1C-7AA8-D5507D937926}"/>
              </a:ext>
            </a:extLst>
          </p:cNvPr>
          <p:cNvSpPr/>
          <p:nvPr/>
        </p:nvSpPr>
        <p:spPr>
          <a:xfrm>
            <a:off x="845486" y="2320695"/>
            <a:ext cx="2188590" cy="910566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Profile</a:t>
            </a:r>
            <a:r>
              <a:rPr lang="en-CH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 </a:t>
            </a:r>
            <a:r>
              <a:rPr lang="en-US" sz="2000" b="1">
                <a:solidFill>
                  <a:schemeClr val="accent2">
                    <a:lumMod val="49000"/>
                  </a:schemeClr>
                </a:solidFill>
                <a:latin typeface="Corbel" panose="020B0503020204020204" pitchFamily="34" charset="0"/>
              </a:rPr>
              <a:t>M</a:t>
            </a:r>
            <a:endParaRPr lang="en-US" sz="2000">
              <a:solidFill>
                <a:schemeClr val="tx1"/>
              </a:solidFill>
              <a:latin typeface="Corbel" panose="020B0503020204020204" pitchFamily="34" charset="0"/>
              <a:ea typeface="Calibri"/>
              <a:cs typeface="Calibri"/>
            </a:endParaRPr>
          </a:p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on </a:t>
            </a:r>
            <a:r>
              <a:rPr lang="en-US" sz="2000" b="1">
                <a:solidFill>
                  <a:schemeClr val="accent6">
                    <a:lumMod val="49000"/>
                  </a:schemeClr>
                </a:solidFill>
                <a:latin typeface="Corbel" panose="020B0503020204020204" pitchFamily="34" charset="0"/>
              </a:rPr>
              <a:t>idle system </a:t>
            </a: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8B84E576-E36B-0099-01A9-664ACB5FD67E}"/>
              </a:ext>
            </a:extLst>
          </p:cNvPr>
          <p:cNvSpPr/>
          <p:nvPr/>
        </p:nvSpPr>
        <p:spPr>
          <a:xfrm>
            <a:off x="4711337" y="1277345"/>
            <a:ext cx="3268759" cy="647485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    Agent </a:t>
            </a:r>
            <a:r>
              <a:rPr lang="en-CH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authors</a:t>
            </a:r>
            <a:endParaRPr lang="en-US" sz="2000" b="1">
              <a:solidFill>
                <a:schemeClr val="accent1">
                  <a:lumMod val="50000"/>
                </a:schemeClr>
              </a:solidFill>
              <a:latin typeface="Corbel" panose="020B0503020204020204" pitchFamily="34" charset="0"/>
            </a:endParaRPr>
          </a:p>
          <a:p>
            <a:pPr algn="ctr"/>
            <a:r>
              <a:rPr lang="en-US" sz="2000" err="1">
                <a:solidFill>
                  <a:schemeClr val="tx1"/>
                </a:solidFill>
                <a:latin typeface="Corbel" panose="020B0503020204020204" pitchFamily="34" charset="0"/>
              </a:rPr>
              <a:t>eBPF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 instrumentation code</a:t>
            </a:r>
            <a:endParaRPr lang="en-US" sz="2000">
              <a:solidFill>
                <a:schemeClr val="tx1"/>
              </a:solidFill>
              <a:latin typeface="Corbel" panose="020B0503020204020204" pitchFamily="34" charset="0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D3D672-55E9-AD40-5961-3FAB85F89B90}"/>
              </a:ext>
            </a:extLst>
          </p:cNvPr>
          <p:cNvSpPr txBox="1"/>
          <p:nvPr/>
        </p:nvSpPr>
        <p:spPr>
          <a:xfrm>
            <a:off x="7448229" y="2284298"/>
            <a:ext cx="190652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600" b="1">
                <a:latin typeface="Corbel" panose="020B0503020204020204" pitchFamily="34" charset="0"/>
                <a:ea typeface="Calibri"/>
                <a:cs typeface="Calibri"/>
              </a:rPr>
              <a:t>Continue</a:t>
            </a:r>
          </a:p>
          <a:p>
            <a:pPr algn="ctr"/>
            <a:r>
              <a:rPr lang="en-GB" sz="1600" b="1">
                <a:latin typeface="Corbel" panose="020B0503020204020204" pitchFamily="34" charset="0"/>
                <a:ea typeface="Calibri"/>
                <a:cs typeface="Calibri"/>
              </a:rPr>
              <a:t>profiling deeper</a:t>
            </a:r>
          </a:p>
          <a:p>
            <a:pPr algn="ctr"/>
            <a:r>
              <a:rPr lang="en-GB" sz="1600" b="1">
                <a:latin typeface="Corbel" panose="020B0503020204020204" pitchFamily="34" charset="0"/>
                <a:ea typeface="Calibri"/>
                <a:cs typeface="Calibri"/>
              </a:rPr>
              <a:t>in the  tree</a:t>
            </a:r>
          </a:p>
        </p:txBody>
      </p:sp>
      <p:pic>
        <p:nvPicPr>
          <p:cNvPr id="12" name="Picture 11" descr="Retry Icons - Free SVG &amp; PNG Retry Images - Noun Project">
            <a:extLst>
              <a:ext uri="{FF2B5EF4-FFF2-40B4-BE49-F238E27FC236}">
                <a16:creationId xmlns:a16="http://schemas.microsoft.com/office/drawing/2014/main" id="{757707E0-046B-C06B-0A50-9FAF59DD9F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4409" y="3039961"/>
            <a:ext cx="323469" cy="36728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2849319-B45E-290F-EF2F-F3CEDB05EAE6}"/>
              </a:ext>
            </a:extLst>
          </p:cNvPr>
          <p:cNvSpPr txBox="1"/>
          <p:nvPr/>
        </p:nvSpPr>
        <p:spPr>
          <a:xfrm>
            <a:off x="5789967" y="4985139"/>
            <a:ext cx="285531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>
                <a:latin typeface="Corbel" panose="020B0503020204020204" pitchFamily="34" charset="0"/>
                <a:ea typeface="Calibri"/>
                <a:cs typeface="Calibri"/>
              </a:rPr>
              <a:t>if (</a:t>
            </a:r>
            <a:r>
              <a:rPr lang="en-GB" b="1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Δ</a:t>
            </a:r>
            <a:r>
              <a:rPr lang="en-US" sz="1400" b="1" err="1">
                <a:solidFill>
                  <a:prstClr val="black"/>
                </a:solidFill>
                <a:latin typeface="Corbel" panose="020B0503020204020204" pitchFamily="34" charset="0"/>
                <a:ea typeface="+mn-lt"/>
                <a:cs typeface="+mn-lt"/>
              </a:rPr>
              <a:t>i</a:t>
            </a:r>
            <a:r>
              <a:rPr lang="en-US" sz="1400" b="1">
                <a:solidFill>
                  <a:prstClr val="black"/>
                </a:solidFill>
                <a:latin typeface="Corbel" panose="020B0503020204020204" pitchFamily="34" charset="0"/>
                <a:ea typeface="+mn-lt"/>
                <a:cs typeface="+mn-lt"/>
              </a:rPr>
              <a:t> </a:t>
            </a:r>
            <a:r>
              <a:rPr lang="en-US"/>
              <a:t>≤</a:t>
            </a:r>
            <a:r>
              <a:rPr lang="el-GR" b="1">
                <a:latin typeface="Corbel" panose="020B0503020204020204" pitchFamily="34" charset="0"/>
                <a:ea typeface="+mn-lt"/>
                <a:cs typeface="+mn-lt"/>
              </a:rPr>
              <a:t> ε</a:t>
            </a:r>
            <a:r>
              <a:rPr lang="en-US">
                <a:latin typeface="Corbel" panose="020B0503020204020204" pitchFamily="34" charset="0"/>
                <a:ea typeface="+mn-lt"/>
                <a:cs typeface="+mn-lt"/>
              </a:rPr>
              <a:t>) OR</a:t>
            </a:r>
          </a:p>
          <a:p>
            <a:pPr algn="ctr"/>
            <a:r>
              <a:rPr lang="en-US">
                <a:latin typeface="Corbel" panose="020B0503020204020204" pitchFamily="34" charset="0"/>
                <a:ea typeface="+mn-lt"/>
                <a:cs typeface="+mn-lt"/>
              </a:rPr>
              <a:t>(Last Tree Level)</a:t>
            </a:r>
            <a:r>
              <a:rPr lang="en-US"/>
              <a:t> </a:t>
            </a:r>
            <a:endParaRPr lang="en-US">
              <a:latin typeface="Corbel" panose="020B0503020204020204" pitchFamily="34" charset="0"/>
            </a:endParaRPr>
          </a:p>
        </p:txBody>
      </p:sp>
      <p:sp>
        <p:nvSpPr>
          <p:cNvPr id="14" name="Rounded Rectangle 5">
            <a:extLst>
              <a:ext uri="{FF2B5EF4-FFF2-40B4-BE49-F238E27FC236}">
                <a16:creationId xmlns:a16="http://schemas.microsoft.com/office/drawing/2014/main" id="{390AEA8D-8C3A-86A5-174B-EEB40FD00F5D}"/>
              </a:ext>
            </a:extLst>
          </p:cNvPr>
          <p:cNvSpPr/>
          <p:nvPr/>
        </p:nvSpPr>
        <p:spPr>
          <a:xfrm>
            <a:off x="4621533" y="5690157"/>
            <a:ext cx="3310481" cy="1167842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200">
                <a:solidFill>
                  <a:srgbClr val="000000"/>
                </a:solidFill>
                <a:latin typeface="Corbel" panose="020B0503020204020204" pitchFamily="34" charset="0"/>
                <a:ea typeface="Calibri"/>
                <a:cs typeface="Calibri"/>
              </a:rPr>
              <a:t>Localize </a:t>
            </a:r>
            <a:r>
              <a:rPr lang="en-US" sz="2200" b="1">
                <a:solidFill>
                  <a:srgbClr val="002060"/>
                </a:solidFill>
                <a:latin typeface="Corbel" panose="020B0503020204020204" pitchFamily="34" charset="0"/>
                <a:ea typeface="Calibri"/>
                <a:cs typeface="Calibri"/>
              </a:rPr>
              <a:t>Bottleneck</a:t>
            </a:r>
            <a:endParaRPr lang="en-US" sz="2200" b="1">
              <a:solidFill>
                <a:srgbClr val="FF0000"/>
              </a:solidFill>
              <a:latin typeface="Corbel" panose="020B0503020204020204" pitchFamily="34" charset="0"/>
              <a:ea typeface="Calibri"/>
              <a:cs typeface="Calibri"/>
            </a:endParaRPr>
          </a:p>
          <a:p>
            <a:pPr algn="ctr"/>
            <a:r>
              <a:rPr lang="en-US" sz="1800" b="1">
                <a:solidFill>
                  <a:srgbClr val="FF0000"/>
                </a:solidFill>
                <a:latin typeface="Corbel" panose="020B0503020204020204" pitchFamily="34" charset="0"/>
                <a:ea typeface="Calibri"/>
                <a:cs typeface="Calibri"/>
              </a:rPr>
              <a:t>Anonymous,</a:t>
            </a:r>
          </a:p>
          <a:p>
            <a:pPr algn="ctr"/>
            <a:r>
              <a:rPr lang="en-US" sz="1800" b="1">
                <a:solidFill>
                  <a:srgbClr val="FF0000"/>
                </a:solidFill>
                <a:latin typeface="Corbel" panose="020B0503020204020204" pitchFamily="34" charset="0"/>
                <a:ea typeface="Calibri"/>
                <a:cs typeface="Calibri"/>
              </a:rPr>
              <a:t>Minor Page-Fault</a:t>
            </a:r>
          </a:p>
          <a:p>
            <a:pPr algn="ctr"/>
            <a:r>
              <a:rPr lang="en-US" sz="1800" b="1">
                <a:solidFill>
                  <a:srgbClr val="FF0000"/>
                </a:solidFill>
                <a:latin typeface="Corbel" panose="020B0503020204020204" pitchFamily="34" charset="0"/>
                <a:ea typeface="Calibri"/>
                <a:cs typeface="Calibri"/>
              </a:rPr>
              <a:t>kernel code-path</a:t>
            </a:r>
            <a:endParaRPr lang="en-US" sz="1800" b="1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2BDA2AF-8B73-1401-2B2F-FC1EB5704873}"/>
              </a:ext>
            </a:extLst>
          </p:cNvPr>
          <p:cNvSpPr/>
          <p:nvPr/>
        </p:nvSpPr>
        <p:spPr>
          <a:xfrm>
            <a:off x="845486" y="2336981"/>
            <a:ext cx="262587" cy="269919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H" sz="1900" b="1">
                <a:latin typeface="Corbel" panose="020B0503020204020204" pitchFamily="34" charset="0"/>
                <a:cs typeface="Muna"/>
              </a:rPr>
              <a:t>2</a:t>
            </a:r>
            <a:endParaRPr lang="en-US" sz="1900" b="1">
              <a:latin typeface="Corbel" panose="020B0503020204020204" pitchFamily="34" charset="0"/>
              <a:cs typeface="Muna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363784A-624E-9191-3E90-89B7CF56D3AB}"/>
              </a:ext>
            </a:extLst>
          </p:cNvPr>
          <p:cNvSpPr/>
          <p:nvPr/>
        </p:nvSpPr>
        <p:spPr>
          <a:xfrm>
            <a:off x="4704319" y="1275463"/>
            <a:ext cx="254681" cy="248147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H" sz="1900" b="1">
                <a:latin typeface="Corbel" panose="020B0503020204020204" pitchFamily="34" charset="0"/>
                <a:cs typeface="Muna"/>
              </a:rPr>
              <a:t>3</a:t>
            </a:r>
            <a:endParaRPr lang="en-US" sz="1900">
              <a:latin typeface="Corbel" panose="020B0503020204020204" pitchFamily="34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A18AD6E-D2F1-CD78-9839-BC0EEECFD372}"/>
              </a:ext>
            </a:extLst>
          </p:cNvPr>
          <p:cNvCxnSpPr>
            <a:cxnSpLocks/>
          </p:cNvCxnSpPr>
          <p:nvPr/>
        </p:nvCxnSpPr>
        <p:spPr>
          <a:xfrm>
            <a:off x="6224550" y="4975330"/>
            <a:ext cx="4143" cy="66003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031FA4C-C837-7CD3-B921-5284A7360955}"/>
              </a:ext>
            </a:extLst>
          </p:cNvPr>
          <p:cNvCxnSpPr>
            <a:cxnSpLocks/>
          </p:cNvCxnSpPr>
          <p:nvPr/>
        </p:nvCxnSpPr>
        <p:spPr>
          <a:xfrm>
            <a:off x="7932014" y="4415180"/>
            <a:ext cx="1211388" cy="6422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4161CE5-CA04-FF56-8440-5643F87F7DCA}"/>
              </a:ext>
            </a:extLst>
          </p:cNvPr>
          <p:cNvCxnSpPr>
            <a:cxnSpLocks/>
          </p:cNvCxnSpPr>
          <p:nvPr/>
        </p:nvCxnSpPr>
        <p:spPr>
          <a:xfrm flipV="1">
            <a:off x="9144000" y="1551635"/>
            <a:ext cx="0" cy="2869967"/>
          </a:xfrm>
          <a:prstGeom prst="straightConnector1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8A43021-5509-A943-B28E-53CAAED58615}"/>
              </a:ext>
            </a:extLst>
          </p:cNvPr>
          <p:cNvCxnSpPr>
            <a:cxnSpLocks/>
          </p:cNvCxnSpPr>
          <p:nvPr/>
        </p:nvCxnSpPr>
        <p:spPr>
          <a:xfrm flipH="1">
            <a:off x="7980096" y="1563994"/>
            <a:ext cx="1163306" cy="11694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0B5E263-95B6-8B08-554E-8E3A8E56C1C3}"/>
              </a:ext>
            </a:extLst>
          </p:cNvPr>
          <p:cNvSpPr txBox="1"/>
          <p:nvPr/>
        </p:nvSpPr>
        <p:spPr>
          <a:xfrm>
            <a:off x="472320" y="1389339"/>
            <a:ext cx="323359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  <a:latin typeface="Corbel" panose="020B0503020204020204" pitchFamily="34" charset="0"/>
                <a:ea typeface="Segoe UI"/>
                <a:cs typeface="Segoe UI"/>
              </a:rPr>
              <a:t>User </a:t>
            </a:r>
            <a:r>
              <a:rPr lang="en-US" sz="2000" b="1">
                <a:solidFill>
                  <a:srgbClr val="0B3041"/>
                </a:solidFill>
                <a:latin typeface="Corbel" panose="020B0503020204020204" pitchFamily="34" charset="0"/>
                <a:ea typeface="Segoe UI"/>
                <a:cs typeface="Segoe UI"/>
              </a:rPr>
              <a:t>selects</a:t>
            </a:r>
            <a:r>
              <a:rPr lang="en-US" sz="2000" b="0">
                <a:solidFill>
                  <a:srgbClr val="000000"/>
                </a:solidFill>
                <a:latin typeface="Corbel" panose="020B0503020204020204" pitchFamily="34" charset="0"/>
                <a:ea typeface="Segoe UI"/>
                <a:cs typeface="Segoe UI"/>
              </a:rPr>
              <a:t>​ </a:t>
            </a:r>
            <a:r>
              <a:rPr lang="en-US" sz="2000">
                <a:solidFill>
                  <a:srgbClr val="000000"/>
                </a:solidFill>
                <a:latin typeface="Corbel" panose="020B0503020204020204" pitchFamily="34" charset="0"/>
                <a:ea typeface="Segoe UI"/>
                <a:cs typeface="Segoe UI"/>
              </a:rPr>
              <a:t>benchmark </a:t>
            </a:r>
            <a:r>
              <a:rPr lang="en-US" sz="2000" b="1">
                <a:solidFill>
                  <a:schemeClr val="accent2">
                    <a:lumMod val="49000"/>
                  </a:schemeClr>
                </a:solidFill>
                <a:latin typeface="Corbel" panose="020B0503020204020204" pitchFamily="34" charset="0"/>
                <a:ea typeface="Segoe UI"/>
                <a:cs typeface="Segoe UI"/>
              </a:rPr>
              <a:t>M</a:t>
            </a:r>
            <a:endParaRPr lang="en-US" sz="2000">
              <a:solidFill>
                <a:schemeClr val="accent2">
                  <a:lumMod val="49000"/>
                </a:schemeClr>
              </a:solidFill>
              <a:highlight>
                <a:srgbClr val="FF00FF"/>
              </a:highlight>
              <a:latin typeface="Corbel" panose="020B0503020204020204" pitchFamily="34" charset="0"/>
              <a:ea typeface="Segoe UI"/>
              <a:cs typeface="Segoe UI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91CED35-C449-0ADD-57C0-AFBFC9F994CF}"/>
              </a:ext>
            </a:extLst>
          </p:cNvPr>
          <p:cNvCxnSpPr>
            <a:cxnSpLocks/>
          </p:cNvCxnSpPr>
          <p:nvPr/>
        </p:nvCxnSpPr>
        <p:spPr>
          <a:xfrm>
            <a:off x="6208552" y="3234642"/>
            <a:ext cx="387" cy="95396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E348322B-D843-0A69-695E-398819586895}"/>
              </a:ext>
            </a:extLst>
          </p:cNvPr>
          <p:cNvSpPr/>
          <p:nvPr/>
        </p:nvSpPr>
        <p:spPr>
          <a:xfrm>
            <a:off x="412250" y="1281716"/>
            <a:ext cx="262587" cy="269919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H" sz="1900" b="1">
                <a:latin typeface="Corbel" panose="020B0503020204020204" pitchFamily="34" charset="0"/>
                <a:cs typeface="Muna"/>
              </a:rPr>
              <a:t>1</a:t>
            </a:r>
            <a:endParaRPr lang="en-US">
              <a:latin typeface="Corbel" panose="020B0503020204020204" pitchFamily="34" charset="0"/>
            </a:endParaRPr>
          </a:p>
        </p:txBody>
      </p:sp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F2C8A29A-0A93-AC51-7539-3782D1548F61}"/>
              </a:ext>
            </a:extLst>
          </p:cNvPr>
          <p:cNvSpPr/>
          <p:nvPr/>
        </p:nvSpPr>
        <p:spPr>
          <a:xfrm>
            <a:off x="4653542" y="4252819"/>
            <a:ext cx="3281606" cy="680458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Compute </a:t>
            </a:r>
            <a:r>
              <a:rPr lang="en-GB" sz="2000" b="1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Δ</a:t>
            </a:r>
            <a:r>
              <a:rPr lang="en-US" sz="1600" b="1" err="1">
                <a:solidFill>
                  <a:prstClr val="black"/>
                </a:solidFill>
                <a:latin typeface="Corbel" panose="020B0503020204020204" pitchFamily="34" charset="0"/>
                <a:ea typeface="+mn-lt"/>
                <a:cs typeface="+mn-lt"/>
              </a:rPr>
              <a:t>i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 = </a:t>
            </a:r>
            <a:r>
              <a:rPr lang="en-US" sz="2000" b="1" err="1">
                <a:solidFill>
                  <a:srgbClr val="7030A0"/>
                </a:solidFill>
                <a:latin typeface="Corbel" panose="020B0503020204020204" pitchFamily="34" charset="0"/>
                <a:ea typeface="+mn-lt"/>
                <a:cs typeface="+mn-lt"/>
              </a:rPr>
              <a:t>PMV</a:t>
            </a:r>
            <a:r>
              <a:rPr lang="en-US" sz="1600" b="1" err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i</a:t>
            </a:r>
            <a:r>
              <a:rPr lang="en-US" sz="1600" b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 </a:t>
            </a:r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- </a:t>
            </a:r>
            <a:r>
              <a:rPr lang="en-US" sz="2000" b="1" err="1">
                <a:solidFill>
                  <a:schemeClr val="accent2">
                    <a:lumMod val="76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RMV</a:t>
            </a:r>
            <a:r>
              <a:rPr lang="en-US" sz="1600" b="1" err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i</a:t>
            </a:r>
            <a:r>
              <a:rPr lang="en-US" sz="2000" b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 </a:t>
            </a:r>
            <a:endParaRPr lang="en-US" sz="200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CC3943C-36AE-4CEF-854B-1A144C7DFAB0}"/>
              </a:ext>
            </a:extLst>
          </p:cNvPr>
          <p:cNvSpPr/>
          <p:nvPr/>
        </p:nvSpPr>
        <p:spPr>
          <a:xfrm>
            <a:off x="4672481" y="4271462"/>
            <a:ext cx="262587" cy="247771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H" sz="1900" b="1">
                <a:latin typeface="Corbel" panose="020B0503020204020204" pitchFamily="34" charset="0"/>
                <a:cs typeface="Muna"/>
              </a:rPr>
              <a:t>5</a:t>
            </a:r>
            <a:endParaRPr lang="en-US" sz="1900">
              <a:latin typeface="Corbel" panose="020B0503020204020204" pitchFamily="34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518FF2F-C209-4634-1ACA-C3D756E048EC}"/>
              </a:ext>
            </a:extLst>
          </p:cNvPr>
          <p:cNvSpPr/>
          <p:nvPr/>
        </p:nvSpPr>
        <p:spPr>
          <a:xfrm>
            <a:off x="4637687" y="5729964"/>
            <a:ext cx="262587" cy="247771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H" sz="1900" b="1">
                <a:latin typeface="Corbel" panose="020B0503020204020204" pitchFamily="34" charset="0"/>
              </a:rPr>
              <a:t>6</a:t>
            </a:r>
            <a:endParaRPr lang="en-US">
              <a:latin typeface="Corbel" panose="020B0503020204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AB3234F-5AC8-B4E0-3E63-99D106CB030F}"/>
              </a:ext>
            </a:extLst>
          </p:cNvPr>
          <p:cNvSpPr txBox="1"/>
          <p:nvPr/>
        </p:nvSpPr>
        <p:spPr>
          <a:xfrm rot="1416184">
            <a:off x="3674159" y="3295479"/>
            <a:ext cx="24756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>
                <a:solidFill>
                  <a:schemeClr val="accent2">
                    <a:lumMod val="75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R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eference </a:t>
            </a:r>
            <a:r>
              <a:rPr lang="en-GB" sz="1800" b="1">
                <a:solidFill>
                  <a:schemeClr val="accent2">
                    <a:lumMod val="75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M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easurement </a:t>
            </a:r>
            <a:r>
              <a:rPr lang="en-GB" sz="1800" b="1">
                <a:solidFill>
                  <a:schemeClr val="accent2">
                    <a:lumMod val="75000"/>
                  </a:schemeClr>
                </a:solidFill>
                <a:latin typeface="Corbel" panose="020B0503020204020204" pitchFamily="34" charset="0"/>
                <a:ea typeface="+mn-lt"/>
                <a:cs typeface="+mn-lt"/>
              </a:rPr>
              <a:t>V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ector</a:t>
            </a:r>
            <a:endParaRPr lang="en-GB">
              <a:latin typeface="Corbel" panose="020B0503020204020204" pitchFamily="34" charset="0"/>
              <a:ea typeface="Calibri"/>
              <a:cs typeface="Calibri"/>
            </a:endParaRPr>
          </a:p>
          <a:p>
            <a:pPr algn="ctr"/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Calibri"/>
                <a:cs typeface="Calibri"/>
              </a:rPr>
              <a:t>(</a:t>
            </a:r>
            <a:r>
              <a:rPr lang="en-GB" sz="1800" b="1">
                <a:solidFill>
                  <a:schemeClr val="accent2">
                    <a:lumMod val="76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RMV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Calibri"/>
                <a:cs typeface="Calibri"/>
              </a:rPr>
              <a:t>)</a:t>
            </a:r>
          </a:p>
        </p:txBody>
      </p:sp>
      <p:sp>
        <p:nvSpPr>
          <p:cNvPr id="28" name="Rounded Rectangle 5">
            <a:extLst>
              <a:ext uri="{FF2B5EF4-FFF2-40B4-BE49-F238E27FC236}">
                <a16:creationId xmlns:a16="http://schemas.microsoft.com/office/drawing/2014/main" id="{F60677CA-8FA7-36A4-EAF0-E65C410EB18F}"/>
              </a:ext>
            </a:extLst>
          </p:cNvPr>
          <p:cNvSpPr/>
          <p:nvPr/>
        </p:nvSpPr>
        <p:spPr>
          <a:xfrm>
            <a:off x="4991399" y="2278864"/>
            <a:ext cx="2649325" cy="919672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Profile</a:t>
            </a:r>
            <a:r>
              <a:rPr lang="en-CH" sz="2000" b="1">
                <a:solidFill>
                  <a:schemeClr val="accent1">
                    <a:lumMod val="50000"/>
                  </a:schemeClr>
                </a:solidFill>
                <a:latin typeface="Corbel" panose="020B0503020204020204" pitchFamily="34" charset="0"/>
              </a:rPr>
              <a:t> </a:t>
            </a:r>
            <a:r>
              <a:rPr lang="en-US" sz="2000" b="1">
                <a:solidFill>
                  <a:schemeClr val="accent2">
                    <a:lumMod val="49000"/>
                  </a:schemeClr>
                </a:solidFill>
                <a:latin typeface="Corbel" panose="020B0503020204020204" pitchFamily="34" charset="0"/>
              </a:rPr>
              <a:t>M</a:t>
            </a:r>
            <a:endParaRPr lang="en-US" sz="2000">
              <a:solidFill>
                <a:schemeClr val="tx1"/>
              </a:solidFill>
              <a:latin typeface="Corbel" panose="020B0503020204020204" pitchFamily="34" charset="0"/>
              <a:ea typeface="Calibri"/>
              <a:cs typeface="Calibri"/>
            </a:endParaRPr>
          </a:p>
          <a:p>
            <a:pPr algn="ctr"/>
            <a:r>
              <a:rPr lang="en-US" sz="2000">
                <a:solidFill>
                  <a:schemeClr val="tx1"/>
                </a:solidFill>
                <a:latin typeface="Corbel" panose="020B0503020204020204" pitchFamily="34" charset="0"/>
              </a:rPr>
              <a:t>on </a:t>
            </a:r>
            <a:r>
              <a:rPr lang="en-US" sz="2000" b="1">
                <a:solidFill>
                  <a:schemeClr val="accent6">
                    <a:lumMod val="49000"/>
                  </a:schemeClr>
                </a:solidFill>
                <a:latin typeface="Corbel" panose="020B0503020204020204" pitchFamily="34" charset="0"/>
              </a:rPr>
              <a:t>perturbed system 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764DA82-8287-4F07-BB12-4917E1110279}"/>
              </a:ext>
            </a:extLst>
          </p:cNvPr>
          <p:cNvSpPr/>
          <p:nvPr/>
        </p:nvSpPr>
        <p:spPr>
          <a:xfrm>
            <a:off x="5006763" y="2297145"/>
            <a:ext cx="262587" cy="272618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900" b="1">
                <a:latin typeface="Corbel" panose="020B0503020204020204" pitchFamily="34" charset="0"/>
                <a:cs typeface="Muna"/>
              </a:rPr>
              <a:t>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BFBE902-4E1A-29F2-32DF-DDA6FAE1ACF1}"/>
              </a:ext>
            </a:extLst>
          </p:cNvPr>
          <p:cNvSpPr txBox="1"/>
          <p:nvPr/>
        </p:nvSpPr>
        <p:spPr>
          <a:xfrm>
            <a:off x="5996766" y="3237453"/>
            <a:ext cx="25026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>
                <a:solidFill>
                  <a:srgbClr val="7030A0"/>
                </a:solidFill>
                <a:latin typeface="Corbel" panose="020B0503020204020204" pitchFamily="34" charset="0"/>
                <a:ea typeface="+mn-lt"/>
                <a:cs typeface="+mn-lt"/>
              </a:rPr>
              <a:t>P</a:t>
            </a:r>
            <a:r>
              <a:rPr lang="en-GB" sz="1800">
                <a:latin typeface="Corbel" panose="020B0503020204020204" pitchFamily="34" charset="0"/>
                <a:ea typeface="+mn-lt"/>
                <a:cs typeface="+mn-lt"/>
              </a:rPr>
              <a:t>erturbed</a:t>
            </a:r>
            <a:endParaRPr lang="en-GB" sz="1800">
              <a:solidFill>
                <a:schemeClr val="tx1"/>
              </a:solidFill>
              <a:latin typeface="Corbel" panose="020B0503020204020204" pitchFamily="34" charset="0"/>
              <a:ea typeface="+mn-lt"/>
              <a:cs typeface="+mn-lt"/>
            </a:endParaRPr>
          </a:p>
          <a:p>
            <a:pPr algn="ctr"/>
            <a:r>
              <a:rPr lang="en-GB" sz="1800" b="1">
                <a:solidFill>
                  <a:srgbClr val="7030A0"/>
                </a:solidFill>
                <a:latin typeface="Corbel" panose="020B0503020204020204" pitchFamily="34" charset="0"/>
                <a:ea typeface="+mn-lt"/>
                <a:cs typeface="+mn-lt"/>
              </a:rPr>
              <a:t>M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easurement </a:t>
            </a:r>
            <a:r>
              <a:rPr lang="en-GB" sz="1800" b="1">
                <a:solidFill>
                  <a:srgbClr val="7030A0"/>
                </a:solidFill>
                <a:latin typeface="Corbel" panose="020B0503020204020204" pitchFamily="34" charset="0"/>
                <a:ea typeface="+mn-lt"/>
                <a:cs typeface="+mn-lt"/>
              </a:rPr>
              <a:t>V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ector</a:t>
            </a:r>
            <a:endParaRPr lang="en-GB" sz="1800">
              <a:latin typeface="Corbel" panose="020B0503020204020204" pitchFamily="34" charset="0"/>
              <a:ea typeface="Calibri"/>
              <a:cs typeface="Calibri"/>
            </a:endParaRPr>
          </a:p>
          <a:p>
            <a:pPr algn="ctr"/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Calibri"/>
                <a:cs typeface="Calibri"/>
              </a:rPr>
              <a:t>(</a:t>
            </a:r>
            <a:r>
              <a:rPr lang="en-GB" sz="1800" b="1">
                <a:solidFill>
                  <a:srgbClr val="7030A0"/>
                </a:solidFill>
                <a:latin typeface="Corbel" panose="020B0503020204020204" pitchFamily="34" charset="0"/>
                <a:ea typeface="Calibri"/>
                <a:cs typeface="Calibri"/>
              </a:rPr>
              <a:t>PMV</a:t>
            </a:r>
            <a:r>
              <a:rPr lang="en-GB" sz="1800">
                <a:solidFill>
                  <a:schemeClr val="tx1"/>
                </a:solidFill>
                <a:latin typeface="Corbel" panose="020B0503020204020204" pitchFamily="34" charset="0"/>
                <a:ea typeface="Calibri"/>
                <a:cs typeface="Calibri"/>
              </a:rPr>
              <a:t>)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60F469C-CB5C-CA39-899A-B3207A15174D}"/>
              </a:ext>
            </a:extLst>
          </p:cNvPr>
          <p:cNvCxnSpPr>
            <a:cxnSpLocks/>
          </p:cNvCxnSpPr>
          <p:nvPr/>
        </p:nvCxnSpPr>
        <p:spPr>
          <a:xfrm>
            <a:off x="6208552" y="1950680"/>
            <a:ext cx="2573" cy="338701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32F77F5-73C3-80B1-A090-7E94CB99F18E}"/>
              </a:ext>
            </a:extLst>
          </p:cNvPr>
          <p:cNvCxnSpPr>
            <a:cxnSpLocks/>
          </p:cNvCxnSpPr>
          <p:nvPr/>
        </p:nvCxnSpPr>
        <p:spPr>
          <a:xfrm flipV="1">
            <a:off x="3517449" y="4921661"/>
            <a:ext cx="1103490" cy="1936338"/>
          </a:xfrm>
          <a:prstGeom prst="straightConnector1">
            <a:avLst/>
          </a:prstGeom>
          <a:ln w="57150">
            <a:solidFill>
              <a:schemeClr val="tx2">
                <a:lumMod val="75000"/>
                <a:alpha val="67813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CFFAE45-FED2-9C3B-FF3A-2434ECBAD2B2}"/>
              </a:ext>
            </a:extLst>
          </p:cNvPr>
          <p:cNvCxnSpPr>
            <a:cxnSpLocks/>
          </p:cNvCxnSpPr>
          <p:nvPr/>
        </p:nvCxnSpPr>
        <p:spPr>
          <a:xfrm>
            <a:off x="3535812" y="3711622"/>
            <a:ext cx="1097074" cy="551702"/>
          </a:xfrm>
          <a:prstGeom prst="straightConnector1">
            <a:avLst/>
          </a:prstGeom>
          <a:ln w="57150">
            <a:solidFill>
              <a:schemeClr val="tx2">
                <a:lumMod val="75000"/>
                <a:alpha val="67813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1198799-4C32-663F-8DBD-726179DE3423}"/>
              </a:ext>
            </a:extLst>
          </p:cNvPr>
          <p:cNvSpPr txBox="1"/>
          <p:nvPr/>
        </p:nvSpPr>
        <p:spPr>
          <a:xfrm>
            <a:off x="0" y="3739624"/>
            <a:ext cx="3525915" cy="4770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500" b="1">
                <a:latin typeface="Corbel" panose="020B0503020204020204" pitchFamily="34" charset="0"/>
              </a:rPr>
              <a:t>Example</a:t>
            </a:r>
            <a:r>
              <a:rPr lang="en-US" sz="2500">
                <a:latin typeface="Corbel" panose="020B0503020204020204" pitchFamily="34" charset="0"/>
              </a:rPr>
              <a:t>: 3</a:t>
            </a:r>
            <a:r>
              <a:rPr lang="en-US" sz="2500" baseline="30000">
                <a:latin typeface="Corbel" panose="020B0503020204020204" pitchFamily="34" charset="0"/>
              </a:rPr>
              <a:t>rd</a:t>
            </a:r>
            <a:r>
              <a:rPr lang="en-US" sz="2500">
                <a:latin typeface="Corbel" panose="020B0503020204020204" pitchFamily="34" charset="0"/>
              </a:rPr>
              <a:t> tree level</a:t>
            </a:r>
            <a:endParaRPr lang="en-CH" sz="2500">
              <a:latin typeface="Corbel" panose="020B0503020204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D4E96A6-7212-4D94-18F5-4EB7F1C4DEED}"/>
              </a:ext>
            </a:extLst>
          </p:cNvPr>
          <p:cNvSpPr txBox="1"/>
          <p:nvPr/>
        </p:nvSpPr>
        <p:spPr>
          <a:xfrm>
            <a:off x="-83280" y="6040564"/>
            <a:ext cx="136237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b="1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Δ</a:t>
            </a:r>
            <a:endParaRPr lang="en-US">
              <a:latin typeface="Corbel" panose="020B0503020204020204" pitchFamily="34" charset="0"/>
              <a:ea typeface="Calibri"/>
              <a:cs typeface="Calibri"/>
            </a:endParaRPr>
          </a:p>
        </p:txBody>
      </p:sp>
      <p:sp>
        <p:nvSpPr>
          <p:cNvPr id="36" name="Rounded Rectangle 5">
            <a:extLst>
              <a:ext uri="{FF2B5EF4-FFF2-40B4-BE49-F238E27FC236}">
                <a16:creationId xmlns:a16="http://schemas.microsoft.com/office/drawing/2014/main" id="{E6940C0E-F6E1-B76C-45C2-90E72DFF780D}"/>
              </a:ext>
            </a:extLst>
          </p:cNvPr>
          <p:cNvSpPr/>
          <p:nvPr/>
        </p:nvSpPr>
        <p:spPr>
          <a:xfrm>
            <a:off x="1199487" y="5142159"/>
            <a:ext cx="814488" cy="321205"/>
          </a:xfrm>
          <a:prstGeom prst="roundRect">
            <a:avLst>
              <a:gd name="adj" fmla="val 2940"/>
            </a:avLst>
          </a:prstGeom>
          <a:solidFill>
            <a:schemeClr val="accent2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2">
                    <a:lumMod val="75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50k</a:t>
            </a:r>
            <a:endParaRPr lang="en-US">
              <a:latin typeface="Corbel" panose="020B0503020204020204" pitchFamily="34" charset="0"/>
            </a:endParaRPr>
          </a:p>
        </p:txBody>
      </p:sp>
      <p:sp>
        <p:nvSpPr>
          <p:cNvPr id="37" name="TextBox 30">
            <a:extLst>
              <a:ext uri="{FF2B5EF4-FFF2-40B4-BE49-F238E27FC236}">
                <a16:creationId xmlns:a16="http://schemas.microsoft.com/office/drawing/2014/main" id="{1FF4EBFB-2DA8-BD0E-B615-50ECB59179C9}"/>
              </a:ext>
            </a:extLst>
          </p:cNvPr>
          <p:cNvSpPr txBox="1"/>
          <p:nvPr/>
        </p:nvSpPr>
        <p:spPr>
          <a:xfrm>
            <a:off x="942770" y="4260391"/>
            <a:ext cx="1547068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CH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>
                <a:solidFill>
                  <a:srgbClr val="FF0000"/>
                </a:solidFill>
                <a:latin typeface="Corbel" panose="020B0503020204020204" pitchFamily="34" charset="0"/>
                <a:ea typeface="+mn-lt"/>
                <a:cs typeface="+mn-lt"/>
              </a:rPr>
              <a:t>Minor</a:t>
            </a:r>
          </a:p>
          <a:p>
            <a:pPr algn="ctr"/>
            <a:r>
              <a:rPr lang="en-GB" b="1">
                <a:solidFill>
                  <a:srgbClr val="FF0000"/>
                </a:solidFill>
                <a:latin typeface="Corbel" panose="020B0503020204020204" pitchFamily="34" charset="0"/>
                <a:ea typeface="+mn-lt"/>
                <a:cs typeface="+mn-lt"/>
              </a:rPr>
              <a:t>Page</a:t>
            </a:r>
          </a:p>
          <a:p>
            <a:pPr algn="ctr"/>
            <a:r>
              <a:rPr lang="en-GB" b="1">
                <a:solidFill>
                  <a:srgbClr val="FF0000"/>
                </a:solidFill>
                <a:latin typeface="Corbel" panose="020B0503020204020204" pitchFamily="34" charset="0"/>
                <a:ea typeface="+mn-lt"/>
                <a:cs typeface="+mn-lt"/>
              </a:rPr>
              <a:t>Faults</a:t>
            </a:r>
            <a:endParaRPr lang="en-US" b="1">
              <a:solidFill>
                <a:srgbClr val="FF0000"/>
              </a:solidFill>
              <a:latin typeface="Corbel" panose="020B0503020204020204" pitchFamily="34" charset="0"/>
              <a:ea typeface="+mn-lt"/>
              <a:cs typeface="+mn-lt"/>
            </a:endParaRPr>
          </a:p>
        </p:txBody>
      </p:sp>
      <p:sp>
        <p:nvSpPr>
          <p:cNvPr id="38" name="TextBox 32">
            <a:extLst>
              <a:ext uri="{FF2B5EF4-FFF2-40B4-BE49-F238E27FC236}">
                <a16:creationId xmlns:a16="http://schemas.microsoft.com/office/drawing/2014/main" id="{4B419228-1976-74A0-298F-54E4555F01BF}"/>
              </a:ext>
            </a:extLst>
          </p:cNvPr>
          <p:cNvSpPr txBox="1"/>
          <p:nvPr/>
        </p:nvSpPr>
        <p:spPr>
          <a:xfrm>
            <a:off x="1906687" y="4570608"/>
            <a:ext cx="780337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CH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 err="1">
                <a:solidFill>
                  <a:srgbClr val="00B050"/>
                </a:solidFill>
                <a:latin typeface="Corbel" panose="020B0503020204020204" pitchFamily="34" charset="0"/>
                <a:ea typeface="+mn-lt"/>
                <a:cs typeface="+mn-lt"/>
              </a:rPr>
              <a:t>CoW</a:t>
            </a:r>
            <a:endParaRPr lang="en-GB" b="1">
              <a:solidFill>
                <a:srgbClr val="00B050"/>
              </a:solidFill>
              <a:latin typeface="Corbel" panose="020B0503020204020204" pitchFamily="34" charset="0"/>
              <a:ea typeface="+mn-lt"/>
              <a:cs typeface="+mn-lt"/>
            </a:endParaRPr>
          </a:p>
        </p:txBody>
      </p:sp>
      <p:sp>
        <p:nvSpPr>
          <p:cNvPr id="39" name="TextBox 52">
            <a:extLst>
              <a:ext uri="{FF2B5EF4-FFF2-40B4-BE49-F238E27FC236}">
                <a16:creationId xmlns:a16="http://schemas.microsoft.com/office/drawing/2014/main" id="{00136E4D-F98F-7BD7-E467-28472F809798}"/>
              </a:ext>
            </a:extLst>
          </p:cNvPr>
          <p:cNvSpPr txBox="1"/>
          <p:nvPr/>
        </p:nvSpPr>
        <p:spPr>
          <a:xfrm>
            <a:off x="2441236" y="4515354"/>
            <a:ext cx="1076213" cy="64633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CH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>
                <a:solidFill>
                  <a:srgbClr val="00B050"/>
                </a:solidFill>
                <a:latin typeface="Corbel" panose="020B0503020204020204" pitchFamily="34" charset="0"/>
                <a:ea typeface="+mn-lt"/>
                <a:cs typeface="+mn-lt"/>
              </a:rPr>
              <a:t>THP</a:t>
            </a:r>
          </a:p>
          <a:p>
            <a:pPr algn="ctr"/>
            <a:r>
              <a:rPr lang="en-GB" b="1">
                <a:solidFill>
                  <a:srgbClr val="00B050"/>
                </a:solidFill>
                <a:latin typeface="Corbel" panose="020B0503020204020204" pitchFamily="34" charset="0"/>
                <a:ea typeface="+mn-lt"/>
                <a:cs typeface="+mn-lt"/>
              </a:rPr>
              <a:t>Collapse</a:t>
            </a:r>
            <a:endParaRPr lang="en-US" b="1">
              <a:solidFill>
                <a:srgbClr val="00B050"/>
              </a:solidFill>
              <a:latin typeface="Corbel" panose="020B0503020204020204" pitchFamily="34" charset="0"/>
              <a:ea typeface="+mn-lt"/>
              <a:cs typeface="+mn-lt"/>
            </a:endParaRPr>
          </a:p>
        </p:txBody>
      </p:sp>
      <p:sp>
        <p:nvSpPr>
          <p:cNvPr id="40" name="Rounded Rectangle 5">
            <a:extLst>
              <a:ext uri="{FF2B5EF4-FFF2-40B4-BE49-F238E27FC236}">
                <a16:creationId xmlns:a16="http://schemas.microsoft.com/office/drawing/2014/main" id="{DF17D591-08F6-C971-492B-2CD851F1CF3D}"/>
              </a:ext>
            </a:extLst>
          </p:cNvPr>
          <p:cNvSpPr/>
          <p:nvPr/>
        </p:nvSpPr>
        <p:spPr>
          <a:xfrm>
            <a:off x="2018983" y="5142159"/>
            <a:ext cx="628455" cy="321205"/>
          </a:xfrm>
          <a:prstGeom prst="roundRect">
            <a:avLst>
              <a:gd name="adj" fmla="val 2940"/>
            </a:avLst>
          </a:prstGeom>
          <a:solidFill>
            <a:schemeClr val="accent2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2">
                    <a:lumMod val="75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250</a:t>
            </a:r>
            <a:endParaRPr lang="en-US">
              <a:latin typeface="Corbel" panose="020B0503020204020204" pitchFamily="34" charset="0"/>
            </a:endParaRPr>
          </a:p>
        </p:txBody>
      </p:sp>
      <p:sp>
        <p:nvSpPr>
          <p:cNvPr id="41" name="Rounded Rectangle 5">
            <a:extLst>
              <a:ext uri="{FF2B5EF4-FFF2-40B4-BE49-F238E27FC236}">
                <a16:creationId xmlns:a16="http://schemas.microsoft.com/office/drawing/2014/main" id="{BAE1D86F-D753-9DB8-E069-857166151BFC}"/>
              </a:ext>
            </a:extLst>
          </p:cNvPr>
          <p:cNvSpPr/>
          <p:nvPr/>
        </p:nvSpPr>
        <p:spPr>
          <a:xfrm>
            <a:off x="2644712" y="5142159"/>
            <a:ext cx="628455" cy="321205"/>
          </a:xfrm>
          <a:prstGeom prst="roundRect">
            <a:avLst>
              <a:gd name="adj" fmla="val 2940"/>
            </a:avLst>
          </a:prstGeom>
          <a:solidFill>
            <a:schemeClr val="accent2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2">
                    <a:lumMod val="75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50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0A2EA30-0371-BB0F-7F5E-5B6870841A95}"/>
              </a:ext>
            </a:extLst>
          </p:cNvPr>
          <p:cNvSpPr txBox="1"/>
          <p:nvPr/>
        </p:nvSpPr>
        <p:spPr>
          <a:xfrm>
            <a:off x="177051" y="5548202"/>
            <a:ext cx="82494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b="1">
                <a:solidFill>
                  <a:srgbClr val="7030A0"/>
                </a:solidFill>
                <a:latin typeface="Corbel" panose="020B0503020204020204" pitchFamily="34" charset="0"/>
                <a:ea typeface="Calibri"/>
                <a:cs typeface="Calibri"/>
              </a:rPr>
              <a:t>PMV</a:t>
            </a:r>
            <a:endParaRPr lang="en-GB">
              <a:latin typeface="Corbel" panose="020B0503020204020204" pitchFamily="34" charset="0"/>
              <a:ea typeface="Calibri"/>
              <a:cs typeface="Calibri"/>
            </a:endParaRPr>
          </a:p>
        </p:txBody>
      </p:sp>
      <p:sp>
        <p:nvSpPr>
          <p:cNvPr id="43" name="Rounded Rectangle 5">
            <a:extLst>
              <a:ext uri="{FF2B5EF4-FFF2-40B4-BE49-F238E27FC236}">
                <a16:creationId xmlns:a16="http://schemas.microsoft.com/office/drawing/2014/main" id="{99ADC1AE-0C79-D3CF-D65E-DBCA70CECADF}"/>
              </a:ext>
            </a:extLst>
          </p:cNvPr>
          <p:cNvSpPr/>
          <p:nvPr/>
        </p:nvSpPr>
        <p:spPr>
          <a:xfrm>
            <a:off x="1206217" y="6069811"/>
            <a:ext cx="804278" cy="314565"/>
          </a:xfrm>
          <a:prstGeom prst="roundRect">
            <a:avLst>
              <a:gd name="adj" fmla="val 2940"/>
            </a:avLst>
          </a:prstGeom>
          <a:solidFill>
            <a:srgbClr val="FF5050"/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4σ </a:t>
            </a:r>
            <a:r>
              <a:rPr lang="en-US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&gt; </a:t>
            </a:r>
            <a:r>
              <a:rPr lang="el-GR" b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rPr>
              <a:t>ε</a:t>
            </a:r>
            <a:endParaRPr lang="en-US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DCA6737-C6B8-C2C5-6774-2CF82C0DAB1F}"/>
              </a:ext>
            </a:extLst>
          </p:cNvPr>
          <p:cNvSpPr txBox="1"/>
          <p:nvPr/>
        </p:nvSpPr>
        <p:spPr>
          <a:xfrm>
            <a:off x="114062" y="5074351"/>
            <a:ext cx="9509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>
                <a:solidFill>
                  <a:schemeClr val="accent2">
                    <a:lumMod val="76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RMV</a:t>
            </a:r>
            <a:endParaRPr lang="en-GB">
              <a:solidFill>
                <a:schemeClr val="tx1"/>
              </a:solidFill>
              <a:latin typeface="Corbel" panose="020B0503020204020204" pitchFamily="34" charset="0"/>
              <a:ea typeface="Calibri"/>
              <a:cs typeface="Calibri"/>
            </a:endParaRPr>
          </a:p>
        </p:txBody>
      </p:sp>
      <p:sp>
        <p:nvSpPr>
          <p:cNvPr id="45" name="Rounded Rectangle 5">
            <a:extLst>
              <a:ext uri="{FF2B5EF4-FFF2-40B4-BE49-F238E27FC236}">
                <a16:creationId xmlns:a16="http://schemas.microsoft.com/office/drawing/2014/main" id="{C27EC6F0-283E-71C0-F07B-317A19D99145}"/>
              </a:ext>
            </a:extLst>
          </p:cNvPr>
          <p:cNvSpPr/>
          <p:nvPr/>
        </p:nvSpPr>
        <p:spPr>
          <a:xfrm>
            <a:off x="1199486" y="5588159"/>
            <a:ext cx="804278" cy="321205"/>
          </a:xfrm>
          <a:prstGeom prst="roundRect">
            <a:avLst>
              <a:gd name="adj" fmla="val 2940"/>
            </a:avLst>
          </a:prstGeom>
          <a:solidFill>
            <a:schemeClr val="accent5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2">
                    <a:lumMod val="75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100k</a:t>
            </a:r>
            <a:endParaRPr lang="en-US">
              <a:latin typeface="Corbel" panose="020B0503020204020204" pitchFamily="34" charset="0"/>
            </a:endParaRPr>
          </a:p>
        </p:txBody>
      </p:sp>
      <p:sp>
        <p:nvSpPr>
          <p:cNvPr id="46" name="Rounded Rectangle 5">
            <a:extLst>
              <a:ext uri="{FF2B5EF4-FFF2-40B4-BE49-F238E27FC236}">
                <a16:creationId xmlns:a16="http://schemas.microsoft.com/office/drawing/2014/main" id="{A2B926AB-226F-3B2A-B8DE-EFB22FD5F631}"/>
              </a:ext>
            </a:extLst>
          </p:cNvPr>
          <p:cNvSpPr/>
          <p:nvPr/>
        </p:nvSpPr>
        <p:spPr>
          <a:xfrm>
            <a:off x="2008772" y="5588159"/>
            <a:ext cx="628455" cy="321205"/>
          </a:xfrm>
          <a:prstGeom prst="roundRect">
            <a:avLst>
              <a:gd name="adj" fmla="val 2940"/>
            </a:avLst>
          </a:prstGeom>
          <a:solidFill>
            <a:schemeClr val="accent5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2">
                    <a:lumMod val="75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250</a:t>
            </a:r>
            <a:endParaRPr lang="en-US">
              <a:latin typeface="Corbel" panose="020B0503020204020204" pitchFamily="34" charset="0"/>
            </a:endParaRPr>
          </a:p>
        </p:txBody>
      </p:sp>
      <p:sp>
        <p:nvSpPr>
          <p:cNvPr id="47" name="Rounded Rectangle 5">
            <a:extLst>
              <a:ext uri="{FF2B5EF4-FFF2-40B4-BE49-F238E27FC236}">
                <a16:creationId xmlns:a16="http://schemas.microsoft.com/office/drawing/2014/main" id="{CBAFEF83-D1A0-E3DC-8FDE-D3909CAAC989}"/>
              </a:ext>
            </a:extLst>
          </p:cNvPr>
          <p:cNvSpPr/>
          <p:nvPr/>
        </p:nvSpPr>
        <p:spPr>
          <a:xfrm>
            <a:off x="2634501" y="5588159"/>
            <a:ext cx="628455" cy="321205"/>
          </a:xfrm>
          <a:prstGeom prst="roundRect">
            <a:avLst>
              <a:gd name="adj" fmla="val 2940"/>
            </a:avLst>
          </a:prstGeom>
          <a:solidFill>
            <a:schemeClr val="accent5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2">
                    <a:lumMod val="75000"/>
                  </a:schemeClr>
                </a:solidFill>
                <a:latin typeface="Corbel" panose="020B0503020204020204" pitchFamily="34" charset="0"/>
                <a:ea typeface="Calibri"/>
                <a:cs typeface="Calibri"/>
              </a:rPr>
              <a:t>50</a:t>
            </a:r>
          </a:p>
        </p:txBody>
      </p:sp>
      <p:sp>
        <p:nvSpPr>
          <p:cNvPr id="48" name="Rounded Rectangle 5">
            <a:extLst>
              <a:ext uri="{FF2B5EF4-FFF2-40B4-BE49-F238E27FC236}">
                <a16:creationId xmlns:a16="http://schemas.microsoft.com/office/drawing/2014/main" id="{AD23A945-FE1D-9C9D-D627-B6C0924E1072}"/>
              </a:ext>
            </a:extLst>
          </p:cNvPr>
          <p:cNvSpPr/>
          <p:nvPr/>
        </p:nvSpPr>
        <p:spPr>
          <a:xfrm>
            <a:off x="2001183" y="6069811"/>
            <a:ext cx="628455" cy="321205"/>
          </a:xfrm>
          <a:prstGeom prst="roundRect">
            <a:avLst>
              <a:gd name="adj" fmla="val 2940"/>
            </a:avLst>
          </a:prstGeom>
          <a:solidFill>
            <a:schemeClr val="accent3">
              <a:lumMod val="40000"/>
              <a:lumOff val="6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49" name="Rounded Rectangle 5">
            <a:extLst>
              <a:ext uri="{FF2B5EF4-FFF2-40B4-BE49-F238E27FC236}">
                <a16:creationId xmlns:a16="http://schemas.microsoft.com/office/drawing/2014/main" id="{2C9D175C-0209-E55B-4116-1A38826FF8E3}"/>
              </a:ext>
            </a:extLst>
          </p:cNvPr>
          <p:cNvSpPr/>
          <p:nvPr/>
        </p:nvSpPr>
        <p:spPr>
          <a:xfrm>
            <a:off x="2632083" y="6064779"/>
            <a:ext cx="628455" cy="321205"/>
          </a:xfrm>
          <a:prstGeom prst="roundRect">
            <a:avLst>
              <a:gd name="adj" fmla="val 2940"/>
            </a:avLst>
          </a:prstGeom>
          <a:solidFill>
            <a:schemeClr val="accent3">
              <a:lumMod val="40000"/>
              <a:lumOff val="6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E09F755-3896-2B1E-BF52-7E74E6B83CC7}"/>
              </a:ext>
            </a:extLst>
          </p:cNvPr>
          <p:cNvCxnSpPr>
            <a:cxnSpLocks/>
          </p:cNvCxnSpPr>
          <p:nvPr/>
        </p:nvCxnSpPr>
        <p:spPr>
          <a:xfrm>
            <a:off x="1891187" y="1958444"/>
            <a:ext cx="2573" cy="338701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A9C1E665-B1C2-FB77-EAFD-425670AB7B94}"/>
              </a:ext>
            </a:extLst>
          </p:cNvPr>
          <p:cNvSpPr txBox="1"/>
          <p:nvPr/>
        </p:nvSpPr>
        <p:spPr>
          <a:xfrm>
            <a:off x="8182675" y="4077711"/>
            <a:ext cx="961325" cy="43274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Corbel" panose="020B0503020204020204" pitchFamily="34" charset="0"/>
                <a:ea typeface="Calibri"/>
                <a:cs typeface="Calibri"/>
              </a:rPr>
              <a:t>else …</a:t>
            </a:r>
            <a:endParaRPr lang="en-US">
              <a:latin typeface="Corbel" panose="020B0503020204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A4EC406-6633-D5F0-E685-2F7C69352264}"/>
              </a:ext>
            </a:extLst>
          </p:cNvPr>
          <p:cNvSpPr txBox="1"/>
          <p:nvPr/>
        </p:nvSpPr>
        <p:spPr>
          <a:xfrm>
            <a:off x="-83280" y="6466367"/>
            <a:ext cx="136237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err="1">
                <a:latin typeface="Corbel" panose="020B0503020204020204" pitchFamily="34" charset="0"/>
                <a:ea typeface="Calibri"/>
                <a:cs typeface="Calibri"/>
              </a:rPr>
              <a:t>i</a:t>
            </a:r>
            <a:endParaRPr lang="en-US">
              <a:latin typeface="Corbel" panose="020B0503020204020204" pitchFamily="34" charset="0"/>
              <a:ea typeface="Calibri"/>
              <a:cs typeface="Calibri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62F327C-ADB8-2C67-C0AC-4A84F53150AC}"/>
              </a:ext>
            </a:extLst>
          </p:cNvPr>
          <p:cNvSpPr txBox="1"/>
          <p:nvPr/>
        </p:nvSpPr>
        <p:spPr>
          <a:xfrm>
            <a:off x="1230799" y="6459727"/>
            <a:ext cx="80427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2A4CDFB-3943-B76C-F2EC-85B7F6F292EE}"/>
              </a:ext>
            </a:extLst>
          </p:cNvPr>
          <p:cNvSpPr txBox="1"/>
          <p:nvPr/>
        </p:nvSpPr>
        <p:spPr>
          <a:xfrm>
            <a:off x="1920860" y="6466367"/>
            <a:ext cx="80427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E446EE6-81B0-D45B-0839-F6C57329761B}"/>
              </a:ext>
            </a:extLst>
          </p:cNvPr>
          <p:cNvSpPr txBox="1"/>
          <p:nvPr/>
        </p:nvSpPr>
        <p:spPr>
          <a:xfrm>
            <a:off x="2544171" y="6466367"/>
            <a:ext cx="80427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25A24303-247B-AA9B-5E0B-44B4493F52DF}"/>
              </a:ext>
            </a:extLst>
          </p:cNvPr>
          <p:cNvSpPr txBox="1">
            <a:spLocks/>
          </p:cNvSpPr>
          <p:nvPr/>
        </p:nvSpPr>
        <p:spPr>
          <a:xfrm>
            <a:off x="-129714" y="948636"/>
            <a:ext cx="4714800" cy="5941085"/>
          </a:xfrm>
          <a:prstGeom prst="roundRect">
            <a:avLst>
              <a:gd name="adj" fmla="val 0"/>
            </a:avLst>
          </a:prstGeom>
          <a:solidFill>
            <a:schemeClr val="bg1">
              <a:alpha val="9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CH" sz="3500" i="1"/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D93474F6-3F85-AF44-6AB7-2A0A61AF974B}"/>
              </a:ext>
            </a:extLst>
          </p:cNvPr>
          <p:cNvSpPr txBox="1">
            <a:spLocks/>
          </p:cNvSpPr>
          <p:nvPr/>
        </p:nvSpPr>
        <p:spPr>
          <a:xfrm>
            <a:off x="4572000" y="3231262"/>
            <a:ext cx="1564162" cy="996126"/>
          </a:xfrm>
          <a:prstGeom prst="roundRect">
            <a:avLst>
              <a:gd name="adj" fmla="val 0"/>
            </a:avLst>
          </a:prstGeom>
          <a:solidFill>
            <a:schemeClr val="bg1">
              <a:alpha val="9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CH" sz="3500" i="1"/>
          </a:p>
        </p:txBody>
      </p:sp>
    </p:spTree>
    <p:extLst>
      <p:ext uri="{BB962C8B-B14F-4D97-AF65-F5344CB8AC3E}">
        <p14:creationId xmlns:p14="http://schemas.microsoft.com/office/powerpoint/2010/main" val="53345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134BF-61DD-E9D8-A106-22DB66F75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8C0E3B-C7DC-25B5-8D05-C64542659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53</a:t>
            </a:fld>
            <a:endParaRPr lang="en-C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C583F7D-5094-FFBB-00E1-3A8678097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Corbel"/>
              </a:rPr>
              <a:t>2</a:t>
            </a:r>
            <a:r>
              <a:rPr lang="en-CH">
                <a:latin typeface="Corbel"/>
              </a:rPr>
              <a:t>. </a:t>
            </a:r>
            <a:r>
              <a:rPr lang="en-US">
                <a:latin typeface="Corbel"/>
              </a:rPr>
              <a:t>Agentic </a:t>
            </a:r>
            <a:r>
              <a:rPr lang="en-CH">
                <a:latin typeface="Corbel"/>
              </a:rPr>
              <a:t>Profiling</a:t>
            </a:r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B3A070B-F286-68D7-5C3F-2E5337B3E81A}"/>
              </a:ext>
            </a:extLst>
          </p:cNvPr>
          <p:cNvGrpSpPr/>
          <p:nvPr/>
        </p:nvGrpSpPr>
        <p:grpSpPr>
          <a:xfrm>
            <a:off x="231249" y="968760"/>
            <a:ext cx="8880397" cy="2688853"/>
            <a:chOff x="231249" y="968760"/>
            <a:chExt cx="8880397" cy="2688853"/>
          </a:xfrm>
        </p:grpSpPr>
        <p:sp>
          <p:nvSpPr>
            <p:cNvPr id="8" name="Rounded Rectangle 4">
              <a:extLst>
                <a:ext uri="{FF2B5EF4-FFF2-40B4-BE49-F238E27FC236}">
                  <a16:creationId xmlns:a16="http://schemas.microsoft.com/office/drawing/2014/main" id="{E4C12B5C-4180-6FF5-768D-0907ED97A8D1}"/>
                </a:ext>
              </a:extLst>
            </p:cNvPr>
            <p:cNvSpPr/>
            <p:nvPr/>
          </p:nvSpPr>
          <p:spPr>
            <a:xfrm>
              <a:off x="234499" y="1602491"/>
              <a:ext cx="2367372" cy="927344"/>
            </a:xfrm>
            <a:prstGeom prst="roundRect">
              <a:avLst>
                <a:gd name="adj" fmla="val 4430"/>
              </a:avLst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2800" i="1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 algn="ctr"/>
              <a:r>
                <a:rPr lang="en-US" sz="2800" i="1" err="1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eBPF</a:t>
              </a:r>
              <a:r>
                <a:rPr lang="en-US" sz="2800" i="1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 probe</a:t>
              </a:r>
              <a:endParaRPr lang="en-US">
                <a:solidFill>
                  <a:schemeClr val="tx1"/>
                </a:solidFill>
                <a:ea typeface="Calibri"/>
                <a:cs typeface="Calibri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FBC976F-37D8-3F85-01BF-EF97A2EA9B79}"/>
                </a:ext>
              </a:extLst>
            </p:cNvPr>
            <p:cNvSpPr/>
            <p:nvPr/>
          </p:nvSpPr>
          <p:spPr>
            <a:xfrm>
              <a:off x="231249" y="1598915"/>
              <a:ext cx="601421" cy="535024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CH" sz="3200" b="1">
                  <a:latin typeface="Avenir Next LT Pro"/>
                  <a:cs typeface="Muna"/>
                </a:rPr>
                <a:t>1</a:t>
              </a:r>
              <a:endParaRPr lang="en-US" sz="3200" b="1">
                <a:latin typeface="Avenir Next LT Pro"/>
                <a:cs typeface="Muna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738FB1A-5AF4-1855-74E0-98CD45748377}"/>
                </a:ext>
              </a:extLst>
            </p:cNvPr>
            <p:cNvSpPr txBox="1"/>
            <p:nvPr/>
          </p:nvSpPr>
          <p:spPr>
            <a:xfrm>
              <a:off x="840416" y="1586676"/>
              <a:ext cx="1884003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3200" b="1" i="1">
                  <a:solidFill>
                    <a:schemeClr val="accent1">
                      <a:lumMod val="50000"/>
                    </a:schemeClr>
                  </a:solidFill>
                  <a:ea typeface="Calibri"/>
                  <a:cs typeface="Calibri"/>
                </a:rPr>
                <a:t>Generate</a:t>
              </a:r>
            </a:p>
          </p:txBody>
        </p:sp>
        <p:sp>
          <p:nvSpPr>
            <p:cNvPr id="20" name="Down Arrow 12">
              <a:extLst>
                <a:ext uri="{FF2B5EF4-FFF2-40B4-BE49-F238E27FC236}">
                  <a16:creationId xmlns:a16="http://schemas.microsoft.com/office/drawing/2014/main" id="{41E54017-5EF2-D6B6-BB2C-227797B68898}"/>
                </a:ext>
              </a:extLst>
            </p:cNvPr>
            <p:cNvSpPr/>
            <p:nvPr/>
          </p:nvSpPr>
          <p:spPr>
            <a:xfrm rot="16200000">
              <a:off x="2927130" y="1743384"/>
              <a:ext cx="280287" cy="795805"/>
            </a:xfrm>
            <a:prstGeom prst="downArrow">
              <a:avLst/>
            </a:prstGeom>
            <a:ln w="38100"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24" name="Rounded Rectangle 4">
              <a:extLst>
                <a:ext uri="{FF2B5EF4-FFF2-40B4-BE49-F238E27FC236}">
                  <a16:creationId xmlns:a16="http://schemas.microsoft.com/office/drawing/2014/main" id="{154C112E-917E-67D9-B6F5-FDBFFE6B1566}"/>
                </a:ext>
              </a:extLst>
            </p:cNvPr>
            <p:cNvSpPr/>
            <p:nvPr/>
          </p:nvSpPr>
          <p:spPr>
            <a:xfrm>
              <a:off x="3465176" y="1887698"/>
              <a:ext cx="2268874" cy="514605"/>
            </a:xfrm>
            <a:prstGeom prst="roundRect">
              <a:avLst>
                <a:gd name="adj" fmla="val 4430"/>
              </a:avLst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>
                <a:solidFill>
                  <a:schemeClr val="tx1"/>
                </a:solidFill>
                <a:ea typeface="Calibri"/>
                <a:cs typeface="Calibri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20AB724-06AF-3A03-AF83-7296E9696285}"/>
                </a:ext>
              </a:extLst>
            </p:cNvPr>
            <p:cNvSpPr/>
            <p:nvPr/>
          </p:nvSpPr>
          <p:spPr>
            <a:xfrm>
              <a:off x="3434322" y="1367781"/>
              <a:ext cx="537712" cy="48383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CH" sz="3200" b="1">
                  <a:latin typeface="Avenir Next LT Pro"/>
                  <a:cs typeface="Muna"/>
                </a:rPr>
                <a:t>2</a:t>
              </a:r>
              <a:endParaRPr lang="en-US" sz="3200" b="1">
                <a:latin typeface="Avenir Next LT Pro"/>
                <a:cs typeface="Muna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3AA01D4-B841-B690-0EA9-618C4EB3C9A0}"/>
                </a:ext>
              </a:extLst>
            </p:cNvPr>
            <p:cNvSpPr txBox="1"/>
            <p:nvPr/>
          </p:nvSpPr>
          <p:spPr>
            <a:xfrm>
              <a:off x="3512974" y="1889718"/>
              <a:ext cx="2221076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800" b="1" i="1">
                  <a:solidFill>
                    <a:schemeClr val="accent1">
                      <a:lumMod val="50000"/>
                    </a:schemeClr>
                  </a:solidFill>
                  <a:ea typeface="Calibri"/>
                  <a:cs typeface="Calibri"/>
                </a:rPr>
                <a:t>Verify </a:t>
              </a:r>
              <a:r>
                <a:rPr lang="en-US" sz="2800" i="1">
                  <a:solidFill>
                    <a:schemeClr val="accent1">
                      <a:lumMod val="50000"/>
                    </a:schemeClr>
                  </a:solidFill>
                  <a:ea typeface="Calibri"/>
                  <a:cs typeface="Calibri"/>
                </a:rPr>
                <a:t>&amp;</a:t>
              </a:r>
              <a:r>
                <a:rPr lang="en-US" sz="2800" b="1" i="1">
                  <a:solidFill>
                    <a:schemeClr val="accent1">
                      <a:lumMod val="50000"/>
                    </a:schemeClr>
                  </a:solidFill>
                  <a:ea typeface="Calibri"/>
                  <a:cs typeface="Calibri"/>
                </a:rPr>
                <a:t> Load</a:t>
              </a:r>
              <a:endParaRPr lang="en-US" sz="2800" i="1">
                <a:solidFill>
                  <a:schemeClr val="accent1">
                    <a:lumMod val="50000"/>
                  </a:schemeClr>
                </a:solidFill>
                <a:ea typeface="Calibri"/>
                <a:cs typeface="Calibri"/>
              </a:endParaRPr>
            </a:p>
          </p:txBody>
        </p:sp>
        <p:pic>
          <p:nvPicPr>
            <p:cNvPr id="30" name="Picture 29" descr="eBPF - Wikipedia">
              <a:extLst>
                <a:ext uri="{FF2B5EF4-FFF2-40B4-BE49-F238E27FC236}">
                  <a16:creationId xmlns:a16="http://schemas.microsoft.com/office/drawing/2014/main" id="{2A8C3581-C16E-3A54-0D99-38FE81935E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53218" y="1665863"/>
              <a:ext cx="837519" cy="305714"/>
            </a:xfrm>
            <a:prstGeom prst="rect">
              <a:avLst/>
            </a:prstGeom>
          </p:spPr>
        </p:pic>
        <p:sp>
          <p:nvSpPr>
            <p:cNvPr id="32" name="Rounded Rectangle 4">
              <a:extLst>
                <a:ext uri="{FF2B5EF4-FFF2-40B4-BE49-F238E27FC236}">
                  <a16:creationId xmlns:a16="http://schemas.microsoft.com/office/drawing/2014/main" id="{77235E48-3654-EFDB-A7A9-AEA303CCFEE8}"/>
                </a:ext>
              </a:extLst>
            </p:cNvPr>
            <p:cNvSpPr/>
            <p:nvPr/>
          </p:nvSpPr>
          <p:spPr>
            <a:xfrm>
              <a:off x="6198769" y="998008"/>
              <a:ext cx="2912877" cy="2283606"/>
            </a:xfrm>
            <a:prstGeom prst="roundRect">
              <a:avLst>
                <a:gd name="adj" fmla="val 4430"/>
              </a:avLst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2800" i="1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  <a:p>
              <a:pPr algn="ctr"/>
              <a:r>
                <a:rPr lang="en-US" sz="2800" i="1">
                  <a:solidFill>
                    <a:schemeClr val="tx1"/>
                  </a:solidFill>
                  <a:ea typeface="Calibri"/>
                  <a:cs typeface="Calibri"/>
                </a:rPr>
                <a:t>a </a:t>
              </a:r>
              <a:r>
                <a:rPr lang="en-US" sz="2800" b="1" i="1">
                  <a:solidFill>
                    <a:schemeClr val="accent6">
                      <a:lumMod val="49000"/>
                    </a:schemeClr>
                  </a:solidFill>
                  <a:latin typeface="Corbel"/>
                  <a:ea typeface="+mn-lt"/>
                  <a:cs typeface="+mn-lt"/>
                </a:rPr>
                <a:t>perturbed system</a:t>
              </a:r>
              <a:endParaRPr lang="en-US" sz="2800" i="1">
                <a:solidFill>
                  <a:schemeClr val="tx1"/>
                </a:solidFill>
                <a:ea typeface="Calibri"/>
                <a:cs typeface="Calibri"/>
              </a:endParaRPr>
            </a:p>
            <a:p>
              <a:pPr algn="ctr"/>
              <a:r>
                <a:rPr lang="en-US" sz="2800" i="1">
                  <a:solidFill>
                    <a:schemeClr val="tx1"/>
                  </a:solidFill>
                  <a:ea typeface="Calibri"/>
                  <a:cs typeface="Calibri"/>
                </a:rPr>
                <a:t>using an </a:t>
              </a:r>
              <a:r>
                <a:rPr lang="en-US" sz="2800" i="1">
                  <a:solidFill>
                    <a:schemeClr val="accent1">
                      <a:lumMod val="50000"/>
                    </a:schemeClr>
                  </a:solidFill>
                  <a:ea typeface="Calibri"/>
                  <a:cs typeface="Calibri"/>
                </a:rPr>
                <a:t>agentic profiler</a:t>
              </a:r>
              <a:endParaRPr lang="en-US" sz="2800" i="1">
                <a:solidFill>
                  <a:schemeClr val="tx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7B6A2798-47C5-0BEC-0A96-4C94E0BA09D3}"/>
                </a:ext>
              </a:extLst>
            </p:cNvPr>
            <p:cNvSpPr/>
            <p:nvPr/>
          </p:nvSpPr>
          <p:spPr>
            <a:xfrm>
              <a:off x="6209900" y="1054346"/>
              <a:ext cx="637067" cy="535024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CH" sz="3200" b="1">
                  <a:latin typeface="Avenir Next LT Pro"/>
                  <a:cs typeface="Muna"/>
                </a:rPr>
                <a:t>3</a:t>
              </a:r>
              <a:endParaRPr lang="en-US" sz="3200" b="1">
                <a:latin typeface="Avenir Next LT Pro"/>
                <a:cs typeface="Muna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0C32B8A-8D4A-A0F4-4E85-252B96BCB598}"/>
                </a:ext>
              </a:extLst>
            </p:cNvPr>
            <p:cNvSpPr txBox="1"/>
            <p:nvPr/>
          </p:nvSpPr>
          <p:spPr>
            <a:xfrm>
              <a:off x="6809960" y="1000409"/>
              <a:ext cx="2011322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3200" b="1" i="1">
                  <a:solidFill>
                    <a:schemeClr val="accent1">
                      <a:lumMod val="50000"/>
                    </a:schemeClr>
                  </a:solidFill>
                  <a:ea typeface="Calibri"/>
                  <a:cs typeface="Calibri"/>
                </a:rPr>
                <a:t>Measure</a:t>
              </a:r>
              <a:endParaRPr lang="en-US" sz="3200">
                <a:solidFill>
                  <a:schemeClr val="accent1">
                    <a:lumMod val="50000"/>
                  </a:schemeClr>
                </a:solidFill>
                <a:ea typeface="Calibri"/>
                <a:cs typeface="Calibri"/>
              </a:endParaRPr>
            </a:p>
          </p:txBody>
        </p:sp>
        <p:sp>
          <p:nvSpPr>
            <p:cNvPr id="38" name="Down Arrow 12">
              <a:extLst>
                <a:ext uri="{FF2B5EF4-FFF2-40B4-BE49-F238E27FC236}">
                  <a16:creationId xmlns:a16="http://schemas.microsoft.com/office/drawing/2014/main" id="{6B0DEC6B-156E-0774-B7F5-5D1616C25158}"/>
                </a:ext>
              </a:extLst>
            </p:cNvPr>
            <p:cNvSpPr/>
            <p:nvPr/>
          </p:nvSpPr>
          <p:spPr>
            <a:xfrm rot="16200000">
              <a:off x="5853500" y="1920431"/>
              <a:ext cx="254857" cy="449283"/>
            </a:xfrm>
            <a:prstGeom prst="downArrow">
              <a:avLst>
                <a:gd name="adj1" fmla="val 50000"/>
                <a:gd name="adj2" fmla="val 71675"/>
              </a:avLst>
            </a:prstGeom>
            <a:ln w="38100"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8" name="Down Arrow 12">
              <a:extLst>
                <a:ext uri="{FF2B5EF4-FFF2-40B4-BE49-F238E27FC236}">
                  <a16:creationId xmlns:a16="http://schemas.microsoft.com/office/drawing/2014/main" id="{55FA1511-B1CB-1538-324E-156724D86985}"/>
                </a:ext>
              </a:extLst>
            </p:cNvPr>
            <p:cNvSpPr/>
            <p:nvPr/>
          </p:nvSpPr>
          <p:spPr>
            <a:xfrm>
              <a:off x="7434899" y="3319986"/>
              <a:ext cx="372358" cy="337627"/>
            </a:xfrm>
            <a:prstGeom prst="downArrow">
              <a:avLst>
                <a:gd name="adj1" fmla="val 38839"/>
                <a:gd name="adj2" fmla="val 50000"/>
              </a:avLst>
            </a:prstGeom>
            <a:ln w="38100"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1" name="Arrow: U-Turn 70">
              <a:extLst>
                <a:ext uri="{FF2B5EF4-FFF2-40B4-BE49-F238E27FC236}">
                  <a16:creationId xmlns:a16="http://schemas.microsoft.com/office/drawing/2014/main" id="{8CF84FCF-D3E7-E4FC-E2B5-DC7B27045EF3}"/>
                </a:ext>
              </a:extLst>
            </p:cNvPr>
            <p:cNvSpPr/>
            <p:nvPr/>
          </p:nvSpPr>
          <p:spPr>
            <a:xfrm rot="11251812">
              <a:off x="2304668" y="1098328"/>
              <a:ext cx="2018418" cy="623720"/>
            </a:xfrm>
            <a:prstGeom prst="curvedUpArrow">
              <a:avLst>
                <a:gd name="adj1" fmla="val 16188"/>
                <a:gd name="adj2" fmla="val 40977"/>
                <a:gd name="adj3" fmla="val 28357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6C8F400-6D3A-4D0E-F383-D3FF60AFA496}"/>
                </a:ext>
              </a:extLst>
            </p:cNvPr>
            <p:cNvSpPr txBox="1"/>
            <p:nvPr/>
          </p:nvSpPr>
          <p:spPr>
            <a:xfrm>
              <a:off x="3942525" y="968760"/>
              <a:ext cx="1531894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GB" sz="2800" b="1">
                  <a:solidFill>
                    <a:srgbClr val="C00000"/>
                  </a:solidFill>
                  <a:ea typeface="Calibri"/>
                  <a:cs typeface="Calibri"/>
                </a:rPr>
                <a:t>Rejected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E9F14E0-28C8-EC95-9A4A-A6EAB79379DA}"/>
              </a:ext>
            </a:extLst>
          </p:cNvPr>
          <p:cNvGrpSpPr/>
          <p:nvPr/>
        </p:nvGrpSpPr>
        <p:grpSpPr>
          <a:xfrm>
            <a:off x="2262374" y="6000466"/>
            <a:ext cx="3601776" cy="862230"/>
            <a:chOff x="2262374" y="6000466"/>
            <a:chExt cx="3601776" cy="862230"/>
          </a:xfrm>
        </p:grpSpPr>
        <p:sp>
          <p:nvSpPr>
            <p:cNvPr id="125" name="Down Arrow 12">
              <a:extLst>
                <a:ext uri="{FF2B5EF4-FFF2-40B4-BE49-F238E27FC236}">
                  <a16:creationId xmlns:a16="http://schemas.microsoft.com/office/drawing/2014/main" id="{72831D13-35D5-D01A-F89B-2E94EB08A2AF}"/>
                </a:ext>
              </a:extLst>
            </p:cNvPr>
            <p:cNvSpPr/>
            <p:nvPr/>
          </p:nvSpPr>
          <p:spPr>
            <a:xfrm>
              <a:off x="4089972" y="6000466"/>
              <a:ext cx="394028" cy="316444"/>
            </a:xfrm>
            <a:prstGeom prst="downArrow">
              <a:avLst>
                <a:gd name="adj1" fmla="val 38839"/>
                <a:gd name="adj2" fmla="val 50000"/>
              </a:avLst>
            </a:prstGeom>
            <a:ln w="38100"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7" name="Rounded Rectangle 4">
              <a:extLst>
                <a:ext uri="{FF2B5EF4-FFF2-40B4-BE49-F238E27FC236}">
                  <a16:creationId xmlns:a16="http://schemas.microsoft.com/office/drawing/2014/main" id="{57D82698-8F38-9470-0949-865468C70694}"/>
                </a:ext>
              </a:extLst>
            </p:cNvPr>
            <p:cNvSpPr/>
            <p:nvPr/>
          </p:nvSpPr>
          <p:spPr>
            <a:xfrm>
              <a:off x="2518370" y="6303605"/>
              <a:ext cx="3345780" cy="559091"/>
            </a:xfrm>
            <a:prstGeom prst="roundRect">
              <a:avLst>
                <a:gd name="adj" fmla="val 4430"/>
              </a:avLst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2800" i="1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Localize</a:t>
              </a:r>
              <a:r>
                <a:rPr lang="en-US" sz="2800" i="1">
                  <a:solidFill>
                    <a:schemeClr val="accent1">
                      <a:lumMod val="50000"/>
                    </a:schemeClr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sz="2800" b="1" i="1">
                  <a:solidFill>
                    <a:schemeClr val="accent1">
                      <a:lumMod val="50000"/>
                    </a:schemeClr>
                  </a:solidFill>
                  <a:latin typeface="Calibri"/>
                  <a:ea typeface="Calibri"/>
                  <a:cs typeface="Calibri"/>
                </a:rPr>
                <a:t>Bottleneck</a:t>
              </a: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BF3C401A-A211-C805-6C38-AEE2029A4046}"/>
                </a:ext>
              </a:extLst>
            </p:cNvPr>
            <p:cNvSpPr/>
            <p:nvPr/>
          </p:nvSpPr>
          <p:spPr>
            <a:xfrm>
              <a:off x="2262374" y="6103436"/>
              <a:ext cx="537712" cy="48383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3200" b="1">
                  <a:latin typeface="Avenir Next LT Pro"/>
                  <a:cs typeface="Muna"/>
                </a:rPr>
                <a:t>4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0B45B76-2E5A-6D58-9094-03229B35685E}"/>
              </a:ext>
            </a:extLst>
          </p:cNvPr>
          <p:cNvGrpSpPr/>
          <p:nvPr/>
        </p:nvGrpSpPr>
        <p:grpSpPr>
          <a:xfrm>
            <a:off x="130546" y="3566672"/>
            <a:ext cx="9230908" cy="2458042"/>
            <a:chOff x="130546" y="3566672"/>
            <a:chExt cx="9230908" cy="2458042"/>
          </a:xfrm>
        </p:grpSpPr>
        <p:sp>
          <p:nvSpPr>
            <p:cNvPr id="65" name="Rounded Rectangle 4">
              <a:extLst>
                <a:ext uri="{FF2B5EF4-FFF2-40B4-BE49-F238E27FC236}">
                  <a16:creationId xmlns:a16="http://schemas.microsoft.com/office/drawing/2014/main" id="{0915E2FC-D3FC-DA30-73FC-4E4BB27E9F72}"/>
                </a:ext>
              </a:extLst>
            </p:cNvPr>
            <p:cNvSpPr/>
            <p:nvPr/>
          </p:nvSpPr>
          <p:spPr>
            <a:xfrm>
              <a:off x="181002" y="3662503"/>
              <a:ext cx="8870243" cy="2331418"/>
            </a:xfrm>
            <a:prstGeom prst="roundRect">
              <a:avLst>
                <a:gd name="adj" fmla="val 443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en-US" sz="2800" b="1" i="1">
                <a:solidFill>
                  <a:schemeClr val="tx1"/>
                </a:solidFill>
                <a:ea typeface="Calibri"/>
                <a:cs typeface="Calibri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FC65A4F-9B9F-E763-274E-3796B12EDCC3}"/>
                </a:ext>
              </a:extLst>
            </p:cNvPr>
            <p:cNvSpPr txBox="1"/>
            <p:nvPr/>
          </p:nvSpPr>
          <p:spPr>
            <a:xfrm>
              <a:off x="215449" y="3566672"/>
              <a:ext cx="8970731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3200" b="1" i="1">
                  <a:solidFill>
                    <a:schemeClr val="accent1">
                      <a:lumMod val="50000"/>
                    </a:schemeClr>
                  </a:solidFill>
                  <a:ea typeface="Calibri"/>
                  <a:cs typeface="Calibri"/>
                </a:rPr>
                <a:t>Perturbed Measurement Vector (PMV)</a:t>
              </a:r>
              <a:endParaRPr lang="en-US" sz="3200">
                <a:solidFill>
                  <a:schemeClr val="accent1">
                    <a:lumMod val="50000"/>
                  </a:schemeClr>
                </a:solidFill>
                <a:ea typeface="Calibri"/>
                <a:cs typeface="Calibri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A86468A-DD1E-42D6-5CA7-68748A896C80}"/>
                </a:ext>
              </a:extLst>
            </p:cNvPr>
            <p:cNvSpPr txBox="1"/>
            <p:nvPr/>
          </p:nvSpPr>
          <p:spPr>
            <a:xfrm>
              <a:off x="328891" y="3977179"/>
              <a:ext cx="4252432" cy="44627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300" b="1">
                  <a:solidFill>
                    <a:srgbClr val="000000"/>
                  </a:solidFill>
                  <a:latin typeface="Calibri"/>
                </a:rPr>
                <a:t>Output Feature</a:t>
              </a:r>
              <a:r>
                <a:rPr lang="en-GB" sz="2300" b="1" i="0" u="none" strike="noStrike" baseline="0">
                  <a:solidFill>
                    <a:srgbClr val="000000"/>
                  </a:solidFill>
                  <a:latin typeface="Calibri"/>
                </a:rPr>
                <a:t> Vector (</a:t>
              </a:r>
              <a:r>
                <a:rPr lang="en-GB" sz="2300" b="1">
                  <a:solidFill>
                    <a:schemeClr val="accent5"/>
                  </a:solidFill>
                  <a:ea typeface="+mn-lt"/>
                  <a:cs typeface="+mn-lt"/>
                </a:rPr>
                <a:t>OFV</a:t>
              </a:r>
              <a:r>
                <a:rPr lang="en-GB" sz="2300" b="1" i="0" u="none" strike="noStrike" baseline="0">
                  <a:solidFill>
                    <a:srgbClr val="000000"/>
                  </a:solidFill>
                  <a:latin typeface="Calibri"/>
                </a:rPr>
                <a:t>)</a:t>
              </a:r>
              <a:r>
                <a:rPr sz="2300" b="0" i="0"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​</a:t>
              </a:r>
              <a:endParaRPr lang="en-GB" sz="2300">
                <a:ea typeface="Calibri"/>
                <a:cs typeface="Calibri"/>
              </a:endParaRPr>
            </a:p>
          </p:txBody>
        </p: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D6435F4A-9ACE-A7CB-86EE-2BF83529D1B3}"/>
                </a:ext>
              </a:extLst>
            </p:cNvPr>
            <p:cNvCxnSpPr>
              <a:cxnSpLocks/>
            </p:cNvCxnSpPr>
            <p:nvPr/>
          </p:nvCxnSpPr>
          <p:spPr>
            <a:xfrm>
              <a:off x="223293" y="5071262"/>
              <a:ext cx="8629531" cy="7021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ounded Rectangle 12">
              <a:extLst>
                <a:ext uri="{FF2B5EF4-FFF2-40B4-BE49-F238E27FC236}">
                  <a16:creationId xmlns:a16="http://schemas.microsoft.com/office/drawing/2014/main" id="{67843409-7932-CA57-7C2A-7318137F738C}"/>
                </a:ext>
              </a:extLst>
            </p:cNvPr>
            <p:cNvSpPr/>
            <p:nvPr/>
          </p:nvSpPr>
          <p:spPr>
            <a:xfrm>
              <a:off x="3733451" y="5440703"/>
              <a:ext cx="1023093" cy="284711"/>
            </a:xfrm>
            <a:prstGeom prst="roundRect">
              <a:avLst>
                <a:gd name="adj" fmla="val 2940"/>
              </a:avLst>
            </a:prstGeom>
            <a:solidFill>
              <a:schemeClr val="bg2">
                <a:lumMod val="9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H" sz="2300">
                  <a:solidFill>
                    <a:schemeClr val="tx2">
                      <a:lumMod val="75000"/>
                    </a:schemeClr>
                  </a:solidFill>
                  <a:latin typeface="Aptos"/>
                </a:rPr>
                <a:t>1k</a:t>
              </a:r>
              <a:endParaRPr lang="en-CH" sz="2300"/>
            </a:p>
          </p:txBody>
        </p:sp>
        <p:sp>
          <p:nvSpPr>
            <p:cNvPr id="84" name="Rounded Rectangle 14">
              <a:extLst>
                <a:ext uri="{FF2B5EF4-FFF2-40B4-BE49-F238E27FC236}">
                  <a16:creationId xmlns:a16="http://schemas.microsoft.com/office/drawing/2014/main" id="{33912A0E-0DB7-21D1-7F33-66E20B8C82E8}"/>
                </a:ext>
              </a:extLst>
            </p:cNvPr>
            <p:cNvSpPr/>
            <p:nvPr/>
          </p:nvSpPr>
          <p:spPr>
            <a:xfrm>
              <a:off x="4799948" y="5440703"/>
              <a:ext cx="1023093" cy="284711"/>
            </a:xfrm>
            <a:prstGeom prst="roundRect">
              <a:avLst>
                <a:gd name="adj" fmla="val 2940"/>
              </a:avLst>
            </a:prstGeom>
            <a:solidFill>
              <a:schemeClr val="bg2">
                <a:lumMod val="9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H" sz="2300">
                  <a:solidFill>
                    <a:schemeClr val="tx2">
                      <a:lumMod val="75000"/>
                    </a:schemeClr>
                  </a:solidFill>
                  <a:latin typeface="Aptos"/>
                </a:rPr>
                <a:t>0</a:t>
              </a:r>
              <a:endParaRPr lang="en-CH" sz="2300"/>
            </a:p>
          </p:txBody>
        </p:sp>
        <p:sp>
          <p:nvSpPr>
            <p:cNvPr id="88" name="Rounded Rectangle 5">
              <a:extLst>
                <a:ext uri="{FF2B5EF4-FFF2-40B4-BE49-F238E27FC236}">
                  <a16:creationId xmlns:a16="http://schemas.microsoft.com/office/drawing/2014/main" id="{C567A117-52B7-D0B7-0EB4-9439F0D1E7A2}"/>
                </a:ext>
              </a:extLst>
            </p:cNvPr>
            <p:cNvSpPr/>
            <p:nvPr/>
          </p:nvSpPr>
          <p:spPr>
            <a:xfrm>
              <a:off x="2671123" y="5440923"/>
              <a:ext cx="1023093" cy="284711"/>
            </a:xfrm>
            <a:prstGeom prst="roundRect">
              <a:avLst>
                <a:gd name="adj" fmla="val 2940"/>
              </a:avLst>
            </a:prstGeom>
            <a:solidFill>
              <a:schemeClr val="bg2">
                <a:lumMod val="9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100k</a:t>
              </a:r>
              <a:endParaRPr lang="en-US"/>
            </a:p>
          </p:txBody>
        </p: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848E801B-7731-28B5-373D-31BF13A9CB55}"/>
                </a:ext>
              </a:extLst>
            </p:cNvPr>
            <p:cNvCxnSpPr>
              <a:cxnSpLocks/>
            </p:cNvCxnSpPr>
            <p:nvPr/>
          </p:nvCxnSpPr>
          <p:spPr>
            <a:xfrm>
              <a:off x="4308153" y="4095310"/>
              <a:ext cx="0" cy="921938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19AC91F-4E3D-A904-495A-F9EADD2BCD24}"/>
                </a:ext>
              </a:extLst>
            </p:cNvPr>
            <p:cNvSpPr txBox="1"/>
            <p:nvPr/>
          </p:nvSpPr>
          <p:spPr>
            <a:xfrm>
              <a:off x="4287287" y="3985491"/>
              <a:ext cx="5074167" cy="44627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300" b="1">
                  <a:solidFill>
                    <a:srgbClr val="000000"/>
                  </a:solidFill>
                  <a:latin typeface="Calibri"/>
                </a:rPr>
                <a:t>Output Code Path</a:t>
              </a:r>
              <a:r>
                <a:rPr lang="en-GB" sz="2300" b="1" i="0" u="none" strike="noStrike" baseline="0">
                  <a:solidFill>
                    <a:srgbClr val="000000"/>
                  </a:solidFill>
                  <a:latin typeface="Calibri"/>
                </a:rPr>
                <a:t> Vector </a:t>
              </a:r>
              <a:r>
                <a:rPr lang="en-GB" sz="2300" b="1">
                  <a:solidFill>
                    <a:srgbClr val="000000"/>
                  </a:solidFill>
                  <a:latin typeface="Calibri"/>
                </a:rPr>
                <a:t>L2 </a:t>
              </a:r>
              <a:r>
                <a:rPr lang="en-GB" sz="2300" b="1" i="0" u="none" strike="noStrike" baseline="0">
                  <a:solidFill>
                    <a:srgbClr val="000000"/>
                  </a:solidFill>
                  <a:latin typeface="Calibri"/>
                </a:rPr>
                <a:t>(</a:t>
              </a:r>
              <a:r>
                <a:rPr lang="en-GB" sz="2300" b="1" i="0" u="none" strike="noStrike" baseline="0">
                  <a:solidFill>
                    <a:schemeClr val="accent4">
                      <a:lumMod val="49000"/>
                    </a:schemeClr>
                  </a:solidFill>
                  <a:latin typeface="Calibri"/>
                  <a:ea typeface="+mn-lt"/>
                  <a:cs typeface="+mn-lt"/>
                </a:rPr>
                <a:t>O</a:t>
              </a:r>
              <a:r>
                <a:rPr lang="en-GB" sz="2300" b="1">
                  <a:solidFill>
                    <a:schemeClr val="accent4">
                      <a:lumMod val="49000"/>
                    </a:schemeClr>
                  </a:solidFill>
                  <a:ea typeface="+mn-lt"/>
                  <a:cs typeface="+mn-lt"/>
                </a:rPr>
                <a:t>CPV-L2</a:t>
              </a:r>
              <a:r>
                <a:rPr lang="en-GB" sz="2300" b="1" i="0" u="none" strike="noStrike" baseline="0">
                  <a:solidFill>
                    <a:srgbClr val="000000"/>
                  </a:solidFill>
                  <a:latin typeface="Calibri"/>
                </a:rPr>
                <a:t>)</a:t>
              </a:r>
              <a:r>
                <a:rPr sz="2300" b="0" i="0"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​</a:t>
              </a:r>
              <a:endParaRPr lang="en-GB" sz="2300">
                <a:ea typeface="Calibri"/>
                <a:cs typeface="Calibri"/>
              </a:endParaRPr>
            </a:p>
          </p:txBody>
        </p:sp>
        <p:sp>
          <p:nvSpPr>
            <p:cNvPr id="91" name="Rounded Rectangle 5">
              <a:extLst>
                <a:ext uri="{FF2B5EF4-FFF2-40B4-BE49-F238E27FC236}">
                  <a16:creationId xmlns:a16="http://schemas.microsoft.com/office/drawing/2014/main" id="{659D7ED8-D881-3E37-25BD-D663F3C21846}"/>
                </a:ext>
              </a:extLst>
            </p:cNvPr>
            <p:cNvSpPr/>
            <p:nvPr/>
          </p:nvSpPr>
          <p:spPr>
            <a:xfrm>
              <a:off x="4484000" y="4402755"/>
              <a:ext cx="1023093" cy="334892"/>
            </a:xfrm>
            <a:prstGeom prst="roundRect">
              <a:avLst>
                <a:gd name="adj" fmla="val 294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150k</a:t>
              </a:r>
              <a:endParaRPr lang="en-US"/>
            </a:p>
          </p:txBody>
        </p:sp>
        <p:sp>
          <p:nvSpPr>
            <p:cNvPr id="92" name="Rounded Rectangle 12">
              <a:extLst>
                <a:ext uri="{FF2B5EF4-FFF2-40B4-BE49-F238E27FC236}">
                  <a16:creationId xmlns:a16="http://schemas.microsoft.com/office/drawing/2014/main" id="{8947BBD1-4ADC-D9AE-2C24-89657B50D9A0}"/>
                </a:ext>
              </a:extLst>
            </p:cNvPr>
            <p:cNvSpPr/>
            <p:nvPr/>
          </p:nvSpPr>
          <p:spPr>
            <a:xfrm>
              <a:off x="5550497" y="4402755"/>
              <a:ext cx="1023093" cy="334892"/>
            </a:xfrm>
            <a:prstGeom prst="roundRect">
              <a:avLst>
                <a:gd name="adj" fmla="val 294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H" sz="2300">
                  <a:solidFill>
                    <a:schemeClr val="tx2">
                      <a:lumMod val="75000"/>
                    </a:schemeClr>
                  </a:solidFill>
                  <a:latin typeface="Aptos"/>
                </a:rPr>
                <a:t>1k</a:t>
              </a:r>
              <a:endParaRPr lang="en-CH" sz="2300"/>
            </a:p>
          </p:txBody>
        </p:sp>
        <p:sp>
          <p:nvSpPr>
            <p:cNvPr id="93" name="Rounded Rectangle 14">
              <a:extLst>
                <a:ext uri="{FF2B5EF4-FFF2-40B4-BE49-F238E27FC236}">
                  <a16:creationId xmlns:a16="http://schemas.microsoft.com/office/drawing/2014/main" id="{35EE39EF-7D45-1DEA-11AF-8162C1F0BB30}"/>
                </a:ext>
              </a:extLst>
            </p:cNvPr>
            <p:cNvSpPr/>
            <p:nvPr/>
          </p:nvSpPr>
          <p:spPr>
            <a:xfrm>
              <a:off x="6616994" y="4427845"/>
              <a:ext cx="1023093" cy="284711"/>
            </a:xfrm>
            <a:prstGeom prst="roundRect">
              <a:avLst>
                <a:gd name="adj" fmla="val 294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H" sz="2300">
                  <a:solidFill>
                    <a:schemeClr val="tx2">
                      <a:lumMod val="75000"/>
                    </a:schemeClr>
                  </a:solidFill>
                  <a:latin typeface="Aptos"/>
                </a:rPr>
                <a:t>0</a:t>
              </a:r>
              <a:endParaRPr lang="en-CH" sz="2300"/>
            </a:p>
          </p:txBody>
        </p:sp>
        <p:sp>
          <p:nvSpPr>
            <p:cNvPr id="94" name="Rounded Rectangle 15">
              <a:extLst>
                <a:ext uri="{FF2B5EF4-FFF2-40B4-BE49-F238E27FC236}">
                  <a16:creationId xmlns:a16="http://schemas.microsoft.com/office/drawing/2014/main" id="{528B5601-C9B7-D1A5-8B51-C2DC74FFDECA}"/>
                </a:ext>
              </a:extLst>
            </p:cNvPr>
            <p:cNvSpPr/>
            <p:nvPr/>
          </p:nvSpPr>
          <p:spPr>
            <a:xfrm>
              <a:off x="7669024" y="4427845"/>
              <a:ext cx="1023093" cy="284711"/>
            </a:xfrm>
            <a:prstGeom prst="roundRect">
              <a:avLst>
                <a:gd name="adj" fmla="val 294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H" sz="2300">
                  <a:solidFill>
                    <a:schemeClr val="tx2">
                      <a:lumMod val="75000"/>
                    </a:schemeClr>
                  </a:solidFill>
                  <a:latin typeface="Aptos"/>
                </a:rPr>
                <a:t>10</a:t>
              </a:r>
              <a:endParaRPr lang="en-US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47150063-1979-D7AD-5345-323C72461C6F}"/>
                </a:ext>
              </a:extLst>
            </p:cNvPr>
            <p:cNvSpPr txBox="1"/>
            <p:nvPr/>
          </p:nvSpPr>
          <p:spPr>
            <a:xfrm>
              <a:off x="2095688" y="5047020"/>
              <a:ext cx="5003045" cy="4462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Calibri"/>
                </a:rPr>
                <a:t>Output Code Path</a:t>
              </a:r>
              <a:r>
                <a:rPr lang="en-US" sz="2300" b="1" i="0" u="none" strike="noStrike" baseline="0">
                  <a:solidFill>
                    <a:srgbClr val="000000"/>
                  </a:solidFill>
                  <a:latin typeface="Calibri"/>
                </a:rPr>
                <a:t> Vector </a:t>
              </a:r>
              <a:r>
                <a:rPr lang="en-US" sz="2300" b="1">
                  <a:solidFill>
                    <a:srgbClr val="000000"/>
                  </a:solidFill>
                  <a:latin typeface="Calibri"/>
                </a:rPr>
                <a:t>L3 </a:t>
              </a:r>
              <a:r>
                <a:rPr lang="en-US" sz="2300" b="1" i="0" u="none" strike="noStrike" baseline="0">
                  <a:solidFill>
                    <a:srgbClr val="000000"/>
                  </a:solidFill>
                  <a:latin typeface="Calibri"/>
                </a:rPr>
                <a:t>(</a:t>
              </a:r>
              <a:r>
                <a:rPr lang="en-US" sz="2300" b="1" i="0" u="none" strike="noStrike" baseline="0">
                  <a:solidFill>
                    <a:schemeClr val="bg2">
                      <a:lumMod val="50000"/>
                    </a:schemeClr>
                  </a:solidFill>
                  <a:latin typeface="Calibri"/>
                  <a:ea typeface="+mn-lt"/>
                  <a:cs typeface="+mn-lt"/>
                </a:rPr>
                <a:t>O</a:t>
              </a:r>
              <a:r>
                <a:rPr lang="en-US" sz="2300" b="1">
                  <a:solidFill>
                    <a:schemeClr val="bg2">
                      <a:lumMod val="50000"/>
                    </a:schemeClr>
                  </a:solidFill>
                  <a:ea typeface="+mn-lt"/>
                  <a:cs typeface="+mn-lt"/>
                </a:rPr>
                <a:t>CPV-L3</a:t>
              </a:r>
              <a:r>
                <a:rPr lang="en-US" sz="2300" b="1" i="0" u="none" strike="noStrike" baseline="0">
                  <a:solidFill>
                    <a:srgbClr val="000000"/>
                  </a:solidFill>
                  <a:latin typeface="Calibri"/>
                </a:rPr>
                <a:t>)</a:t>
              </a:r>
              <a:r>
                <a:rPr lang="en-US" sz="2300" b="0" i="0"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​</a:t>
              </a:r>
              <a:endParaRPr lang="en-US" sz="2300">
                <a:ea typeface="Calibri"/>
                <a:cs typeface="Calibri"/>
              </a:endParaRPr>
            </a:p>
          </p:txBody>
        </p:sp>
        <p:sp>
          <p:nvSpPr>
            <p:cNvPr id="100" name="Rounded Rectangle 5">
              <a:extLst>
                <a:ext uri="{FF2B5EF4-FFF2-40B4-BE49-F238E27FC236}">
                  <a16:creationId xmlns:a16="http://schemas.microsoft.com/office/drawing/2014/main" id="{032C7DED-933E-23CB-98E3-819CBE972317}"/>
                </a:ext>
              </a:extLst>
            </p:cNvPr>
            <p:cNvSpPr/>
            <p:nvPr/>
          </p:nvSpPr>
          <p:spPr>
            <a:xfrm>
              <a:off x="345497" y="4412747"/>
              <a:ext cx="1023093" cy="284711"/>
            </a:xfrm>
            <a:prstGeom prst="roundRect">
              <a:avLst>
                <a:gd name="adj" fmla="val 2940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3.8M</a:t>
              </a:r>
            </a:p>
          </p:txBody>
        </p:sp>
        <p:sp>
          <p:nvSpPr>
            <p:cNvPr id="101" name="Rounded Rectangle 12">
              <a:extLst>
                <a:ext uri="{FF2B5EF4-FFF2-40B4-BE49-F238E27FC236}">
                  <a16:creationId xmlns:a16="http://schemas.microsoft.com/office/drawing/2014/main" id="{BF146FE7-58B0-5B0C-3472-597CBA877F37}"/>
                </a:ext>
              </a:extLst>
            </p:cNvPr>
            <p:cNvSpPr/>
            <p:nvPr/>
          </p:nvSpPr>
          <p:spPr>
            <a:xfrm>
              <a:off x="1411994" y="4412747"/>
              <a:ext cx="1023093" cy="284711"/>
            </a:xfrm>
            <a:prstGeom prst="roundRect">
              <a:avLst>
                <a:gd name="adj" fmla="val 2940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H" sz="2300">
                  <a:solidFill>
                    <a:schemeClr val="tx2">
                      <a:lumMod val="75000"/>
                    </a:schemeClr>
                  </a:solidFill>
                  <a:latin typeface="Aptos"/>
                </a:rPr>
                <a:t>195K</a:t>
              </a:r>
              <a:endParaRPr lang="en-CH" sz="2300"/>
            </a:p>
          </p:txBody>
        </p:sp>
        <p:sp>
          <p:nvSpPr>
            <p:cNvPr id="102" name="Rounded Rectangle 14">
              <a:extLst>
                <a:ext uri="{FF2B5EF4-FFF2-40B4-BE49-F238E27FC236}">
                  <a16:creationId xmlns:a16="http://schemas.microsoft.com/office/drawing/2014/main" id="{C41C2A63-C3E5-7681-F6D5-5308D121F6F2}"/>
                </a:ext>
              </a:extLst>
            </p:cNvPr>
            <p:cNvSpPr/>
            <p:nvPr/>
          </p:nvSpPr>
          <p:spPr>
            <a:xfrm>
              <a:off x="2478491" y="4412747"/>
              <a:ext cx="1023093" cy="284711"/>
            </a:xfrm>
            <a:prstGeom prst="roundRect">
              <a:avLst>
                <a:gd name="adj" fmla="val 2940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H" sz="2300">
                  <a:solidFill>
                    <a:schemeClr val="tx2">
                      <a:lumMod val="75000"/>
                    </a:schemeClr>
                  </a:solidFill>
                  <a:latin typeface="Aptos"/>
                </a:rPr>
                <a:t>352</a:t>
              </a:r>
              <a:endParaRPr lang="en-CH" sz="2300"/>
            </a:p>
          </p:txBody>
        </p:sp>
        <p:sp>
          <p:nvSpPr>
            <p:cNvPr id="103" name="Rounded Rectangle 15">
              <a:extLst>
                <a:ext uri="{FF2B5EF4-FFF2-40B4-BE49-F238E27FC236}">
                  <a16:creationId xmlns:a16="http://schemas.microsoft.com/office/drawing/2014/main" id="{D6824BC2-5405-D182-9BE6-D2EC855AA18C}"/>
                </a:ext>
              </a:extLst>
            </p:cNvPr>
            <p:cNvSpPr/>
            <p:nvPr/>
          </p:nvSpPr>
          <p:spPr>
            <a:xfrm>
              <a:off x="3543462" y="4412747"/>
              <a:ext cx="635260" cy="284711"/>
            </a:xfrm>
            <a:prstGeom prst="roundRect">
              <a:avLst>
                <a:gd name="adj" fmla="val 2940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H" sz="2300">
                  <a:solidFill>
                    <a:schemeClr val="tx2">
                      <a:lumMod val="75000"/>
                    </a:schemeClr>
                  </a:solidFill>
                  <a:latin typeface="Aptos"/>
                </a:rPr>
                <a:t>...</a:t>
              </a:r>
              <a:endParaRPr lang="en-US" sz="2300">
                <a:solidFill>
                  <a:schemeClr val="tx2">
                    <a:lumMod val="75000"/>
                  </a:schemeClr>
                </a:solidFill>
                <a:latin typeface="Aptos"/>
              </a:endParaRPr>
            </a:p>
          </p:txBody>
        </p:sp>
        <p:sp>
          <p:nvSpPr>
            <p:cNvPr id="2" name="TextBox 29">
              <a:extLst>
                <a:ext uri="{FF2B5EF4-FFF2-40B4-BE49-F238E27FC236}">
                  <a16:creationId xmlns:a16="http://schemas.microsoft.com/office/drawing/2014/main" id="{D216F865-0948-E184-D258-F3238147A421}"/>
                </a:ext>
              </a:extLst>
            </p:cNvPr>
            <p:cNvSpPr txBox="1"/>
            <p:nvPr/>
          </p:nvSpPr>
          <p:spPr>
            <a:xfrm>
              <a:off x="130546" y="4666801"/>
              <a:ext cx="1308341" cy="369332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61881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23762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5643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247524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809405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71286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933167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95048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800">
                  <a:ea typeface="+mn-lt"/>
                  <a:cs typeface="+mn-lt"/>
                </a:rPr>
                <a:t>#PTWs</a:t>
              </a:r>
              <a:endParaRPr lang="en-US" sz="1800"/>
            </a:p>
          </p:txBody>
        </p:sp>
        <p:sp>
          <p:nvSpPr>
            <p:cNvPr id="3" name="TextBox 31">
              <a:extLst>
                <a:ext uri="{FF2B5EF4-FFF2-40B4-BE49-F238E27FC236}">
                  <a16:creationId xmlns:a16="http://schemas.microsoft.com/office/drawing/2014/main" id="{38B67EF9-D7EC-EE18-EA5A-CEF36DE9D0D8}"/>
                </a:ext>
              </a:extLst>
            </p:cNvPr>
            <p:cNvSpPr txBox="1"/>
            <p:nvPr/>
          </p:nvSpPr>
          <p:spPr>
            <a:xfrm>
              <a:off x="1269369" y="4666801"/>
              <a:ext cx="1308341" cy="369332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61881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23762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5643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247524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809405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71286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933167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95048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800">
                  <a:solidFill>
                    <a:srgbClr val="000000"/>
                  </a:solidFill>
                  <a:latin typeface="Calibri"/>
                </a:rPr>
                <a:t>#LLC misses</a:t>
              </a:r>
              <a:endParaRPr lang="en-US" sz="1800">
                <a:ea typeface="Calibri"/>
                <a:cs typeface="Calibri"/>
              </a:endParaRPr>
            </a:p>
          </p:txBody>
        </p:sp>
        <p:sp>
          <p:nvSpPr>
            <p:cNvPr id="6" name="TextBox 52">
              <a:extLst>
                <a:ext uri="{FF2B5EF4-FFF2-40B4-BE49-F238E27FC236}">
                  <a16:creationId xmlns:a16="http://schemas.microsoft.com/office/drawing/2014/main" id="{842E37BC-1344-C4E1-D35C-7BFFD4AB5B27}"/>
                </a:ext>
              </a:extLst>
            </p:cNvPr>
            <p:cNvSpPr txBox="1"/>
            <p:nvPr/>
          </p:nvSpPr>
          <p:spPr>
            <a:xfrm>
              <a:off x="2293676" y="4666802"/>
              <a:ext cx="1308341" cy="369332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CH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>
                  <a:solidFill>
                    <a:srgbClr val="000000"/>
                  </a:solidFill>
                  <a:latin typeface="Calibri"/>
                </a:rPr>
                <a:t>#CSs</a:t>
              </a:r>
              <a:endParaRPr lang="en-GB">
                <a:ea typeface="Calibri"/>
                <a:cs typeface="Calibri"/>
              </a:endParaRPr>
            </a:p>
          </p:txBody>
        </p:sp>
        <p:sp>
          <p:nvSpPr>
            <p:cNvPr id="7" name="TextBox 61">
              <a:extLst>
                <a:ext uri="{FF2B5EF4-FFF2-40B4-BE49-F238E27FC236}">
                  <a16:creationId xmlns:a16="http://schemas.microsoft.com/office/drawing/2014/main" id="{9E65A365-6DEE-FF53-A05C-306164BFBDDE}"/>
                </a:ext>
              </a:extLst>
            </p:cNvPr>
            <p:cNvSpPr txBox="1"/>
            <p:nvPr/>
          </p:nvSpPr>
          <p:spPr>
            <a:xfrm>
              <a:off x="4287287" y="4684565"/>
              <a:ext cx="1308341" cy="369332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61881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23762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5643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247524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809405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71286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933167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95048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800" err="1">
                  <a:ea typeface="Calibri"/>
                  <a:cs typeface="Calibri"/>
                </a:rPr>
                <a:t>anon_fault</a:t>
              </a:r>
              <a:endParaRPr lang="en-GB" sz="1800">
                <a:ea typeface="Calibri"/>
                <a:cs typeface="Calibri"/>
              </a:endParaRPr>
            </a:p>
          </p:txBody>
        </p:sp>
        <p:sp>
          <p:nvSpPr>
            <p:cNvPr id="9" name="TextBox 63">
              <a:extLst>
                <a:ext uri="{FF2B5EF4-FFF2-40B4-BE49-F238E27FC236}">
                  <a16:creationId xmlns:a16="http://schemas.microsoft.com/office/drawing/2014/main" id="{7D49D4DC-02C3-B700-CEF5-BA5C01762FCB}"/>
                </a:ext>
              </a:extLst>
            </p:cNvPr>
            <p:cNvSpPr txBox="1"/>
            <p:nvPr/>
          </p:nvSpPr>
          <p:spPr>
            <a:xfrm>
              <a:off x="5404271" y="4670410"/>
              <a:ext cx="1308341" cy="369332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61881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23762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5643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247524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809405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71286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933167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95048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800" err="1">
                  <a:solidFill>
                    <a:srgbClr val="000000"/>
                  </a:solidFill>
                  <a:latin typeface="Calibri"/>
                </a:rPr>
                <a:t>file_fault</a:t>
              </a:r>
              <a:endParaRPr lang="en-US" sz="1800"/>
            </a:p>
          </p:txBody>
        </p:sp>
        <p:sp>
          <p:nvSpPr>
            <p:cNvPr id="11" name="TextBox 52">
              <a:extLst>
                <a:ext uri="{FF2B5EF4-FFF2-40B4-BE49-F238E27FC236}">
                  <a16:creationId xmlns:a16="http://schemas.microsoft.com/office/drawing/2014/main" id="{959A83EB-C867-0786-D6D5-46EB8E150CEC}"/>
                </a:ext>
              </a:extLst>
            </p:cNvPr>
            <p:cNvSpPr txBox="1"/>
            <p:nvPr/>
          </p:nvSpPr>
          <p:spPr>
            <a:xfrm>
              <a:off x="6394141" y="4641468"/>
              <a:ext cx="1308341" cy="369332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CH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err="1">
                  <a:solidFill>
                    <a:srgbClr val="000000"/>
                  </a:solidFill>
                  <a:latin typeface="Calibri"/>
                </a:rPr>
                <a:t>swap_in</a:t>
              </a:r>
              <a:endParaRPr lang="en-GB">
                <a:ea typeface="Calibri"/>
                <a:cs typeface="Calibri"/>
              </a:endParaRPr>
            </a:p>
          </p:txBody>
        </p:sp>
        <p:sp>
          <p:nvSpPr>
            <p:cNvPr id="13" name="TextBox 52">
              <a:extLst>
                <a:ext uri="{FF2B5EF4-FFF2-40B4-BE49-F238E27FC236}">
                  <a16:creationId xmlns:a16="http://schemas.microsoft.com/office/drawing/2014/main" id="{EDFA0FBB-6A0D-53B9-A66D-FD51DA18F13C}"/>
                </a:ext>
              </a:extLst>
            </p:cNvPr>
            <p:cNvSpPr txBox="1"/>
            <p:nvPr/>
          </p:nvSpPr>
          <p:spPr>
            <a:xfrm>
              <a:off x="7396978" y="4666801"/>
              <a:ext cx="1714668" cy="369332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CH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>
                  <a:ea typeface="Calibri"/>
                  <a:cs typeface="Calibri"/>
                </a:rPr>
                <a:t>TLB shootdown</a:t>
              </a:r>
            </a:p>
          </p:txBody>
        </p:sp>
        <p:sp>
          <p:nvSpPr>
            <p:cNvPr id="14" name="TextBox 30">
              <a:extLst>
                <a:ext uri="{FF2B5EF4-FFF2-40B4-BE49-F238E27FC236}">
                  <a16:creationId xmlns:a16="http://schemas.microsoft.com/office/drawing/2014/main" id="{F1F95E63-BD41-ED98-4A08-F826711C20F2}"/>
                </a:ext>
              </a:extLst>
            </p:cNvPr>
            <p:cNvSpPr txBox="1"/>
            <p:nvPr/>
          </p:nvSpPr>
          <p:spPr>
            <a:xfrm>
              <a:off x="2576471" y="5655382"/>
              <a:ext cx="1308341" cy="369332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61881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23762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5643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247524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809405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71286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933167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95048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800">
                  <a:ea typeface="Calibri"/>
                  <a:cs typeface="Calibri"/>
                </a:rPr>
                <a:t>minor</a:t>
              </a:r>
              <a:endParaRPr lang="en-US" sz="1800"/>
            </a:p>
          </p:txBody>
        </p:sp>
        <p:sp>
          <p:nvSpPr>
            <p:cNvPr id="15" name="TextBox 32">
              <a:extLst>
                <a:ext uri="{FF2B5EF4-FFF2-40B4-BE49-F238E27FC236}">
                  <a16:creationId xmlns:a16="http://schemas.microsoft.com/office/drawing/2014/main" id="{B5E9C861-C55C-3D24-3608-2A2E47DD158E}"/>
                </a:ext>
              </a:extLst>
            </p:cNvPr>
            <p:cNvSpPr txBox="1"/>
            <p:nvPr/>
          </p:nvSpPr>
          <p:spPr>
            <a:xfrm>
              <a:off x="3590826" y="5646151"/>
              <a:ext cx="1308341" cy="369332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61881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23762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5643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247524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809405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371286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933167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495048" algn="l" defTabSz="1123762" rtl="0" eaLnBrk="1" latinLnBrk="0" hangingPunct="1">
                <a:defRPr sz="22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800">
                  <a:solidFill>
                    <a:srgbClr val="000000"/>
                  </a:solidFill>
                  <a:latin typeface="Calibri"/>
                </a:rPr>
                <a:t>cow</a:t>
              </a:r>
              <a:endParaRPr lang="en-US" sz="1800"/>
            </a:p>
          </p:txBody>
        </p:sp>
        <p:sp>
          <p:nvSpPr>
            <p:cNvPr id="17" name="TextBox 52">
              <a:extLst>
                <a:ext uri="{FF2B5EF4-FFF2-40B4-BE49-F238E27FC236}">
                  <a16:creationId xmlns:a16="http://schemas.microsoft.com/office/drawing/2014/main" id="{FBE789E0-E07C-4716-B061-E857742E652C}"/>
                </a:ext>
              </a:extLst>
            </p:cNvPr>
            <p:cNvSpPr txBox="1"/>
            <p:nvPr/>
          </p:nvSpPr>
          <p:spPr>
            <a:xfrm>
              <a:off x="4623512" y="5646151"/>
              <a:ext cx="1514991" cy="369332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CH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>
                  <a:solidFill>
                    <a:srgbClr val="000000"/>
                  </a:solidFill>
                  <a:latin typeface="Calibri"/>
                </a:rPr>
                <a:t>THP collapse</a:t>
              </a: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6542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29FF7-164A-B973-BC7D-BB7F52075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E9D58F-D05D-E7A7-1F67-4E12904C5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54</a:t>
            </a:fld>
            <a:endParaRPr lang="en-C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C80B925-C205-14EE-0671-6CD9C35E8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>
                <a:latin typeface="Corbel"/>
              </a:rPr>
              <a:t>4. Bottleneck Detection (L1)</a:t>
            </a:r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74377DD-7056-A61C-0CD1-EB080DA2D49E}"/>
              </a:ext>
            </a:extLst>
          </p:cNvPr>
          <p:cNvGrpSpPr/>
          <p:nvPr/>
        </p:nvGrpSpPr>
        <p:grpSpPr>
          <a:xfrm>
            <a:off x="2288001" y="1930679"/>
            <a:ext cx="4844724" cy="1034011"/>
            <a:chOff x="2192751" y="1092479"/>
            <a:chExt cx="4844724" cy="103401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8AFAEF7-6DCE-6E19-C97C-D366C09A2AED}"/>
                </a:ext>
              </a:extLst>
            </p:cNvPr>
            <p:cNvSpPr txBox="1"/>
            <p:nvPr/>
          </p:nvSpPr>
          <p:spPr>
            <a:xfrm>
              <a:off x="2851070" y="1092479"/>
              <a:ext cx="3824378" cy="89255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600" b="1" i="0" u="none" strike="noStrike" baseline="0">
                  <a:solidFill>
                    <a:srgbClr val="000000"/>
                  </a:solidFill>
                  <a:latin typeface="Calibri"/>
                </a:rPr>
                <a:t>Input Feature Vector (</a:t>
              </a:r>
              <a:r>
                <a:rPr lang="en-GB" sz="2600" b="1" i="0" u="none" strike="noStrike" baseline="0">
                  <a:solidFill>
                    <a:srgbClr val="7030A0"/>
                  </a:solidFill>
                  <a:latin typeface="Calibri"/>
                </a:rPr>
                <a:t>IFV</a:t>
              </a:r>
              <a:r>
                <a:rPr lang="en-GB" sz="2600" b="1" i="0" u="none" strike="noStrike" baseline="0">
                  <a:solidFill>
                    <a:srgbClr val="000000"/>
                  </a:solidFill>
                  <a:latin typeface="Calibri"/>
                </a:rPr>
                <a:t>)</a:t>
              </a:r>
              <a:r>
                <a:rPr sz="2600" b="0" i="0"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​</a:t>
              </a:r>
              <a:endParaRPr lang="en-GB" sz="2600">
                <a:ea typeface="Calibri"/>
                <a:cs typeface="Calibri"/>
              </a:endParaRPr>
            </a:p>
            <a:p>
              <a:pPr algn="ctr"/>
              <a:endParaRPr lang="en-GB" sz="2600">
                <a:ea typeface="Calibri"/>
                <a:cs typeface="Calibri"/>
              </a:endParaRPr>
            </a:p>
          </p:txBody>
        </p:sp>
        <p:sp>
          <p:nvSpPr>
            <p:cNvPr id="46" name="Rounded Rectangle 5">
              <a:extLst>
                <a:ext uri="{FF2B5EF4-FFF2-40B4-BE49-F238E27FC236}">
                  <a16:creationId xmlns:a16="http://schemas.microsoft.com/office/drawing/2014/main" id="{BE426A42-2086-BD5D-1D76-9E4F7F71E63A}"/>
                </a:ext>
              </a:extLst>
            </p:cNvPr>
            <p:cNvSpPr/>
            <p:nvPr/>
          </p:nvSpPr>
          <p:spPr>
            <a:xfrm>
              <a:off x="2192751" y="1552412"/>
              <a:ext cx="1211181" cy="574078"/>
            </a:xfrm>
            <a:prstGeom prst="roundRect">
              <a:avLst>
                <a:gd name="adj" fmla="val 294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1.2M</a:t>
              </a:r>
            </a:p>
          </p:txBody>
        </p:sp>
        <p:sp>
          <p:nvSpPr>
            <p:cNvPr id="48" name="Rounded Rectangle 12">
              <a:extLst>
                <a:ext uri="{FF2B5EF4-FFF2-40B4-BE49-F238E27FC236}">
                  <a16:creationId xmlns:a16="http://schemas.microsoft.com/office/drawing/2014/main" id="{B3A0FE68-55E3-9446-E314-3ABE7C740C35}"/>
                </a:ext>
              </a:extLst>
            </p:cNvPr>
            <p:cNvSpPr/>
            <p:nvPr/>
          </p:nvSpPr>
          <p:spPr>
            <a:xfrm>
              <a:off x="3403932" y="1552412"/>
              <a:ext cx="1211181" cy="574078"/>
            </a:xfrm>
            <a:prstGeom prst="roundRect">
              <a:avLst>
                <a:gd name="adj" fmla="val 294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H" sz="2300">
                  <a:solidFill>
                    <a:schemeClr val="tx2">
                      <a:lumMod val="75000"/>
                    </a:schemeClr>
                  </a:solidFill>
                  <a:latin typeface="Aptos"/>
                </a:rPr>
                <a:t>180K</a:t>
              </a:r>
              <a:endParaRPr lang="en-CH" sz="2300"/>
            </a:p>
          </p:txBody>
        </p:sp>
        <p:sp>
          <p:nvSpPr>
            <p:cNvPr id="50" name="Rounded Rectangle 14">
              <a:extLst>
                <a:ext uri="{FF2B5EF4-FFF2-40B4-BE49-F238E27FC236}">
                  <a16:creationId xmlns:a16="http://schemas.microsoft.com/office/drawing/2014/main" id="{693F40C9-E6C3-E434-F9B0-EB3D1CF6CA02}"/>
                </a:ext>
              </a:extLst>
            </p:cNvPr>
            <p:cNvSpPr/>
            <p:nvPr/>
          </p:nvSpPr>
          <p:spPr>
            <a:xfrm>
              <a:off x="4615113" y="1552412"/>
              <a:ext cx="1211181" cy="574078"/>
            </a:xfrm>
            <a:prstGeom prst="roundRect">
              <a:avLst>
                <a:gd name="adj" fmla="val 294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H" sz="2300">
                  <a:solidFill>
                    <a:schemeClr val="tx2">
                      <a:lumMod val="75000"/>
                    </a:schemeClr>
                  </a:solidFill>
                  <a:latin typeface="Aptos"/>
                </a:rPr>
                <a:t>340</a:t>
              </a:r>
              <a:endParaRPr lang="en-CH" sz="2300"/>
            </a:p>
          </p:txBody>
        </p:sp>
        <p:sp>
          <p:nvSpPr>
            <p:cNvPr id="52" name="Rounded Rectangle 15">
              <a:extLst>
                <a:ext uri="{FF2B5EF4-FFF2-40B4-BE49-F238E27FC236}">
                  <a16:creationId xmlns:a16="http://schemas.microsoft.com/office/drawing/2014/main" id="{840E5DA1-9E66-ECBF-ACF8-E4BA0EC22BCE}"/>
                </a:ext>
              </a:extLst>
            </p:cNvPr>
            <p:cNvSpPr/>
            <p:nvPr/>
          </p:nvSpPr>
          <p:spPr>
            <a:xfrm>
              <a:off x="5826294" y="1552412"/>
              <a:ext cx="1211181" cy="574078"/>
            </a:xfrm>
            <a:prstGeom prst="roundRect">
              <a:avLst>
                <a:gd name="adj" fmla="val 294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H" sz="2300">
                  <a:solidFill>
                    <a:schemeClr val="tx2">
                      <a:lumMod val="75000"/>
                    </a:schemeClr>
                  </a:solidFill>
                  <a:latin typeface="Aptos"/>
                </a:rPr>
                <a:t>...</a:t>
              </a:r>
              <a:endParaRPr lang="en-US" sz="2300">
                <a:solidFill>
                  <a:schemeClr val="tx2">
                    <a:lumMod val="75000"/>
                  </a:schemeClr>
                </a:solidFill>
                <a:latin typeface="Apto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B00B520-4DF0-00B0-4C9F-3128EC42D3ED}"/>
              </a:ext>
            </a:extLst>
          </p:cNvPr>
          <p:cNvGrpSpPr/>
          <p:nvPr/>
        </p:nvGrpSpPr>
        <p:grpSpPr>
          <a:xfrm>
            <a:off x="2127261" y="1202611"/>
            <a:ext cx="3933498" cy="1171411"/>
            <a:chOff x="2152977" y="1297017"/>
            <a:chExt cx="3933498" cy="1171411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B439579-ED82-9EAF-98A9-3C1F77DA10CB}"/>
                </a:ext>
              </a:extLst>
            </p:cNvPr>
            <p:cNvSpPr txBox="1"/>
            <p:nvPr/>
          </p:nvSpPr>
          <p:spPr>
            <a:xfrm>
              <a:off x="2152977" y="1458985"/>
              <a:ext cx="1308341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2400">
                  <a:solidFill>
                    <a:srgbClr val="000000"/>
                  </a:solidFill>
                  <a:latin typeface="Calibri"/>
                </a:rPr>
                <a:t># PTWs</a:t>
              </a:r>
              <a:endParaRPr lang="en-US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44936A1-7602-4870-8F94-944475C11153}"/>
                </a:ext>
              </a:extLst>
            </p:cNvPr>
            <p:cNvSpPr txBox="1"/>
            <p:nvPr/>
          </p:nvSpPr>
          <p:spPr>
            <a:xfrm>
              <a:off x="3425330" y="1297017"/>
              <a:ext cx="1308341" cy="117141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2400">
                  <a:solidFill>
                    <a:srgbClr val="000000"/>
                  </a:solidFill>
                  <a:latin typeface="Calibri"/>
                </a:rPr>
                <a:t># LLC</a:t>
              </a:r>
              <a:endParaRPr lang="en-US" sz="2400">
                <a:solidFill>
                  <a:srgbClr val="000000"/>
                </a:solidFill>
                <a:latin typeface="Calibri"/>
              </a:endParaRPr>
            </a:p>
            <a:p>
              <a:pPr algn="ctr"/>
              <a:r>
                <a:rPr lang="en-GB" sz="2400">
                  <a:solidFill>
                    <a:srgbClr val="000000"/>
                  </a:solidFill>
                  <a:latin typeface="Calibri"/>
                </a:rPr>
                <a:t>misses</a:t>
              </a:r>
              <a:endParaRPr lang="en-US" sz="2400">
                <a:ea typeface="Calibri"/>
                <a:cs typeface="Calibri"/>
              </a:endParaRPr>
            </a:p>
            <a:p>
              <a:pPr algn="ctr"/>
              <a:endParaRPr lang="en-GB"/>
            </a:p>
          </p:txBody>
        </p:sp>
        <p:sp>
          <p:nvSpPr>
            <p:cNvPr id="60" name="TextBox 52">
              <a:extLst>
                <a:ext uri="{FF2B5EF4-FFF2-40B4-BE49-F238E27FC236}">
                  <a16:creationId xmlns:a16="http://schemas.microsoft.com/office/drawing/2014/main" id="{97538A5B-9ECB-5AA7-D87D-A8962D3A6BC5}"/>
                </a:ext>
              </a:extLst>
            </p:cNvPr>
            <p:cNvSpPr txBox="1"/>
            <p:nvPr/>
          </p:nvSpPr>
          <p:spPr>
            <a:xfrm>
              <a:off x="4647406" y="1297018"/>
              <a:ext cx="1439069" cy="830997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CH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2400">
                  <a:solidFill>
                    <a:srgbClr val="000000"/>
                  </a:solidFill>
                  <a:latin typeface="Calibri"/>
                </a:rPr>
                <a:t># Context Switches </a:t>
              </a:r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3A3E718-1610-3C93-C2B2-9D3B382FD811}"/>
              </a:ext>
            </a:extLst>
          </p:cNvPr>
          <p:cNvGrpSpPr/>
          <p:nvPr/>
        </p:nvGrpSpPr>
        <p:grpSpPr>
          <a:xfrm>
            <a:off x="2288001" y="3087339"/>
            <a:ext cx="4844724" cy="1034012"/>
            <a:chOff x="2192751" y="2249139"/>
            <a:chExt cx="4844724" cy="1034012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578295E-0DA0-AF09-274F-6D3071FE57BE}"/>
                </a:ext>
              </a:extLst>
            </p:cNvPr>
            <p:cNvSpPr txBox="1"/>
            <p:nvPr/>
          </p:nvSpPr>
          <p:spPr>
            <a:xfrm>
              <a:off x="2459445" y="2249139"/>
              <a:ext cx="4252432" cy="89255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600" b="1">
                  <a:solidFill>
                    <a:srgbClr val="000000"/>
                  </a:solidFill>
                  <a:latin typeface="Calibri"/>
                </a:rPr>
                <a:t>Output Feature</a:t>
              </a:r>
              <a:r>
                <a:rPr lang="en-GB" sz="2600" b="1" i="0" u="none" strike="noStrike" baseline="0">
                  <a:solidFill>
                    <a:srgbClr val="000000"/>
                  </a:solidFill>
                  <a:latin typeface="Calibri"/>
                </a:rPr>
                <a:t> Vector (</a:t>
              </a:r>
              <a:r>
                <a:rPr lang="en-GB" sz="2600" b="1">
                  <a:solidFill>
                    <a:schemeClr val="accent4">
                      <a:lumMod val="49000"/>
                    </a:schemeClr>
                  </a:solidFill>
                  <a:ea typeface="+mn-lt"/>
                  <a:cs typeface="+mn-lt"/>
                </a:rPr>
                <a:t>OFV</a:t>
              </a:r>
              <a:r>
                <a:rPr lang="en-GB" sz="2600" b="1" i="0" u="none" strike="noStrike" baseline="0">
                  <a:solidFill>
                    <a:srgbClr val="000000"/>
                  </a:solidFill>
                  <a:latin typeface="Calibri"/>
                </a:rPr>
                <a:t>)</a:t>
              </a:r>
              <a:r>
                <a:rPr sz="2600" b="0" i="0"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​</a:t>
              </a:r>
              <a:endParaRPr lang="en-GB" sz="2600">
                <a:ea typeface="Calibri"/>
                <a:cs typeface="Calibri"/>
              </a:endParaRPr>
            </a:p>
            <a:p>
              <a:pPr algn="ctr"/>
              <a:endParaRPr lang="en-GB" sz="2600">
                <a:ea typeface="Calibri"/>
                <a:cs typeface="Calibri"/>
              </a:endParaRPr>
            </a:p>
          </p:txBody>
        </p:sp>
        <p:sp>
          <p:nvSpPr>
            <p:cNvPr id="66" name="Rounded Rectangle 5">
              <a:extLst>
                <a:ext uri="{FF2B5EF4-FFF2-40B4-BE49-F238E27FC236}">
                  <a16:creationId xmlns:a16="http://schemas.microsoft.com/office/drawing/2014/main" id="{1C0C3D77-B1B1-8FFE-599D-448AA3D2502C}"/>
                </a:ext>
              </a:extLst>
            </p:cNvPr>
            <p:cNvSpPr/>
            <p:nvPr/>
          </p:nvSpPr>
          <p:spPr>
            <a:xfrm>
              <a:off x="2192751" y="2709073"/>
              <a:ext cx="1211181" cy="574078"/>
            </a:xfrm>
            <a:prstGeom prst="roundRect">
              <a:avLst>
                <a:gd name="adj" fmla="val 2940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3.8M</a:t>
              </a:r>
            </a:p>
          </p:txBody>
        </p:sp>
        <p:sp>
          <p:nvSpPr>
            <p:cNvPr id="68" name="Rounded Rectangle 12">
              <a:extLst>
                <a:ext uri="{FF2B5EF4-FFF2-40B4-BE49-F238E27FC236}">
                  <a16:creationId xmlns:a16="http://schemas.microsoft.com/office/drawing/2014/main" id="{C826531D-79A1-DB9F-5162-23FF334C38FF}"/>
                </a:ext>
              </a:extLst>
            </p:cNvPr>
            <p:cNvSpPr/>
            <p:nvPr/>
          </p:nvSpPr>
          <p:spPr>
            <a:xfrm>
              <a:off x="3403932" y="2709073"/>
              <a:ext cx="1211181" cy="574078"/>
            </a:xfrm>
            <a:prstGeom prst="roundRect">
              <a:avLst>
                <a:gd name="adj" fmla="val 2940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H" sz="2300">
                  <a:solidFill>
                    <a:schemeClr val="tx2">
                      <a:lumMod val="75000"/>
                    </a:schemeClr>
                  </a:solidFill>
                  <a:latin typeface="Aptos"/>
                </a:rPr>
                <a:t>195K</a:t>
              </a:r>
              <a:endParaRPr lang="en-CH" sz="2300"/>
            </a:p>
          </p:txBody>
        </p:sp>
        <p:sp>
          <p:nvSpPr>
            <p:cNvPr id="70" name="Rounded Rectangle 14">
              <a:extLst>
                <a:ext uri="{FF2B5EF4-FFF2-40B4-BE49-F238E27FC236}">
                  <a16:creationId xmlns:a16="http://schemas.microsoft.com/office/drawing/2014/main" id="{E2EDE3DA-50F9-01D1-8B67-CDF07E4D8ABD}"/>
                </a:ext>
              </a:extLst>
            </p:cNvPr>
            <p:cNvSpPr/>
            <p:nvPr/>
          </p:nvSpPr>
          <p:spPr>
            <a:xfrm>
              <a:off x="4615113" y="2709073"/>
              <a:ext cx="1211181" cy="574078"/>
            </a:xfrm>
            <a:prstGeom prst="roundRect">
              <a:avLst>
                <a:gd name="adj" fmla="val 2940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H" sz="2300">
                  <a:solidFill>
                    <a:schemeClr val="tx2">
                      <a:lumMod val="75000"/>
                    </a:schemeClr>
                  </a:solidFill>
                  <a:latin typeface="Aptos"/>
                </a:rPr>
                <a:t>352</a:t>
              </a:r>
              <a:endParaRPr lang="en-CH" sz="2300"/>
            </a:p>
          </p:txBody>
        </p:sp>
        <p:sp>
          <p:nvSpPr>
            <p:cNvPr id="72" name="Rounded Rectangle 15">
              <a:extLst>
                <a:ext uri="{FF2B5EF4-FFF2-40B4-BE49-F238E27FC236}">
                  <a16:creationId xmlns:a16="http://schemas.microsoft.com/office/drawing/2014/main" id="{273E036A-2590-30F6-3D2F-28F3E6A47E27}"/>
                </a:ext>
              </a:extLst>
            </p:cNvPr>
            <p:cNvSpPr/>
            <p:nvPr/>
          </p:nvSpPr>
          <p:spPr>
            <a:xfrm>
              <a:off x="5826294" y="2709073"/>
              <a:ext cx="1211181" cy="574078"/>
            </a:xfrm>
            <a:prstGeom prst="roundRect">
              <a:avLst>
                <a:gd name="adj" fmla="val 2940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H" sz="2300">
                  <a:solidFill>
                    <a:schemeClr val="tx2">
                      <a:lumMod val="75000"/>
                    </a:schemeClr>
                  </a:solidFill>
                  <a:latin typeface="Aptos"/>
                </a:rPr>
                <a:t>...</a:t>
              </a:r>
              <a:endParaRPr lang="en-US" sz="2300">
                <a:solidFill>
                  <a:schemeClr val="tx2">
                    <a:lumMod val="75000"/>
                  </a:schemeClr>
                </a:solidFill>
                <a:latin typeface="Apto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3E10EC7-8317-6206-B9C9-3459CD43F8E8}"/>
              </a:ext>
            </a:extLst>
          </p:cNvPr>
          <p:cNvGrpSpPr/>
          <p:nvPr/>
        </p:nvGrpSpPr>
        <p:grpSpPr>
          <a:xfrm>
            <a:off x="2260678" y="4216678"/>
            <a:ext cx="4844724" cy="1043119"/>
            <a:chOff x="2165428" y="3378478"/>
            <a:chExt cx="4844724" cy="1043119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CCD74E3-DAC8-4306-C6F8-A09823703831}"/>
                </a:ext>
              </a:extLst>
            </p:cNvPr>
            <p:cNvSpPr txBox="1"/>
            <p:nvPr/>
          </p:nvSpPr>
          <p:spPr>
            <a:xfrm>
              <a:off x="3552353" y="3378478"/>
              <a:ext cx="1930002" cy="89255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600" b="1">
                  <a:ea typeface="Calibri"/>
                  <a:cs typeface="Calibri"/>
                </a:rPr>
                <a:t>Δ per metric</a:t>
              </a:r>
              <a:endParaRPr lang="en-US" b="1">
                <a:ea typeface="Calibri"/>
                <a:cs typeface="Calibri"/>
              </a:endParaRPr>
            </a:p>
            <a:p>
              <a:pPr algn="ctr"/>
              <a:endParaRPr lang="en-GB" sz="2600">
                <a:ea typeface="Calibri"/>
                <a:cs typeface="Calibri"/>
              </a:endParaRPr>
            </a:p>
          </p:txBody>
        </p:sp>
        <p:sp>
          <p:nvSpPr>
            <p:cNvPr id="104" name="Rounded Rectangle 5">
              <a:extLst>
                <a:ext uri="{FF2B5EF4-FFF2-40B4-BE49-F238E27FC236}">
                  <a16:creationId xmlns:a16="http://schemas.microsoft.com/office/drawing/2014/main" id="{2ED0369F-4069-1A4B-00E9-040C02D215A0}"/>
                </a:ext>
              </a:extLst>
            </p:cNvPr>
            <p:cNvSpPr/>
            <p:nvPr/>
          </p:nvSpPr>
          <p:spPr>
            <a:xfrm>
              <a:off x="2165428" y="3847519"/>
              <a:ext cx="1211181" cy="574078"/>
            </a:xfrm>
            <a:prstGeom prst="roundRect">
              <a:avLst>
                <a:gd name="adj" fmla="val 2940"/>
              </a:avLst>
            </a:prstGeom>
            <a:solidFill>
              <a:srgbClr val="FF0000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rgbClr val="000000"/>
                  </a:solidFill>
                  <a:ea typeface="+mn-lt"/>
                  <a:cs typeface="+mn-lt"/>
                </a:rPr>
                <a:t>52σ 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" name="Rounded Rectangle 12">
              <a:extLst>
                <a:ext uri="{FF2B5EF4-FFF2-40B4-BE49-F238E27FC236}">
                  <a16:creationId xmlns:a16="http://schemas.microsoft.com/office/drawing/2014/main" id="{35B19D95-A94F-76DF-81D9-98BB2AA9E4A2}"/>
                </a:ext>
              </a:extLst>
            </p:cNvPr>
            <p:cNvSpPr/>
            <p:nvPr/>
          </p:nvSpPr>
          <p:spPr>
            <a:xfrm>
              <a:off x="3376609" y="3847519"/>
              <a:ext cx="1211181" cy="574078"/>
            </a:xfrm>
            <a:prstGeom prst="roundRect">
              <a:avLst>
                <a:gd name="adj" fmla="val 2940"/>
              </a:avLst>
            </a:prstGeom>
            <a:solidFill>
              <a:srgbClr val="92D050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rgbClr val="000000"/>
                  </a:solidFill>
                  <a:ea typeface="+mn-lt"/>
                  <a:cs typeface="+mn-lt"/>
                </a:rPr>
                <a:t>1.9σ 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6" name="Rounded Rectangle 14">
              <a:extLst>
                <a:ext uri="{FF2B5EF4-FFF2-40B4-BE49-F238E27FC236}">
                  <a16:creationId xmlns:a16="http://schemas.microsoft.com/office/drawing/2014/main" id="{6531E9D6-1C82-9716-47AE-836FF650D228}"/>
                </a:ext>
              </a:extLst>
            </p:cNvPr>
            <p:cNvSpPr/>
            <p:nvPr/>
          </p:nvSpPr>
          <p:spPr>
            <a:xfrm>
              <a:off x="4587790" y="3847519"/>
              <a:ext cx="1211181" cy="574078"/>
            </a:xfrm>
            <a:prstGeom prst="roundRect">
              <a:avLst>
                <a:gd name="adj" fmla="val 2940"/>
              </a:avLst>
            </a:prstGeom>
            <a:solidFill>
              <a:srgbClr val="92D050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rgbClr val="000000"/>
                  </a:solidFill>
                  <a:ea typeface="+mn-lt"/>
                  <a:cs typeface="+mn-lt"/>
                </a:rPr>
                <a:t>0.8σ </a:t>
              </a:r>
              <a:endParaRPr lang="en-US">
                <a:solidFill>
                  <a:srgbClr val="000000"/>
                </a:solidFill>
                <a:ea typeface="+mn-lt"/>
                <a:cs typeface="+mn-lt"/>
              </a:endParaRPr>
            </a:p>
          </p:txBody>
        </p:sp>
        <p:sp>
          <p:nvSpPr>
            <p:cNvPr id="107" name="Rounded Rectangle 15">
              <a:extLst>
                <a:ext uri="{FF2B5EF4-FFF2-40B4-BE49-F238E27FC236}">
                  <a16:creationId xmlns:a16="http://schemas.microsoft.com/office/drawing/2014/main" id="{D43AF0A9-DEE5-3397-00C2-5555711D6E96}"/>
                </a:ext>
              </a:extLst>
            </p:cNvPr>
            <p:cNvSpPr/>
            <p:nvPr/>
          </p:nvSpPr>
          <p:spPr>
            <a:xfrm>
              <a:off x="5798971" y="3847519"/>
              <a:ext cx="1211181" cy="574078"/>
            </a:xfrm>
            <a:prstGeom prst="roundRect">
              <a:avLst>
                <a:gd name="adj" fmla="val 2940"/>
              </a:avLst>
            </a:prstGeom>
            <a:solidFill>
              <a:srgbClr val="92D050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H" sz="2300">
                  <a:solidFill>
                    <a:schemeClr val="tx2">
                      <a:lumMod val="75000"/>
                    </a:schemeClr>
                  </a:solidFill>
                  <a:latin typeface="Aptos"/>
                </a:rPr>
                <a:t>...</a:t>
              </a:r>
              <a:endParaRPr lang="en-US" sz="2300">
                <a:solidFill>
                  <a:schemeClr val="tx2">
                    <a:lumMod val="75000"/>
                  </a:schemeClr>
                </a:solidFill>
                <a:latin typeface="Apto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9F3CBA0-CA3E-1076-267B-2F88DC5F87DA}"/>
              </a:ext>
            </a:extLst>
          </p:cNvPr>
          <p:cNvGrpSpPr/>
          <p:nvPr/>
        </p:nvGrpSpPr>
        <p:grpSpPr>
          <a:xfrm>
            <a:off x="1483718" y="5435218"/>
            <a:ext cx="6576770" cy="1266998"/>
            <a:chOff x="1483718" y="5435218"/>
            <a:chExt cx="6576770" cy="1266998"/>
          </a:xfrm>
        </p:grpSpPr>
        <p:sp>
          <p:nvSpPr>
            <p:cNvPr id="3" name="Down Arrow 12">
              <a:extLst>
                <a:ext uri="{FF2B5EF4-FFF2-40B4-BE49-F238E27FC236}">
                  <a16:creationId xmlns:a16="http://schemas.microsoft.com/office/drawing/2014/main" id="{F803FF5F-B37C-0824-A91B-4ADCC004FE8F}"/>
                </a:ext>
              </a:extLst>
            </p:cNvPr>
            <p:cNvSpPr/>
            <p:nvPr/>
          </p:nvSpPr>
          <p:spPr>
            <a:xfrm>
              <a:off x="4515447" y="5435218"/>
              <a:ext cx="359862" cy="622185"/>
            </a:xfrm>
            <a:prstGeom prst="downArrow">
              <a:avLst/>
            </a:prstGeom>
            <a:ln w="38100"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" name="Rounded Rectangle 4">
              <a:extLst>
                <a:ext uri="{FF2B5EF4-FFF2-40B4-BE49-F238E27FC236}">
                  <a16:creationId xmlns:a16="http://schemas.microsoft.com/office/drawing/2014/main" id="{9E888F94-E5D1-8B3A-E55E-159EBEBB3E65}"/>
                </a:ext>
              </a:extLst>
            </p:cNvPr>
            <p:cNvSpPr/>
            <p:nvPr/>
          </p:nvSpPr>
          <p:spPr>
            <a:xfrm>
              <a:off x="1483718" y="6090583"/>
              <a:ext cx="6576770" cy="611633"/>
            </a:xfrm>
            <a:prstGeom prst="roundRect">
              <a:avLst>
                <a:gd name="adj" fmla="val 443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2800" b="1" i="1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Kernel Paging</a:t>
              </a:r>
              <a:r>
                <a:rPr lang="en-US" sz="2800" i="1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 is a high-level bottleneck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093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A8338-DBD8-9510-2A08-D463148AC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514636A-21C2-43EE-BC7F-1CF5499936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278193-6535-F436-5808-190DF9D86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55</a:t>
            </a:fld>
            <a:endParaRPr lang="en-C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A77F067-E3CD-F9DE-B90B-AE6AFF435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>
                <a:latin typeface="Corbel"/>
              </a:rPr>
              <a:t>4. Bottleneck Detection (L2)</a:t>
            </a:r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51F395E-A7AA-C48D-B790-E3F9FAC6509A}"/>
              </a:ext>
            </a:extLst>
          </p:cNvPr>
          <p:cNvGrpSpPr/>
          <p:nvPr/>
        </p:nvGrpSpPr>
        <p:grpSpPr>
          <a:xfrm>
            <a:off x="1759581" y="5032757"/>
            <a:ext cx="6598472" cy="1445199"/>
            <a:chOff x="1454781" y="5032757"/>
            <a:chExt cx="6598472" cy="1445199"/>
          </a:xfrm>
        </p:grpSpPr>
        <p:sp>
          <p:nvSpPr>
            <p:cNvPr id="3" name="Down Arrow 12">
              <a:extLst>
                <a:ext uri="{FF2B5EF4-FFF2-40B4-BE49-F238E27FC236}">
                  <a16:creationId xmlns:a16="http://schemas.microsoft.com/office/drawing/2014/main" id="{B790EC96-3F8C-7839-C847-9009E69E8FAE}"/>
                </a:ext>
              </a:extLst>
            </p:cNvPr>
            <p:cNvSpPr/>
            <p:nvPr/>
          </p:nvSpPr>
          <p:spPr>
            <a:xfrm>
              <a:off x="4486510" y="5032757"/>
              <a:ext cx="359862" cy="622185"/>
            </a:xfrm>
            <a:prstGeom prst="downArrow">
              <a:avLst/>
            </a:prstGeom>
            <a:ln w="38100"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" name="Rounded Rectangle 4">
              <a:extLst>
                <a:ext uri="{FF2B5EF4-FFF2-40B4-BE49-F238E27FC236}">
                  <a16:creationId xmlns:a16="http://schemas.microsoft.com/office/drawing/2014/main" id="{116492E1-3899-3BE3-6C3A-54FEF18B60B3}"/>
                </a:ext>
              </a:extLst>
            </p:cNvPr>
            <p:cNvSpPr/>
            <p:nvPr/>
          </p:nvSpPr>
          <p:spPr>
            <a:xfrm>
              <a:off x="1454781" y="5678236"/>
              <a:ext cx="6598472" cy="799720"/>
            </a:xfrm>
            <a:prstGeom prst="roundRect">
              <a:avLst>
                <a:gd name="adj" fmla="val 4430"/>
              </a:avLst>
            </a:prstGeom>
            <a:solidFill>
              <a:schemeClr val="tx2">
                <a:lumMod val="20000"/>
                <a:lumOff val="8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2800" b="1" i="1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Anonymous page-fault path</a:t>
              </a:r>
              <a:r>
                <a:rPr lang="en-US" sz="2800" i="1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 is a middle-level bottleneck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32E4318-CE17-DE6F-8B88-51203E50F4B8}"/>
              </a:ext>
            </a:extLst>
          </p:cNvPr>
          <p:cNvGrpSpPr/>
          <p:nvPr/>
        </p:nvGrpSpPr>
        <p:grpSpPr>
          <a:xfrm>
            <a:off x="1863728" y="1008117"/>
            <a:ext cx="6162577" cy="769441"/>
            <a:chOff x="1571163" y="4495638"/>
            <a:chExt cx="6162577" cy="769441"/>
          </a:xfrm>
        </p:grpSpPr>
        <p:sp>
          <p:nvSpPr>
            <p:cNvPr id="38" name="TextBox 30">
              <a:extLst>
                <a:ext uri="{FF2B5EF4-FFF2-40B4-BE49-F238E27FC236}">
                  <a16:creationId xmlns:a16="http://schemas.microsoft.com/office/drawing/2014/main" id="{E1562BE4-C866-DCA4-638D-2AB9008062DA}"/>
                </a:ext>
              </a:extLst>
            </p:cNvPr>
            <p:cNvSpPr txBox="1"/>
            <p:nvPr/>
          </p:nvSpPr>
          <p:spPr>
            <a:xfrm>
              <a:off x="1571163" y="4582932"/>
              <a:ext cx="1547068" cy="430887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CH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2200" err="1">
                  <a:ea typeface="Calibri"/>
                  <a:cs typeface="Calibri"/>
                </a:rPr>
                <a:t>anon_fault</a:t>
              </a:r>
              <a:endParaRPr lang="en-GB" sz="2200">
                <a:ea typeface="Calibri"/>
                <a:cs typeface="Calibri"/>
              </a:endParaRPr>
            </a:p>
          </p:txBody>
        </p:sp>
        <p:sp>
          <p:nvSpPr>
            <p:cNvPr id="39" name="TextBox 32">
              <a:extLst>
                <a:ext uri="{FF2B5EF4-FFF2-40B4-BE49-F238E27FC236}">
                  <a16:creationId xmlns:a16="http://schemas.microsoft.com/office/drawing/2014/main" id="{C61CFEA0-1C67-EEB4-FFDC-687D61569FF7}"/>
                </a:ext>
              </a:extLst>
            </p:cNvPr>
            <p:cNvSpPr txBox="1"/>
            <p:nvPr/>
          </p:nvSpPr>
          <p:spPr>
            <a:xfrm>
              <a:off x="3277746" y="4590165"/>
              <a:ext cx="1308341" cy="430887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CH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2200" err="1">
                  <a:solidFill>
                    <a:srgbClr val="000000"/>
                  </a:solidFill>
                  <a:latin typeface="Calibri"/>
                </a:rPr>
                <a:t>file_fault</a:t>
              </a:r>
              <a:endParaRPr lang="en-US" sz="2200"/>
            </a:p>
          </p:txBody>
        </p:sp>
        <p:sp>
          <p:nvSpPr>
            <p:cNvPr id="40" name="TextBox 52">
              <a:extLst>
                <a:ext uri="{FF2B5EF4-FFF2-40B4-BE49-F238E27FC236}">
                  <a16:creationId xmlns:a16="http://schemas.microsoft.com/office/drawing/2014/main" id="{077A838D-6609-0DF7-59B4-F998FE624E10}"/>
                </a:ext>
              </a:extLst>
            </p:cNvPr>
            <p:cNvSpPr txBox="1"/>
            <p:nvPr/>
          </p:nvSpPr>
          <p:spPr>
            <a:xfrm>
              <a:off x="4818127" y="4590166"/>
              <a:ext cx="1308341" cy="430887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CH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2200" err="1">
                  <a:solidFill>
                    <a:srgbClr val="000000"/>
                  </a:solidFill>
                  <a:latin typeface="Calibri"/>
                </a:rPr>
                <a:t>swap_in</a:t>
              </a:r>
              <a:endParaRPr lang="en-GB" sz="2200">
                <a:ea typeface="Calibri"/>
                <a:cs typeface="Calibri"/>
              </a:endParaRPr>
            </a:p>
          </p:txBody>
        </p:sp>
        <p:sp>
          <p:nvSpPr>
            <p:cNvPr id="41" name="TextBox 52">
              <a:extLst>
                <a:ext uri="{FF2B5EF4-FFF2-40B4-BE49-F238E27FC236}">
                  <a16:creationId xmlns:a16="http://schemas.microsoft.com/office/drawing/2014/main" id="{9380E5EA-F512-1EF4-FB17-25507059E69A}"/>
                </a:ext>
              </a:extLst>
            </p:cNvPr>
            <p:cNvSpPr txBox="1"/>
            <p:nvPr/>
          </p:nvSpPr>
          <p:spPr>
            <a:xfrm>
              <a:off x="6002377" y="4495638"/>
              <a:ext cx="1731363" cy="769441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CH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2200">
                  <a:ea typeface="Calibri"/>
                  <a:cs typeface="Calibri"/>
                </a:rPr>
                <a:t>TLB</a:t>
              </a:r>
            </a:p>
            <a:p>
              <a:pPr algn="ctr"/>
              <a:r>
                <a:rPr lang="en-GB" sz="2200">
                  <a:ea typeface="Calibri"/>
                  <a:cs typeface="Calibri"/>
                </a:rPr>
                <a:t>shootdown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513DB9F-A8C8-79C6-8D61-E4BBF2785F5D}"/>
              </a:ext>
            </a:extLst>
          </p:cNvPr>
          <p:cNvGrpSpPr/>
          <p:nvPr/>
        </p:nvGrpSpPr>
        <p:grpSpPr>
          <a:xfrm>
            <a:off x="2087722" y="1643145"/>
            <a:ext cx="5783180" cy="1022441"/>
            <a:chOff x="1979888" y="1020137"/>
            <a:chExt cx="5783180" cy="102244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F431190-107A-0299-0180-AD67B4BFEDAD}"/>
                </a:ext>
              </a:extLst>
            </p:cNvPr>
            <p:cNvSpPr txBox="1"/>
            <p:nvPr/>
          </p:nvSpPr>
          <p:spPr>
            <a:xfrm>
              <a:off x="2322975" y="1020137"/>
              <a:ext cx="5061422" cy="49244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600" b="1" i="0" u="none" strike="noStrike" baseline="0">
                  <a:solidFill>
                    <a:srgbClr val="000000"/>
                  </a:solidFill>
                  <a:ea typeface="+mn-lt"/>
                  <a:cs typeface="+mn-lt"/>
                </a:rPr>
                <a:t>Input </a:t>
              </a:r>
              <a:r>
                <a:rPr lang="en-GB" sz="2600" b="1">
                  <a:solidFill>
                    <a:srgbClr val="000000"/>
                  </a:solidFill>
                  <a:ea typeface="+mn-lt"/>
                  <a:cs typeface="+mn-lt"/>
                </a:rPr>
                <a:t>Code Path </a:t>
              </a:r>
              <a:r>
                <a:rPr lang="en-GB" sz="2600" b="1" i="0" u="none" strike="noStrike" baseline="0">
                  <a:solidFill>
                    <a:srgbClr val="000000"/>
                  </a:solidFill>
                  <a:ea typeface="+mn-lt"/>
                  <a:cs typeface="+mn-lt"/>
                </a:rPr>
                <a:t>Vector </a:t>
              </a:r>
              <a:r>
                <a:rPr lang="en-GB" sz="2600" b="1">
                  <a:solidFill>
                    <a:srgbClr val="000000"/>
                  </a:solidFill>
                  <a:ea typeface="+mn-lt"/>
                  <a:cs typeface="+mn-lt"/>
                </a:rPr>
                <a:t>L2 </a:t>
              </a:r>
              <a:r>
                <a:rPr lang="en-GB" sz="2600" b="1" i="0" u="none" strike="noStrike" baseline="0">
                  <a:solidFill>
                    <a:srgbClr val="000000"/>
                  </a:solidFill>
                  <a:ea typeface="+mn-lt"/>
                  <a:cs typeface="+mn-lt"/>
                </a:rPr>
                <a:t>(</a:t>
              </a:r>
              <a:r>
                <a:rPr lang="en-GB" sz="2600" b="1">
                  <a:solidFill>
                    <a:srgbClr val="FF8AEB"/>
                  </a:solidFill>
                  <a:ea typeface="+mn-lt"/>
                  <a:cs typeface="+mn-lt"/>
                </a:rPr>
                <a:t>ICPV-L2</a:t>
              </a:r>
              <a:r>
                <a:rPr lang="en-GB" sz="2600" b="1" i="0" u="none" strike="noStrike" baseline="0">
                  <a:solidFill>
                    <a:srgbClr val="000000"/>
                  </a:solidFill>
                  <a:ea typeface="+mn-lt"/>
                  <a:cs typeface="+mn-lt"/>
                </a:rPr>
                <a:t>)</a:t>
              </a:r>
              <a:r>
                <a:rPr lang="en-GB" sz="2600" b="1">
                  <a:solidFill>
                    <a:srgbClr val="000000"/>
                  </a:solidFill>
                  <a:ea typeface="+mn-lt"/>
                  <a:cs typeface="+mn-lt"/>
                </a:rPr>
                <a:t> </a:t>
              </a:r>
              <a:endParaRPr lang="en-US" b="1">
                <a:ea typeface="Calibri"/>
                <a:cs typeface="Calibri"/>
              </a:endParaRPr>
            </a:p>
          </p:txBody>
        </p:sp>
        <p:sp>
          <p:nvSpPr>
            <p:cNvPr id="23" name="Rounded Rectangle 5">
              <a:extLst>
                <a:ext uri="{FF2B5EF4-FFF2-40B4-BE49-F238E27FC236}">
                  <a16:creationId xmlns:a16="http://schemas.microsoft.com/office/drawing/2014/main" id="{6926C0DD-8C71-583C-9F3F-9D55D9C5F096}"/>
                </a:ext>
              </a:extLst>
            </p:cNvPr>
            <p:cNvSpPr/>
            <p:nvPr/>
          </p:nvSpPr>
          <p:spPr>
            <a:xfrm>
              <a:off x="1979888" y="1555310"/>
              <a:ext cx="1428206" cy="487268"/>
            </a:xfrm>
            <a:prstGeom prst="roundRect">
              <a:avLst>
                <a:gd name="adj" fmla="val 2940"/>
              </a:avLst>
            </a:prstGeom>
            <a:solidFill>
              <a:srgbClr val="FF8AEB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100k</a:t>
              </a:r>
              <a:endParaRPr lang="en-US"/>
            </a:p>
          </p:txBody>
        </p:sp>
        <p:sp>
          <p:nvSpPr>
            <p:cNvPr id="42" name="Rounded Rectangle 5">
              <a:extLst>
                <a:ext uri="{FF2B5EF4-FFF2-40B4-BE49-F238E27FC236}">
                  <a16:creationId xmlns:a16="http://schemas.microsoft.com/office/drawing/2014/main" id="{EFA7B4DA-36DD-0843-3795-531F1E9575FE}"/>
                </a:ext>
              </a:extLst>
            </p:cNvPr>
            <p:cNvSpPr/>
            <p:nvPr/>
          </p:nvSpPr>
          <p:spPr>
            <a:xfrm>
              <a:off x="3426723" y="1555309"/>
              <a:ext cx="1428206" cy="487268"/>
            </a:xfrm>
            <a:prstGeom prst="roundRect">
              <a:avLst>
                <a:gd name="adj" fmla="val 2940"/>
              </a:avLst>
            </a:prstGeom>
            <a:solidFill>
              <a:srgbClr val="FF8AEB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1k</a:t>
              </a:r>
              <a:endParaRPr lang="en-US"/>
            </a:p>
          </p:txBody>
        </p:sp>
        <p:sp>
          <p:nvSpPr>
            <p:cNvPr id="43" name="Rounded Rectangle 5">
              <a:extLst>
                <a:ext uri="{FF2B5EF4-FFF2-40B4-BE49-F238E27FC236}">
                  <a16:creationId xmlns:a16="http://schemas.microsoft.com/office/drawing/2014/main" id="{F1328FFB-E63F-9425-8AF4-504649FEAF78}"/>
                </a:ext>
              </a:extLst>
            </p:cNvPr>
            <p:cNvSpPr/>
            <p:nvPr/>
          </p:nvSpPr>
          <p:spPr>
            <a:xfrm>
              <a:off x="4866324" y="1555308"/>
              <a:ext cx="1428206" cy="487268"/>
            </a:xfrm>
            <a:prstGeom prst="roundRect">
              <a:avLst>
                <a:gd name="adj" fmla="val 2940"/>
              </a:avLst>
            </a:prstGeom>
            <a:solidFill>
              <a:srgbClr val="FF8AEB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0</a:t>
              </a:r>
            </a:p>
          </p:txBody>
        </p:sp>
        <p:sp>
          <p:nvSpPr>
            <p:cNvPr id="45" name="Rounded Rectangle 5">
              <a:extLst>
                <a:ext uri="{FF2B5EF4-FFF2-40B4-BE49-F238E27FC236}">
                  <a16:creationId xmlns:a16="http://schemas.microsoft.com/office/drawing/2014/main" id="{AD3D82D6-60BC-07BF-D37D-766893C6FC36}"/>
                </a:ext>
              </a:extLst>
            </p:cNvPr>
            <p:cNvSpPr/>
            <p:nvPr/>
          </p:nvSpPr>
          <p:spPr>
            <a:xfrm>
              <a:off x="6334862" y="1555307"/>
              <a:ext cx="1428206" cy="487268"/>
            </a:xfrm>
            <a:prstGeom prst="roundRect">
              <a:avLst>
                <a:gd name="adj" fmla="val 2940"/>
              </a:avLst>
            </a:prstGeom>
            <a:solidFill>
              <a:srgbClr val="FF8AEB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10</a:t>
              </a:r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7F2DB46-230B-1C09-DEC8-BCC62D8A59FA}"/>
              </a:ext>
            </a:extLst>
          </p:cNvPr>
          <p:cNvGrpSpPr/>
          <p:nvPr/>
        </p:nvGrpSpPr>
        <p:grpSpPr>
          <a:xfrm>
            <a:off x="2094956" y="2793379"/>
            <a:ext cx="5783180" cy="1022441"/>
            <a:chOff x="1987122" y="2170371"/>
            <a:chExt cx="5783180" cy="1022441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86B3973-48AB-8BAB-35B4-753F0C6A2FFB}"/>
                </a:ext>
              </a:extLst>
            </p:cNvPr>
            <p:cNvSpPr txBox="1"/>
            <p:nvPr/>
          </p:nvSpPr>
          <p:spPr>
            <a:xfrm>
              <a:off x="2330209" y="2170371"/>
              <a:ext cx="5061422" cy="49244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600" b="1">
                  <a:solidFill>
                    <a:srgbClr val="000000"/>
                  </a:solidFill>
                  <a:ea typeface="+mn-lt"/>
                  <a:cs typeface="+mn-lt"/>
                </a:rPr>
                <a:t>Code Path </a:t>
              </a:r>
              <a:r>
                <a:rPr lang="en-GB" sz="2600" b="1" i="0" u="none" strike="noStrike" baseline="0">
                  <a:solidFill>
                    <a:srgbClr val="000000"/>
                  </a:solidFill>
                  <a:ea typeface="+mn-lt"/>
                  <a:cs typeface="+mn-lt"/>
                </a:rPr>
                <a:t>Vector </a:t>
              </a:r>
              <a:r>
                <a:rPr lang="en-GB" sz="2600" b="1">
                  <a:solidFill>
                    <a:srgbClr val="000000"/>
                  </a:solidFill>
                  <a:ea typeface="+mn-lt"/>
                  <a:cs typeface="+mn-lt"/>
                </a:rPr>
                <a:t>L2 </a:t>
              </a:r>
              <a:r>
                <a:rPr lang="en-GB" sz="2600" b="1" i="0" u="none" strike="noStrike" baseline="0">
                  <a:solidFill>
                    <a:srgbClr val="000000"/>
                  </a:solidFill>
                  <a:ea typeface="+mn-lt"/>
                  <a:cs typeface="+mn-lt"/>
                </a:rPr>
                <a:t>(</a:t>
              </a:r>
              <a:r>
                <a:rPr lang="en-GB" sz="2600" b="1">
                  <a:solidFill>
                    <a:schemeClr val="accent4">
                      <a:lumMod val="76000"/>
                    </a:schemeClr>
                  </a:solidFill>
                  <a:ea typeface="+mn-lt"/>
                  <a:cs typeface="+mn-lt"/>
                </a:rPr>
                <a:t>CPV-L2</a:t>
              </a:r>
              <a:r>
                <a:rPr lang="en-GB" sz="2600" b="1" i="0" u="none" strike="noStrike" baseline="0">
                  <a:solidFill>
                    <a:srgbClr val="000000"/>
                  </a:solidFill>
                  <a:ea typeface="+mn-lt"/>
                  <a:cs typeface="+mn-lt"/>
                </a:rPr>
                <a:t>)</a:t>
              </a:r>
              <a:r>
                <a:rPr lang="en-GB" sz="2600" b="1">
                  <a:solidFill>
                    <a:srgbClr val="000000"/>
                  </a:solidFill>
                  <a:ea typeface="+mn-lt"/>
                  <a:cs typeface="+mn-lt"/>
                </a:rPr>
                <a:t> </a:t>
              </a:r>
              <a:endParaRPr lang="en-US" b="1">
                <a:ea typeface="Calibri"/>
                <a:cs typeface="Calibri"/>
              </a:endParaRPr>
            </a:p>
          </p:txBody>
        </p:sp>
        <p:sp>
          <p:nvSpPr>
            <p:cNvPr id="59" name="Rounded Rectangle 5">
              <a:extLst>
                <a:ext uri="{FF2B5EF4-FFF2-40B4-BE49-F238E27FC236}">
                  <a16:creationId xmlns:a16="http://schemas.microsoft.com/office/drawing/2014/main" id="{A9EFC2C5-C4DA-40AB-10AA-7676D45BD1B6}"/>
                </a:ext>
              </a:extLst>
            </p:cNvPr>
            <p:cNvSpPr/>
            <p:nvPr/>
          </p:nvSpPr>
          <p:spPr>
            <a:xfrm>
              <a:off x="1987122" y="2705544"/>
              <a:ext cx="1428206" cy="487268"/>
            </a:xfrm>
            <a:prstGeom prst="roundRect">
              <a:avLst>
                <a:gd name="adj" fmla="val 294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150k</a:t>
              </a:r>
              <a:endParaRPr lang="en-US"/>
            </a:p>
          </p:txBody>
        </p:sp>
        <p:sp>
          <p:nvSpPr>
            <p:cNvPr id="61" name="Rounded Rectangle 5">
              <a:extLst>
                <a:ext uri="{FF2B5EF4-FFF2-40B4-BE49-F238E27FC236}">
                  <a16:creationId xmlns:a16="http://schemas.microsoft.com/office/drawing/2014/main" id="{AA077A10-DF38-71F5-1A3B-6E3EBC40566A}"/>
                </a:ext>
              </a:extLst>
            </p:cNvPr>
            <p:cNvSpPr/>
            <p:nvPr/>
          </p:nvSpPr>
          <p:spPr>
            <a:xfrm>
              <a:off x="3433957" y="2705543"/>
              <a:ext cx="1428206" cy="487268"/>
            </a:xfrm>
            <a:prstGeom prst="roundRect">
              <a:avLst>
                <a:gd name="adj" fmla="val 294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1k</a:t>
              </a:r>
              <a:endParaRPr lang="en-US"/>
            </a:p>
          </p:txBody>
        </p:sp>
        <p:sp>
          <p:nvSpPr>
            <p:cNvPr id="63" name="Rounded Rectangle 5">
              <a:extLst>
                <a:ext uri="{FF2B5EF4-FFF2-40B4-BE49-F238E27FC236}">
                  <a16:creationId xmlns:a16="http://schemas.microsoft.com/office/drawing/2014/main" id="{CA2D2E66-4D09-47DF-3CDD-EFC8E97E3651}"/>
                </a:ext>
              </a:extLst>
            </p:cNvPr>
            <p:cNvSpPr/>
            <p:nvPr/>
          </p:nvSpPr>
          <p:spPr>
            <a:xfrm>
              <a:off x="4873558" y="2705542"/>
              <a:ext cx="1428206" cy="487268"/>
            </a:xfrm>
            <a:prstGeom prst="roundRect">
              <a:avLst>
                <a:gd name="adj" fmla="val 294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0</a:t>
              </a:r>
            </a:p>
          </p:txBody>
        </p:sp>
        <p:sp>
          <p:nvSpPr>
            <p:cNvPr id="65" name="Rounded Rectangle 5">
              <a:extLst>
                <a:ext uri="{FF2B5EF4-FFF2-40B4-BE49-F238E27FC236}">
                  <a16:creationId xmlns:a16="http://schemas.microsoft.com/office/drawing/2014/main" id="{B8C2B757-91CB-DDA5-A3FB-527CE03950D5}"/>
                </a:ext>
              </a:extLst>
            </p:cNvPr>
            <p:cNvSpPr/>
            <p:nvPr/>
          </p:nvSpPr>
          <p:spPr>
            <a:xfrm>
              <a:off x="6342096" y="2705541"/>
              <a:ext cx="1428206" cy="487268"/>
            </a:xfrm>
            <a:prstGeom prst="roundRect">
              <a:avLst>
                <a:gd name="adj" fmla="val 294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10</a:t>
              </a:r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999C164-D806-ABB1-F029-5CB4FF9E15D0}"/>
              </a:ext>
            </a:extLst>
          </p:cNvPr>
          <p:cNvGrpSpPr/>
          <p:nvPr/>
        </p:nvGrpSpPr>
        <p:grpSpPr>
          <a:xfrm>
            <a:off x="2087722" y="3901571"/>
            <a:ext cx="5783180" cy="1000739"/>
            <a:chOff x="1856906" y="3306136"/>
            <a:chExt cx="5783180" cy="1000739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373F15D-D8E2-C8D5-91CF-9FEDA9348A09}"/>
                </a:ext>
              </a:extLst>
            </p:cNvPr>
            <p:cNvSpPr txBox="1"/>
            <p:nvPr/>
          </p:nvSpPr>
          <p:spPr>
            <a:xfrm>
              <a:off x="3704270" y="3306136"/>
              <a:ext cx="1886597" cy="49244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600" b="1">
                  <a:ea typeface="Calibri"/>
                  <a:cs typeface="Calibri"/>
                </a:rPr>
                <a:t>Δ per metric</a:t>
              </a:r>
              <a:endParaRPr lang="en-US" b="1">
                <a:ea typeface="Calibri"/>
                <a:cs typeface="Calibri"/>
              </a:endParaRPr>
            </a:p>
          </p:txBody>
        </p:sp>
        <p:sp>
          <p:nvSpPr>
            <p:cNvPr id="67" name="Rounded Rectangle 5">
              <a:extLst>
                <a:ext uri="{FF2B5EF4-FFF2-40B4-BE49-F238E27FC236}">
                  <a16:creationId xmlns:a16="http://schemas.microsoft.com/office/drawing/2014/main" id="{1C5676A2-2D07-C684-1D52-F7CA27335EDB}"/>
                </a:ext>
              </a:extLst>
            </p:cNvPr>
            <p:cNvSpPr/>
            <p:nvPr/>
          </p:nvSpPr>
          <p:spPr>
            <a:xfrm>
              <a:off x="1856906" y="3819607"/>
              <a:ext cx="1428206" cy="487268"/>
            </a:xfrm>
            <a:prstGeom prst="roundRect">
              <a:avLst>
                <a:gd name="adj" fmla="val 2940"/>
              </a:avLst>
            </a:prstGeom>
            <a:solidFill>
              <a:srgbClr val="FF0000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ea typeface="+mn-lt"/>
                  <a:cs typeface="+mn-lt"/>
                </a:rPr>
                <a:t>5σ </a:t>
              </a:r>
              <a:endParaRPr lang="en-US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69" name="Rounded Rectangle 5">
              <a:extLst>
                <a:ext uri="{FF2B5EF4-FFF2-40B4-BE49-F238E27FC236}">
                  <a16:creationId xmlns:a16="http://schemas.microsoft.com/office/drawing/2014/main" id="{E90D0734-3CF6-2A7F-BD16-97D9FFC58B03}"/>
                </a:ext>
              </a:extLst>
            </p:cNvPr>
            <p:cNvSpPr/>
            <p:nvPr/>
          </p:nvSpPr>
          <p:spPr>
            <a:xfrm>
              <a:off x="3303741" y="3819606"/>
              <a:ext cx="1428206" cy="487268"/>
            </a:xfrm>
            <a:prstGeom prst="roundRect">
              <a:avLst>
                <a:gd name="adj" fmla="val 2940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0</a:t>
              </a:r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ea typeface="+mn-lt"/>
                  <a:cs typeface="+mn-lt"/>
                </a:rPr>
                <a:t>σ </a:t>
              </a:r>
              <a:endParaRPr lang="en-US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71" name="Rounded Rectangle 5">
              <a:extLst>
                <a:ext uri="{FF2B5EF4-FFF2-40B4-BE49-F238E27FC236}">
                  <a16:creationId xmlns:a16="http://schemas.microsoft.com/office/drawing/2014/main" id="{6F884406-E938-0B56-A139-695B5E576ED4}"/>
                </a:ext>
              </a:extLst>
            </p:cNvPr>
            <p:cNvSpPr/>
            <p:nvPr/>
          </p:nvSpPr>
          <p:spPr>
            <a:xfrm>
              <a:off x="4743342" y="3819605"/>
              <a:ext cx="1428206" cy="487268"/>
            </a:xfrm>
            <a:prstGeom prst="roundRect">
              <a:avLst>
                <a:gd name="adj" fmla="val 2940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0</a:t>
              </a:r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Calibri"/>
                  <a:ea typeface="Calibri"/>
                  <a:cs typeface="Calibri"/>
                </a:rPr>
                <a:t>σ </a:t>
              </a:r>
              <a:endParaRPr lang="en-US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73" name="Rounded Rectangle 5">
              <a:extLst>
                <a:ext uri="{FF2B5EF4-FFF2-40B4-BE49-F238E27FC236}">
                  <a16:creationId xmlns:a16="http://schemas.microsoft.com/office/drawing/2014/main" id="{4DCA86A3-4B16-CEC5-0843-F03A5B416DFB}"/>
                </a:ext>
              </a:extLst>
            </p:cNvPr>
            <p:cNvSpPr/>
            <p:nvPr/>
          </p:nvSpPr>
          <p:spPr>
            <a:xfrm>
              <a:off x="6211880" y="3819604"/>
              <a:ext cx="1428206" cy="487268"/>
            </a:xfrm>
            <a:prstGeom prst="roundRect">
              <a:avLst>
                <a:gd name="adj" fmla="val 2940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0</a:t>
              </a:r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Calibri"/>
                  <a:ea typeface="Calibri"/>
                  <a:cs typeface="Calibri"/>
                </a:rPr>
                <a:t>σ </a:t>
              </a:r>
              <a:endParaRPr lang="en-US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101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CA2D8-D783-5534-B7E7-0BE44C21B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289C299-C6CE-92A3-1419-DA5C045C5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4E3AD4-E85A-1916-2DE6-C98D92167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56</a:t>
            </a:fld>
            <a:endParaRPr lang="en-C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D512912-9BD9-F6D0-66B3-E2BBECE90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>
                <a:latin typeface="Corbel"/>
              </a:rPr>
              <a:t>4. Bottleneck Detection (L3)</a:t>
            </a:r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C80D7B6-EF40-D5B3-9401-8D7F39FDD27F}"/>
              </a:ext>
            </a:extLst>
          </p:cNvPr>
          <p:cNvGrpSpPr/>
          <p:nvPr/>
        </p:nvGrpSpPr>
        <p:grpSpPr>
          <a:xfrm>
            <a:off x="2742557" y="820318"/>
            <a:ext cx="4331046" cy="830997"/>
            <a:chOff x="-4492525" y="2885186"/>
            <a:chExt cx="4331046" cy="830997"/>
          </a:xfrm>
        </p:grpSpPr>
        <p:sp>
          <p:nvSpPr>
            <p:cNvPr id="38" name="TextBox 30">
              <a:extLst>
                <a:ext uri="{FF2B5EF4-FFF2-40B4-BE49-F238E27FC236}">
                  <a16:creationId xmlns:a16="http://schemas.microsoft.com/office/drawing/2014/main" id="{DC6D675C-7E4F-4EC1-8F59-8ACE01C46D51}"/>
                </a:ext>
              </a:extLst>
            </p:cNvPr>
            <p:cNvSpPr txBox="1"/>
            <p:nvPr/>
          </p:nvSpPr>
          <p:spPr>
            <a:xfrm>
              <a:off x="-4492525" y="3056636"/>
              <a:ext cx="1547068" cy="461665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CH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2400">
                  <a:ea typeface="+mn-lt"/>
                  <a:cs typeface="+mn-lt"/>
                </a:rPr>
                <a:t>Minor</a:t>
              </a:r>
              <a:endParaRPr lang="en-US" sz="2400">
                <a:ea typeface="+mn-lt"/>
                <a:cs typeface="+mn-lt"/>
              </a:endParaRPr>
            </a:p>
          </p:txBody>
        </p:sp>
        <p:sp>
          <p:nvSpPr>
            <p:cNvPr id="39" name="TextBox 32">
              <a:extLst>
                <a:ext uri="{FF2B5EF4-FFF2-40B4-BE49-F238E27FC236}">
                  <a16:creationId xmlns:a16="http://schemas.microsoft.com/office/drawing/2014/main" id="{57DFC18B-8748-29BB-8DCD-790A8A4A3246}"/>
                </a:ext>
              </a:extLst>
            </p:cNvPr>
            <p:cNvSpPr txBox="1"/>
            <p:nvPr/>
          </p:nvSpPr>
          <p:spPr>
            <a:xfrm>
              <a:off x="-2923391" y="3056635"/>
              <a:ext cx="1308341" cy="461665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CH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2400" err="1">
                  <a:solidFill>
                    <a:srgbClr val="000000"/>
                  </a:solidFill>
                  <a:ea typeface="+mn-lt"/>
                  <a:cs typeface="+mn-lt"/>
                </a:rPr>
                <a:t>CoW</a:t>
              </a:r>
              <a:endParaRPr lang="en-GB" sz="2400">
                <a:ea typeface="+mn-lt"/>
                <a:cs typeface="+mn-lt"/>
              </a:endParaRPr>
            </a:p>
          </p:txBody>
        </p:sp>
        <p:sp>
          <p:nvSpPr>
            <p:cNvPr id="40" name="TextBox 52">
              <a:extLst>
                <a:ext uri="{FF2B5EF4-FFF2-40B4-BE49-F238E27FC236}">
                  <a16:creationId xmlns:a16="http://schemas.microsoft.com/office/drawing/2014/main" id="{1B978938-79F8-238E-0DBE-B6E705F545D9}"/>
                </a:ext>
              </a:extLst>
            </p:cNvPr>
            <p:cNvSpPr txBox="1"/>
            <p:nvPr/>
          </p:nvSpPr>
          <p:spPr>
            <a:xfrm>
              <a:off x="-1469820" y="2885186"/>
              <a:ext cx="1308341" cy="830997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CH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2400">
                  <a:solidFill>
                    <a:srgbClr val="000000"/>
                  </a:solidFill>
                  <a:ea typeface="+mn-lt"/>
                  <a:cs typeface="+mn-lt"/>
                </a:rPr>
                <a:t>THP Collapse</a:t>
              </a:r>
              <a:endParaRPr lang="en-US" sz="2400">
                <a:ea typeface="+mn-lt"/>
                <a:cs typeface="+mn-lt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9CB0439-96B3-68CC-6BF8-EDAF5F85B32C}"/>
              </a:ext>
            </a:extLst>
          </p:cNvPr>
          <p:cNvGrpSpPr/>
          <p:nvPr/>
        </p:nvGrpSpPr>
        <p:grpSpPr>
          <a:xfrm>
            <a:off x="2742557" y="1591637"/>
            <a:ext cx="5061422" cy="1044144"/>
            <a:chOff x="2742557" y="1020137"/>
            <a:chExt cx="5061422" cy="1044144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94C44EB-45CF-FE0A-9B92-B34B8EB0409B}"/>
                </a:ext>
              </a:extLst>
            </p:cNvPr>
            <p:cNvSpPr txBox="1"/>
            <p:nvPr/>
          </p:nvSpPr>
          <p:spPr>
            <a:xfrm>
              <a:off x="2742557" y="1020137"/>
              <a:ext cx="5061422" cy="49244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2600" b="1" i="0" u="none" strike="noStrike" baseline="0">
                  <a:solidFill>
                    <a:srgbClr val="000000"/>
                  </a:solidFill>
                  <a:ea typeface="+mn-lt"/>
                  <a:cs typeface="+mn-lt"/>
                </a:rPr>
                <a:t>Input </a:t>
              </a:r>
              <a:r>
                <a:rPr lang="en-GB" sz="2600" b="1">
                  <a:solidFill>
                    <a:srgbClr val="000000"/>
                  </a:solidFill>
                  <a:ea typeface="+mn-lt"/>
                  <a:cs typeface="+mn-lt"/>
                </a:rPr>
                <a:t>Code Path </a:t>
              </a:r>
              <a:r>
                <a:rPr lang="en-GB" sz="2600" b="1" i="0" u="none" strike="noStrike" baseline="0">
                  <a:solidFill>
                    <a:srgbClr val="000000"/>
                  </a:solidFill>
                  <a:ea typeface="+mn-lt"/>
                  <a:cs typeface="+mn-lt"/>
                </a:rPr>
                <a:t>Vector </a:t>
              </a:r>
              <a:r>
                <a:rPr lang="en-GB" sz="2600" b="1">
                  <a:solidFill>
                    <a:srgbClr val="000000"/>
                  </a:solidFill>
                  <a:ea typeface="+mn-lt"/>
                  <a:cs typeface="+mn-lt"/>
                </a:rPr>
                <a:t>L3 </a:t>
              </a:r>
              <a:r>
                <a:rPr lang="en-GB" sz="2600" b="1" i="0" u="none" strike="noStrike" baseline="0">
                  <a:solidFill>
                    <a:srgbClr val="000000"/>
                  </a:solidFill>
                  <a:ea typeface="+mn-lt"/>
                  <a:cs typeface="+mn-lt"/>
                </a:rPr>
                <a:t>(</a:t>
              </a:r>
              <a:r>
                <a:rPr lang="en-GB" sz="2600" b="1">
                  <a:solidFill>
                    <a:srgbClr val="FF8AEB"/>
                  </a:solidFill>
                  <a:ea typeface="+mn-lt"/>
                  <a:cs typeface="+mn-lt"/>
                </a:rPr>
                <a:t>ICPV-L3</a:t>
              </a:r>
              <a:r>
                <a:rPr lang="en-GB" sz="2600" b="1" i="0" u="none" strike="noStrike" baseline="0">
                  <a:solidFill>
                    <a:srgbClr val="000000"/>
                  </a:solidFill>
                  <a:ea typeface="+mn-lt"/>
                  <a:cs typeface="+mn-lt"/>
                </a:rPr>
                <a:t>)</a:t>
              </a:r>
              <a:r>
                <a:rPr lang="en-GB" sz="2600" b="1">
                  <a:solidFill>
                    <a:srgbClr val="000000"/>
                  </a:solidFill>
                  <a:ea typeface="+mn-lt"/>
                  <a:cs typeface="+mn-lt"/>
                </a:rPr>
                <a:t> </a:t>
              </a:r>
              <a:endParaRPr lang="en-US" b="1">
                <a:ea typeface="Calibri"/>
                <a:cs typeface="Calibri"/>
              </a:endParaRPr>
            </a:p>
          </p:txBody>
        </p:sp>
        <p:sp>
          <p:nvSpPr>
            <p:cNvPr id="23" name="Rounded Rectangle 5">
              <a:extLst>
                <a:ext uri="{FF2B5EF4-FFF2-40B4-BE49-F238E27FC236}">
                  <a16:creationId xmlns:a16="http://schemas.microsoft.com/office/drawing/2014/main" id="{46B934AE-6607-366B-CCD8-E2B24723D06C}"/>
                </a:ext>
              </a:extLst>
            </p:cNvPr>
            <p:cNvSpPr/>
            <p:nvPr/>
          </p:nvSpPr>
          <p:spPr>
            <a:xfrm>
              <a:off x="2855223" y="1577013"/>
              <a:ext cx="1428206" cy="487268"/>
            </a:xfrm>
            <a:prstGeom prst="roundRect">
              <a:avLst>
                <a:gd name="adj" fmla="val 2940"/>
              </a:avLst>
            </a:prstGeom>
            <a:solidFill>
              <a:srgbClr val="FF8AEB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50k</a:t>
              </a:r>
              <a:endParaRPr lang="en-US"/>
            </a:p>
          </p:txBody>
        </p:sp>
        <p:sp>
          <p:nvSpPr>
            <p:cNvPr id="42" name="Rounded Rectangle 5">
              <a:extLst>
                <a:ext uri="{FF2B5EF4-FFF2-40B4-BE49-F238E27FC236}">
                  <a16:creationId xmlns:a16="http://schemas.microsoft.com/office/drawing/2014/main" id="{335E299B-5EEF-1D55-64F1-AA0CDEACB848}"/>
                </a:ext>
              </a:extLst>
            </p:cNvPr>
            <p:cNvSpPr/>
            <p:nvPr/>
          </p:nvSpPr>
          <p:spPr>
            <a:xfrm>
              <a:off x="4302058" y="1577011"/>
              <a:ext cx="1428206" cy="487268"/>
            </a:xfrm>
            <a:prstGeom prst="roundRect">
              <a:avLst>
                <a:gd name="adj" fmla="val 2940"/>
              </a:avLst>
            </a:prstGeom>
            <a:solidFill>
              <a:srgbClr val="FF8AEB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250</a:t>
              </a:r>
              <a:endParaRPr lang="en-US"/>
            </a:p>
          </p:txBody>
        </p:sp>
        <p:sp>
          <p:nvSpPr>
            <p:cNvPr id="43" name="Rounded Rectangle 5">
              <a:extLst>
                <a:ext uri="{FF2B5EF4-FFF2-40B4-BE49-F238E27FC236}">
                  <a16:creationId xmlns:a16="http://schemas.microsoft.com/office/drawing/2014/main" id="{5201A5A1-914B-7D9F-FEFE-20763032AEF9}"/>
                </a:ext>
              </a:extLst>
            </p:cNvPr>
            <p:cNvSpPr/>
            <p:nvPr/>
          </p:nvSpPr>
          <p:spPr>
            <a:xfrm>
              <a:off x="5741659" y="1577011"/>
              <a:ext cx="1428206" cy="487268"/>
            </a:xfrm>
            <a:prstGeom prst="roundRect">
              <a:avLst>
                <a:gd name="adj" fmla="val 2940"/>
              </a:avLst>
            </a:prstGeom>
            <a:solidFill>
              <a:srgbClr val="FF8AEB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50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0AC5949-F1DC-2F78-360C-A3A7AC510879}"/>
              </a:ext>
            </a:extLst>
          </p:cNvPr>
          <p:cNvGrpSpPr/>
          <p:nvPr/>
        </p:nvGrpSpPr>
        <p:grpSpPr>
          <a:xfrm>
            <a:off x="2749791" y="2741871"/>
            <a:ext cx="5061422" cy="1044144"/>
            <a:chOff x="2749791" y="2170371"/>
            <a:chExt cx="5061422" cy="1044144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3C20B87-8DF1-2B07-869B-BCA9F9392F7B}"/>
                </a:ext>
              </a:extLst>
            </p:cNvPr>
            <p:cNvSpPr txBox="1"/>
            <p:nvPr/>
          </p:nvSpPr>
          <p:spPr>
            <a:xfrm>
              <a:off x="2749791" y="2170371"/>
              <a:ext cx="5061422" cy="49244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2600" b="1">
                  <a:solidFill>
                    <a:srgbClr val="000000"/>
                  </a:solidFill>
                  <a:ea typeface="+mn-lt"/>
                  <a:cs typeface="+mn-lt"/>
                </a:rPr>
                <a:t>Code Path </a:t>
              </a:r>
              <a:r>
                <a:rPr lang="en-GB" sz="2600" b="1" i="0" u="none" strike="noStrike" baseline="0">
                  <a:solidFill>
                    <a:srgbClr val="000000"/>
                  </a:solidFill>
                  <a:ea typeface="+mn-lt"/>
                  <a:cs typeface="+mn-lt"/>
                </a:rPr>
                <a:t>Vector </a:t>
              </a:r>
              <a:r>
                <a:rPr lang="en-GB" sz="2600" b="1">
                  <a:solidFill>
                    <a:srgbClr val="000000"/>
                  </a:solidFill>
                  <a:ea typeface="+mn-lt"/>
                  <a:cs typeface="+mn-lt"/>
                </a:rPr>
                <a:t>L3 </a:t>
              </a:r>
              <a:r>
                <a:rPr lang="en-GB" sz="2600" b="1" i="0" u="none" strike="noStrike" baseline="0">
                  <a:solidFill>
                    <a:srgbClr val="000000"/>
                  </a:solidFill>
                  <a:ea typeface="+mn-lt"/>
                  <a:cs typeface="+mn-lt"/>
                </a:rPr>
                <a:t>(</a:t>
              </a:r>
              <a:r>
                <a:rPr lang="en-GB" sz="2600" b="1">
                  <a:solidFill>
                    <a:schemeClr val="accent4">
                      <a:lumMod val="76000"/>
                    </a:schemeClr>
                  </a:solidFill>
                  <a:ea typeface="+mn-lt"/>
                  <a:cs typeface="+mn-lt"/>
                </a:rPr>
                <a:t>CPV-L3</a:t>
              </a:r>
              <a:r>
                <a:rPr lang="en-GB" sz="2600" b="1" i="0" u="none" strike="noStrike" baseline="0">
                  <a:solidFill>
                    <a:srgbClr val="000000"/>
                  </a:solidFill>
                  <a:ea typeface="+mn-lt"/>
                  <a:cs typeface="+mn-lt"/>
                </a:rPr>
                <a:t>)</a:t>
              </a:r>
              <a:r>
                <a:rPr lang="en-GB" sz="2600" b="1">
                  <a:solidFill>
                    <a:srgbClr val="000000"/>
                  </a:solidFill>
                  <a:ea typeface="+mn-lt"/>
                  <a:cs typeface="+mn-lt"/>
                </a:rPr>
                <a:t> </a:t>
              </a:r>
              <a:endParaRPr lang="en-US" b="1">
                <a:ea typeface="Calibri"/>
                <a:cs typeface="Calibri"/>
              </a:endParaRPr>
            </a:p>
          </p:txBody>
        </p:sp>
        <p:sp>
          <p:nvSpPr>
            <p:cNvPr id="59" name="Rounded Rectangle 5">
              <a:extLst>
                <a:ext uri="{FF2B5EF4-FFF2-40B4-BE49-F238E27FC236}">
                  <a16:creationId xmlns:a16="http://schemas.microsoft.com/office/drawing/2014/main" id="{9A557574-92C5-6B8F-401D-5F66C975FEBA}"/>
                </a:ext>
              </a:extLst>
            </p:cNvPr>
            <p:cNvSpPr/>
            <p:nvPr/>
          </p:nvSpPr>
          <p:spPr>
            <a:xfrm>
              <a:off x="2862457" y="2727247"/>
              <a:ext cx="1428206" cy="487268"/>
            </a:xfrm>
            <a:prstGeom prst="roundRect">
              <a:avLst>
                <a:gd name="adj" fmla="val 294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100k</a:t>
              </a:r>
              <a:endParaRPr lang="en-US"/>
            </a:p>
          </p:txBody>
        </p:sp>
        <p:sp>
          <p:nvSpPr>
            <p:cNvPr id="61" name="Rounded Rectangle 5">
              <a:extLst>
                <a:ext uri="{FF2B5EF4-FFF2-40B4-BE49-F238E27FC236}">
                  <a16:creationId xmlns:a16="http://schemas.microsoft.com/office/drawing/2014/main" id="{8E60E252-0DF5-F5B9-8262-DDB0A0EFAA67}"/>
                </a:ext>
              </a:extLst>
            </p:cNvPr>
            <p:cNvSpPr/>
            <p:nvPr/>
          </p:nvSpPr>
          <p:spPr>
            <a:xfrm>
              <a:off x="4309292" y="2727246"/>
              <a:ext cx="1428206" cy="487268"/>
            </a:xfrm>
            <a:prstGeom prst="roundRect">
              <a:avLst>
                <a:gd name="adj" fmla="val 294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250</a:t>
              </a:r>
              <a:endParaRPr lang="en-US"/>
            </a:p>
          </p:txBody>
        </p:sp>
        <p:sp>
          <p:nvSpPr>
            <p:cNvPr id="63" name="Rounded Rectangle 5">
              <a:extLst>
                <a:ext uri="{FF2B5EF4-FFF2-40B4-BE49-F238E27FC236}">
                  <a16:creationId xmlns:a16="http://schemas.microsoft.com/office/drawing/2014/main" id="{840F3004-3BA7-0CC4-5B5C-71F60024AB7B}"/>
                </a:ext>
              </a:extLst>
            </p:cNvPr>
            <p:cNvSpPr/>
            <p:nvPr/>
          </p:nvSpPr>
          <p:spPr>
            <a:xfrm>
              <a:off x="5748893" y="2727245"/>
              <a:ext cx="1428206" cy="487268"/>
            </a:xfrm>
            <a:prstGeom prst="roundRect">
              <a:avLst>
                <a:gd name="adj" fmla="val 294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50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313C2C2-977F-5FC6-9AFA-12B60B12C997}"/>
              </a:ext>
            </a:extLst>
          </p:cNvPr>
          <p:cNvGrpSpPr/>
          <p:nvPr/>
        </p:nvGrpSpPr>
        <p:grpSpPr>
          <a:xfrm>
            <a:off x="2884159" y="3918351"/>
            <a:ext cx="4314642" cy="981727"/>
            <a:chOff x="2884159" y="3346851"/>
            <a:chExt cx="4314642" cy="981727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99D7D86-98E6-94C1-B64C-7629786A1DF3}"/>
                </a:ext>
              </a:extLst>
            </p:cNvPr>
            <p:cNvSpPr txBox="1"/>
            <p:nvPr/>
          </p:nvSpPr>
          <p:spPr>
            <a:xfrm>
              <a:off x="4164427" y="3346851"/>
              <a:ext cx="1886597" cy="49244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2600" b="1">
                  <a:ea typeface="Calibri"/>
                  <a:cs typeface="Calibri"/>
                </a:rPr>
                <a:t>Δ per metric</a:t>
              </a:r>
              <a:endParaRPr lang="en-US" b="1">
                <a:ea typeface="Calibri"/>
                <a:cs typeface="Calibri"/>
              </a:endParaRPr>
            </a:p>
          </p:txBody>
        </p:sp>
        <p:sp>
          <p:nvSpPr>
            <p:cNvPr id="67" name="Rounded Rectangle 5">
              <a:extLst>
                <a:ext uri="{FF2B5EF4-FFF2-40B4-BE49-F238E27FC236}">
                  <a16:creationId xmlns:a16="http://schemas.microsoft.com/office/drawing/2014/main" id="{C74C0489-0EB6-A34F-3AD6-946CE410B5D5}"/>
                </a:ext>
              </a:extLst>
            </p:cNvPr>
            <p:cNvSpPr/>
            <p:nvPr/>
          </p:nvSpPr>
          <p:spPr>
            <a:xfrm>
              <a:off x="2884159" y="3841310"/>
              <a:ext cx="1428206" cy="487268"/>
            </a:xfrm>
            <a:prstGeom prst="roundRect">
              <a:avLst>
                <a:gd name="adj" fmla="val 2940"/>
              </a:avLst>
            </a:prstGeom>
            <a:solidFill>
              <a:srgbClr val="FF0000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ea typeface="+mn-lt"/>
                  <a:cs typeface="+mn-lt"/>
                </a:rPr>
                <a:t>4σ </a:t>
              </a:r>
              <a:endParaRPr lang="en-US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69" name="Rounded Rectangle 5">
              <a:extLst>
                <a:ext uri="{FF2B5EF4-FFF2-40B4-BE49-F238E27FC236}">
                  <a16:creationId xmlns:a16="http://schemas.microsoft.com/office/drawing/2014/main" id="{F04D6344-E347-039C-A5AE-9492BE4A205F}"/>
                </a:ext>
              </a:extLst>
            </p:cNvPr>
            <p:cNvSpPr/>
            <p:nvPr/>
          </p:nvSpPr>
          <p:spPr>
            <a:xfrm>
              <a:off x="4330994" y="3841309"/>
              <a:ext cx="1428206" cy="487268"/>
            </a:xfrm>
            <a:prstGeom prst="roundRect">
              <a:avLst>
                <a:gd name="adj" fmla="val 2940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0</a:t>
              </a:r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ea typeface="+mn-lt"/>
                  <a:cs typeface="+mn-lt"/>
                </a:rPr>
                <a:t>σ </a:t>
              </a:r>
              <a:endParaRPr lang="en-US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71" name="Rounded Rectangle 5">
              <a:extLst>
                <a:ext uri="{FF2B5EF4-FFF2-40B4-BE49-F238E27FC236}">
                  <a16:creationId xmlns:a16="http://schemas.microsoft.com/office/drawing/2014/main" id="{F18C697C-3CCB-436C-FC42-871D0F0792FC}"/>
                </a:ext>
              </a:extLst>
            </p:cNvPr>
            <p:cNvSpPr/>
            <p:nvPr/>
          </p:nvSpPr>
          <p:spPr>
            <a:xfrm>
              <a:off x="5770595" y="3841308"/>
              <a:ext cx="1428206" cy="487268"/>
            </a:xfrm>
            <a:prstGeom prst="roundRect">
              <a:avLst>
                <a:gd name="adj" fmla="val 2940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Aptos"/>
                  <a:ea typeface="Calibri"/>
                  <a:cs typeface="Calibri"/>
                </a:rPr>
                <a:t>0</a:t>
              </a:r>
              <a:r>
                <a:rPr lang="en-US" sz="2300">
                  <a:solidFill>
                    <a:schemeClr val="tx2">
                      <a:lumMod val="75000"/>
                    </a:schemeClr>
                  </a:solidFill>
                  <a:latin typeface="Calibri"/>
                  <a:ea typeface="Calibri"/>
                  <a:cs typeface="Calibri"/>
                </a:rPr>
                <a:t>σ </a:t>
              </a:r>
              <a:endParaRPr lang="en-US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F032387-3AB3-2089-F369-87A081DA174D}"/>
              </a:ext>
            </a:extLst>
          </p:cNvPr>
          <p:cNvGrpSpPr/>
          <p:nvPr/>
        </p:nvGrpSpPr>
        <p:grpSpPr>
          <a:xfrm>
            <a:off x="355795" y="5012388"/>
            <a:ext cx="8138743" cy="1733233"/>
            <a:chOff x="355795" y="5012388"/>
            <a:chExt cx="8138743" cy="1733233"/>
          </a:xfrm>
        </p:grpSpPr>
        <p:sp>
          <p:nvSpPr>
            <p:cNvPr id="3" name="Down Arrow 12">
              <a:extLst>
                <a:ext uri="{FF2B5EF4-FFF2-40B4-BE49-F238E27FC236}">
                  <a16:creationId xmlns:a16="http://schemas.microsoft.com/office/drawing/2014/main" id="{18F34488-E96C-3603-FA77-0D2080F44099}"/>
                </a:ext>
              </a:extLst>
            </p:cNvPr>
            <p:cNvSpPr/>
            <p:nvPr/>
          </p:nvSpPr>
          <p:spPr>
            <a:xfrm>
              <a:off x="4927795" y="5160320"/>
              <a:ext cx="359862" cy="622185"/>
            </a:xfrm>
            <a:prstGeom prst="downArrow">
              <a:avLst/>
            </a:prstGeom>
            <a:ln w="38100"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" name="Rounded Rectangle 4">
              <a:extLst>
                <a:ext uri="{FF2B5EF4-FFF2-40B4-BE49-F238E27FC236}">
                  <a16:creationId xmlns:a16="http://schemas.microsoft.com/office/drawing/2014/main" id="{72AAA783-46D4-A12D-513D-0975C06D16F3}"/>
                </a:ext>
              </a:extLst>
            </p:cNvPr>
            <p:cNvSpPr/>
            <p:nvPr/>
          </p:nvSpPr>
          <p:spPr>
            <a:xfrm>
              <a:off x="1896066" y="5945901"/>
              <a:ext cx="6598472" cy="799720"/>
            </a:xfrm>
            <a:prstGeom prst="roundRect">
              <a:avLst>
                <a:gd name="adj" fmla="val 443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2800" b="1" i="1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Anonymous, Minor page-fault path</a:t>
              </a:r>
              <a:r>
                <a:rPr lang="en-US" sz="2800" i="1">
                  <a:solidFill>
                    <a:schemeClr val="tx1"/>
                  </a:solidFill>
                  <a:latin typeface="Calibri"/>
                  <a:ea typeface="Calibri"/>
                  <a:cs typeface="Calibri"/>
                </a:rPr>
                <a:t> is the fine-grained bottleneck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820D14C-07AB-FEE7-6D6E-F66583AE2B11}"/>
                </a:ext>
              </a:extLst>
            </p:cNvPr>
            <p:cNvSpPr txBox="1"/>
            <p:nvPr/>
          </p:nvSpPr>
          <p:spPr>
            <a:xfrm>
              <a:off x="355795" y="5012388"/>
              <a:ext cx="4572000" cy="104644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4400" b="0" i="0" u="none" strike="noStrike" baseline="0">
                  <a:latin typeface="Calibri"/>
                </a:rPr>
                <a:t>🚨</a:t>
              </a:r>
              <a:r>
                <a:rPr lang="en-US" sz="4400">
                  <a:latin typeface="Calibri"/>
                </a:rPr>
                <a:t> </a:t>
              </a:r>
              <a:r>
                <a:rPr lang="en-US" sz="4400" b="1">
                  <a:latin typeface="Calibri"/>
                </a:rPr>
                <a:t>Final </a:t>
              </a:r>
              <a:r>
                <a:rPr lang="en-US" sz="4400" b="1" i="1">
                  <a:latin typeface="Calibri"/>
                </a:rPr>
                <a:t>Diagnosis</a:t>
              </a:r>
              <a:endParaRPr lang="en-GB">
                <a:ea typeface="Calibri"/>
                <a:cs typeface="Calibri"/>
              </a:endParaRPr>
            </a:p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98663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04A3B-8F3A-16FE-C20E-5E1311691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110B18A3-8667-915C-1B82-A377042AA0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007" y="1236308"/>
            <a:ext cx="8915986" cy="283621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6ECFB8-4E3F-8625-80CF-ECBA51472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57</a:t>
            </a:fld>
            <a:endParaRPr lang="en-CH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1C11660-40F7-E78C-3DAD-6A593191C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283700" cy="894791"/>
          </a:xfrm>
        </p:spPr>
        <p:txBody>
          <a:bodyPr>
            <a:noAutofit/>
          </a:bodyPr>
          <a:lstStyle/>
          <a:p>
            <a:r>
              <a:rPr lang="en-CH" sz="3600">
                <a:latin typeface="Corbel"/>
              </a:rPr>
              <a:t>Case Study #</a:t>
            </a:r>
            <a:r>
              <a:rPr lang="en-US" sz="3600">
                <a:latin typeface="Corbel"/>
              </a:rPr>
              <a:t>2</a:t>
            </a:r>
            <a:r>
              <a:rPr lang="en-CH" sz="3600">
                <a:latin typeface="Corbel"/>
              </a:rPr>
              <a:t>: </a:t>
            </a:r>
            <a:r>
              <a:rPr lang="en-US" sz="3600"/>
              <a:t>Page-fault disambiguation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B3B65C-5F3A-1F1B-81BC-4513BCA45A4E}"/>
              </a:ext>
            </a:extLst>
          </p:cNvPr>
          <p:cNvGrpSpPr/>
          <p:nvPr/>
        </p:nvGrpSpPr>
        <p:grpSpPr>
          <a:xfrm>
            <a:off x="-29378" y="4120249"/>
            <a:ext cx="9144000" cy="2159529"/>
            <a:chOff x="0" y="3991725"/>
            <a:chExt cx="9144000" cy="1494176"/>
          </a:xfrm>
        </p:grpSpPr>
        <p:sp>
          <p:nvSpPr>
            <p:cNvPr id="16" name="Rectangle 274">
              <a:extLst>
                <a:ext uri="{FF2B5EF4-FFF2-40B4-BE49-F238E27FC236}">
                  <a16:creationId xmlns:a16="http://schemas.microsoft.com/office/drawing/2014/main" id="{B3B519C8-AFE3-3104-BC19-927F4C693B51}"/>
                </a:ext>
              </a:extLst>
            </p:cNvPr>
            <p:cNvSpPr/>
            <p:nvPr/>
          </p:nvSpPr>
          <p:spPr>
            <a:xfrm>
              <a:off x="0" y="4476395"/>
              <a:ext cx="9144000" cy="1009506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accent6">
                      <a:lumMod val="75000"/>
                    </a:schemeClr>
                  </a:solidFill>
                  <a:ea typeface="Calibri"/>
                  <a:cs typeface="Calibri"/>
                </a:rPr>
                <a:t>Major page faults </a:t>
              </a:r>
              <a:r>
                <a:rPr lang="en-US" sz="2400">
                  <a:solidFill>
                    <a:schemeClr val="accent6">
                      <a:lumMod val="75000"/>
                    </a:schemeClr>
                  </a:solidFill>
                  <a:ea typeface="Calibri"/>
                  <a:cs typeface="Calibri"/>
                </a:rPr>
                <a:t>stress the </a:t>
              </a:r>
              <a:r>
                <a:rPr lang="en-US" sz="2400" b="1" err="1">
                  <a:solidFill>
                    <a:schemeClr val="accent6">
                      <a:lumMod val="75000"/>
                    </a:schemeClr>
                  </a:solidFill>
                  <a:ea typeface="Calibri"/>
                  <a:cs typeface="Calibri"/>
                </a:rPr>
                <a:t>file_fault</a:t>
              </a:r>
              <a:r>
                <a:rPr lang="en-US" sz="2400" b="1">
                  <a:solidFill>
                    <a:schemeClr val="accent6">
                      <a:lumMod val="75000"/>
                    </a:schemeClr>
                  </a:solidFill>
                  <a:ea typeface="Calibri"/>
                  <a:cs typeface="Calibri"/>
                </a:rPr>
                <a:t> </a:t>
              </a:r>
              <a:r>
                <a:rPr lang="en-US" sz="2400">
                  <a:solidFill>
                    <a:schemeClr val="accent6">
                      <a:lumMod val="75000"/>
                    </a:schemeClr>
                  </a:solidFill>
                  <a:ea typeface="Calibri"/>
                  <a:cs typeface="Calibri"/>
                </a:rPr>
                <a:t>kernel code path</a:t>
              </a:r>
              <a:br>
                <a:rPr lang="en-US" sz="2400">
                  <a:solidFill>
                    <a:schemeClr val="accent6">
                      <a:lumMod val="75000"/>
                    </a:schemeClr>
                  </a:solidFill>
                  <a:ea typeface="Calibri"/>
                  <a:cs typeface="Calibri"/>
                </a:rPr>
              </a:br>
              <a:r>
                <a:rPr lang="en-US" sz="2400">
                  <a:solidFill>
                    <a:schemeClr val="accent6">
                      <a:lumMod val="75000"/>
                    </a:schemeClr>
                  </a:solidFill>
                  <a:ea typeface="Calibri"/>
                  <a:cs typeface="Calibri"/>
                </a:rPr>
                <a:t>substantially more than </a:t>
              </a:r>
              <a:r>
                <a:rPr lang="en-US" sz="2400" b="1">
                  <a:solidFill>
                    <a:schemeClr val="accent6">
                      <a:lumMod val="75000"/>
                    </a:schemeClr>
                  </a:solidFill>
                  <a:ea typeface="Calibri"/>
                  <a:cs typeface="Calibri"/>
                </a:rPr>
                <a:t>page-cache faults</a:t>
              </a:r>
              <a:r>
                <a:rPr lang="en-US" sz="2400">
                  <a:solidFill>
                    <a:schemeClr val="accent6">
                      <a:lumMod val="75000"/>
                    </a:schemeClr>
                  </a:solidFill>
                  <a:ea typeface="Calibri"/>
                  <a:cs typeface="Calibri"/>
                </a:rPr>
                <a:t>,</a:t>
              </a:r>
              <a:br>
                <a:rPr lang="en-US" sz="2400">
                  <a:solidFill>
                    <a:schemeClr val="accent6">
                      <a:lumMod val="75000"/>
                    </a:schemeClr>
                  </a:solidFill>
                  <a:ea typeface="Calibri"/>
                  <a:cs typeface="Calibri"/>
                </a:rPr>
              </a:br>
              <a:r>
                <a:rPr lang="en-US" sz="2400" b="1">
                  <a:solidFill>
                    <a:schemeClr val="accent6">
                      <a:lumMod val="75000"/>
                    </a:schemeClr>
                  </a:solidFill>
                  <a:ea typeface="Calibri"/>
                  <a:cs typeface="Calibri"/>
                </a:rPr>
                <a:t>separating disk-I/O-bound from cache-resident file faults</a:t>
              </a:r>
            </a:p>
          </p:txBody>
        </p:sp>
        <p:sp>
          <p:nvSpPr>
            <p:cNvPr id="17" name="Rectangle 274">
              <a:extLst>
                <a:ext uri="{FF2B5EF4-FFF2-40B4-BE49-F238E27FC236}">
                  <a16:creationId xmlns:a16="http://schemas.microsoft.com/office/drawing/2014/main" id="{4305D4BD-C47E-CC59-838C-286193AFE32A}"/>
                </a:ext>
              </a:extLst>
            </p:cNvPr>
            <p:cNvSpPr/>
            <p:nvPr/>
          </p:nvSpPr>
          <p:spPr>
            <a:xfrm>
              <a:off x="0" y="3991725"/>
              <a:ext cx="9144000" cy="54085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>
                  <a:solidFill>
                    <a:schemeClr val="tx1"/>
                  </a:solidFill>
                  <a:latin typeface="+mj-lt"/>
                </a:rPr>
                <a:t>Key Takeaway #2</a:t>
              </a: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EFA222DB-C073-C80D-8D3A-BC9C5CA632EF}"/>
              </a:ext>
            </a:extLst>
          </p:cNvPr>
          <p:cNvSpPr/>
          <p:nvPr/>
        </p:nvSpPr>
        <p:spPr>
          <a:xfrm>
            <a:off x="4460557" y="3463289"/>
            <a:ext cx="534353" cy="418431"/>
          </a:xfrm>
          <a:prstGeom prst="rect">
            <a:avLst/>
          </a:prstGeom>
          <a:noFill/>
          <a:ln w="38100">
            <a:solidFill>
              <a:srgbClr val="00B050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57150">
                <a:solidFill>
                  <a:schemeClr val="accent6"/>
                </a:solidFill>
              </a:ln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9CDB81-630B-89FB-F970-3AC26CFC39BE}"/>
              </a:ext>
            </a:extLst>
          </p:cNvPr>
          <p:cNvSpPr/>
          <p:nvPr/>
        </p:nvSpPr>
        <p:spPr>
          <a:xfrm>
            <a:off x="4807267" y="2255520"/>
            <a:ext cx="375286" cy="373380"/>
          </a:xfrm>
          <a:prstGeom prst="rect">
            <a:avLst/>
          </a:prstGeom>
          <a:noFill/>
          <a:ln w="38100">
            <a:solidFill>
              <a:srgbClr val="00B050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57150">
                <a:solidFill>
                  <a:schemeClr val="accent6"/>
                </a:solidFill>
              </a:ln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73EE28-1C52-7A23-0C97-1008808A633D}"/>
              </a:ext>
            </a:extLst>
          </p:cNvPr>
          <p:cNvSpPr/>
          <p:nvPr/>
        </p:nvSpPr>
        <p:spPr>
          <a:xfrm>
            <a:off x="3161346" y="2278367"/>
            <a:ext cx="432351" cy="327686"/>
          </a:xfrm>
          <a:prstGeom prst="rect">
            <a:avLst/>
          </a:prstGeom>
          <a:noFill/>
          <a:ln w="38100">
            <a:solidFill>
              <a:srgbClr val="00B050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57150">
                <a:solidFill>
                  <a:schemeClr val="accent6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12382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6" grpId="0" animBg="1"/>
      <p:bldP spid="7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B0331-976C-9AD9-6BE1-EDFC66205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A0F79007-D174-405A-DBE3-6A78FCA6DC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007" y="1236308"/>
            <a:ext cx="8915986" cy="283621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490551-C71C-55E9-FA71-794A74381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58</a:t>
            </a:fld>
            <a:endParaRPr lang="en-CH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028FE-47D5-F78F-BC74-B13702951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94791"/>
          </a:xfrm>
        </p:spPr>
        <p:txBody>
          <a:bodyPr>
            <a:noAutofit/>
          </a:bodyPr>
          <a:lstStyle/>
          <a:p>
            <a:r>
              <a:rPr lang="en-CH" sz="3600">
                <a:latin typeface="Corbel"/>
              </a:rPr>
              <a:t>Case Study #</a:t>
            </a:r>
            <a:r>
              <a:rPr lang="en-US" sz="3600">
                <a:latin typeface="Corbel"/>
              </a:rPr>
              <a:t>2</a:t>
            </a:r>
            <a:r>
              <a:rPr lang="en-CH" sz="3600">
                <a:latin typeface="Corbel"/>
              </a:rPr>
              <a:t>: </a:t>
            </a:r>
            <a:r>
              <a:rPr lang="en-US" sz="3600"/>
              <a:t>Page-fault disambiguation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860733-4154-BFC6-BB20-1DB76ECF3B44}"/>
              </a:ext>
            </a:extLst>
          </p:cNvPr>
          <p:cNvSpPr/>
          <p:nvPr/>
        </p:nvSpPr>
        <p:spPr>
          <a:xfrm>
            <a:off x="5819457" y="1841500"/>
            <a:ext cx="2473643" cy="812800"/>
          </a:xfrm>
          <a:prstGeom prst="rect">
            <a:avLst/>
          </a:prstGeom>
          <a:noFill/>
          <a:ln w="38100">
            <a:solidFill>
              <a:srgbClr val="00B050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57150">
                <a:solidFill>
                  <a:schemeClr val="accent6"/>
                </a:solidFill>
              </a:ln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133FFAC-08E2-B40F-B42B-70E622D1E0E3}"/>
              </a:ext>
            </a:extLst>
          </p:cNvPr>
          <p:cNvGrpSpPr/>
          <p:nvPr/>
        </p:nvGrpSpPr>
        <p:grpSpPr>
          <a:xfrm>
            <a:off x="-29378" y="4120249"/>
            <a:ext cx="9144000" cy="2159529"/>
            <a:chOff x="0" y="3991725"/>
            <a:chExt cx="9144000" cy="1494176"/>
          </a:xfrm>
        </p:grpSpPr>
        <p:sp>
          <p:nvSpPr>
            <p:cNvPr id="10" name="Rectangle 274">
              <a:extLst>
                <a:ext uri="{FF2B5EF4-FFF2-40B4-BE49-F238E27FC236}">
                  <a16:creationId xmlns:a16="http://schemas.microsoft.com/office/drawing/2014/main" id="{BEAE47E0-4599-56A1-1B6B-B773BF5E54EA}"/>
                </a:ext>
              </a:extLst>
            </p:cNvPr>
            <p:cNvSpPr/>
            <p:nvPr/>
          </p:nvSpPr>
          <p:spPr>
            <a:xfrm>
              <a:off x="0" y="4476395"/>
              <a:ext cx="9144000" cy="1009506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solidFill>
                    <a:schemeClr val="accent6">
                      <a:lumMod val="75000"/>
                    </a:schemeClr>
                  </a:solidFill>
                  <a:ea typeface="Calibri"/>
                  <a:cs typeface="Calibri"/>
                </a:rPr>
                <a:t>Significantly lower deviations in the </a:t>
              </a:r>
              <a:r>
                <a:rPr lang="en-US" sz="2400" b="1" err="1">
                  <a:solidFill>
                    <a:schemeClr val="accent6">
                      <a:lumMod val="75000"/>
                    </a:schemeClr>
                  </a:solidFill>
                  <a:ea typeface="Calibri"/>
                  <a:cs typeface="Calibri"/>
                </a:rPr>
                <a:t>tlb_flush</a:t>
              </a:r>
              <a:r>
                <a:rPr lang="en-US" sz="2400">
                  <a:solidFill>
                    <a:schemeClr val="accent6">
                      <a:lumMod val="75000"/>
                    </a:schemeClr>
                  </a:solidFill>
                  <a:ea typeface="Calibri"/>
                  <a:cs typeface="Calibri"/>
                </a:rPr>
                <a:t> kernel code path,</a:t>
              </a:r>
            </a:p>
            <a:p>
              <a:pPr algn="ctr"/>
              <a:r>
                <a:rPr lang="en-US" sz="2400">
                  <a:solidFill>
                    <a:schemeClr val="accent6">
                      <a:lumMod val="75000"/>
                    </a:schemeClr>
                  </a:solidFill>
                  <a:ea typeface="Calibri"/>
                  <a:cs typeface="Calibri"/>
                </a:rPr>
                <a:t>Since TLB invalidations are secondary events that fire only on</a:t>
              </a:r>
            </a:p>
            <a:p>
              <a:pPr algn="ctr"/>
              <a:r>
                <a:rPr lang="en-US" sz="2400" b="1" err="1">
                  <a:solidFill>
                    <a:schemeClr val="accent6">
                      <a:lumMod val="75000"/>
                    </a:schemeClr>
                  </a:solidFill>
                  <a:ea typeface="Calibri"/>
                  <a:cs typeface="Calibri"/>
                </a:rPr>
                <a:t>CoW</a:t>
              </a:r>
              <a:r>
                <a:rPr lang="en-US" sz="2400">
                  <a:solidFill>
                    <a:schemeClr val="accent6">
                      <a:lumMod val="75000"/>
                    </a:schemeClr>
                  </a:solidFill>
                  <a:ea typeface="Calibri"/>
                  <a:cs typeface="Calibri"/>
                </a:rPr>
                <a:t> and </a:t>
              </a:r>
              <a:r>
                <a:rPr lang="en-US" sz="2400" b="1">
                  <a:solidFill>
                    <a:schemeClr val="accent6">
                      <a:lumMod val="75000"/>
                    </a:schemeClr>
                  </a:solidFill>
                  <a:ea typeface="Calibri"/>
                  <a:cs typeface="Calibri"/>
                </a:rPr>
                <a:t>major-fault </a:t>
              </a:r>
              <a:r>
                <a:rPr lang="en-US" sz="2400" b="1" err="1">
                  <a:solidFill>
                    <a:schemeClr val="accent6">
                      <a:lumMod val="75000"/>
                    </a:schemeClr>
                  </a:solidFill>
                  <a:ea typeface="Calibri"/>
                  <a:cs typeface="Calibri"/>
                </a:rPr>
                <a:t>remappings</a:t>
              </a:r>
              <a:endParaRPr lang="en-US" sz="2400" b="1">
                <a:solidFill>
                  <a:schemeClr val="accent6">
                    <a:lumMod val="75000"/>
                  </a:schemeClr>
                </a:solidFill>
                <a:ea typeface="Calibri"/>
                <a:cs typeface="Calibri"/>
              </a:endParaRPr>
            </a:p>
          </p:txBody>
        </p:sp>
        <p:sp>
          <p:nvSpPr>
            <p:cNvPr id="11" name="Rectangle 274">
              <a:extLst>
                <a:ext uri="{FF2B5EF4-FFF2-40B4-BE49-F238E27FC236}">
                  <a16:creationId xmlns:a16="http://schemas.microsoft.com/office/drawing/2014/main" id="{BE102B9F-2F56-5ABF-5C44-1A8F192E8142}"/>
                </a:ext>
              </a:extLst>
            </p:cNvPr>
            <p:cNvSpPr/>
            <p:nvPr/>
          </p:nvSpPr>
          <p:spPr>
            <a:xfrm>
              <a:off x="0" y="3991725"/>
              <a:ext cx="9144000" cy="54085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>
                  <a:solidFill>
                    <a:schemeClr val="tx1"/>
                  </a:solidFill>
                  <a:latin typeface="+mj-lt"/>
                </a:rPr>
                <a:t>Key Takeaway #3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287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44A95-B807-C34A-B312-065F3F2C9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CH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 </a:t>
            </a:r>
            <a:r>
              <a:rPr lang="en-US" sz="1600" b="1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Time-based samplers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 (e.g., </a:t>
            </a:r>
            <a:r>
              <a:rPr lang="en-US" sz="1600" err="1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gprof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, 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perf record)</a:t>
            </a:r>
            <a:endParaRPr lang="en-US" sz="1600">
              <a:solidFill>
                <a:schemeClr val="bg2">
                  <a:lumMod val="10000"/>
                </a:schemeClr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Periodic PC/stack capture → flame graphs. </a:t>
            </a:r>
            <a:endParaRPr lang="en-US" sz="1600">
              <a:solidFill>
                <a:schemeClr val="bg2">
                  <a:lumMod val="10000"/>
                </a:schemeClr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Sees </a:t>
            </a:r>
            <a:r>
              <a:rPr lang="en-US" sz="1600">
                <a:solidFill>
                  <a:srgbClr val="007F3E"/>
                </a:solidFill>
                <a:latin typeface="Corbel"/>
                <a:ea typeface="NanumGothic"/>
              </a:rPr>
              <a:t>where 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CPU time is spent, but </a:t>
            </a:r>
            <a:r>
              <a:rPr lang="en-US" sz="1600">
                <a:solidFill>
                  <a:srgbClr val="C00000"/>
                </a:solidFill>
                <a:latin typeface="Corbel"/>
                <a:ea typeface="NanumGothic"/>
              </a:rPr>
              <a:t>not why</a:t>
            </a:r>
            <a:endParaRPr lang="en-US" sz="1600">
              <a:solidFill>
                <a:srgbClr val="C00000"/>
              </a:solidFill>
            </a:endParaRPr>
          </a:p>
          <a:p>
            <a:endParaRPr lang="en-US" sz="1600" b="1">
              <a:solidFill>
                <a:schemeClr val="bg2">
                  <a:lumMod val="10000"/>
                </a:schemeClr>
              </a:solidFill>
              <a:latin typeface="Corbel"/>
              <a:ea typeface="NanumGothic"/>
            </a:endParaRPr>
          </a:p>
          <a:p>
            <a:r>
              <a:rPr lang="en-US" sz="1600" b="1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Hardware-event samplers (PMC) 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(e.g., 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Intel </a:t>
            </a:r>
            <a:r>
              <a:rPr lang="en-US" sz="1600" err="1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VTune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, 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AMD </a:t>
            </a:r>
            <a:r>
              <a:rPr lang="en-US" sz="1600" err="1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uProf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, 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perf stat)</a:t>
            </a:r>
            <a:endParaRPr lang="en-CH" sz="1600">
              <a:solidFill>
                <a:schemeClr val="bg2">
                  <a:lumMod val="10000"/>
                </a:schemeClr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PMU counter overflow → attribute microarchitecture events (LLC, TLB, stalls).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/>
              <a:t>Reveals </a:t>
            </a:r>
            <a:r>
              <a:rPr lang="en-US" sz="1600">
                <a:solidFill>
                  <a:srgbClr val="007F3E"/>
                </a:solidFill>
              </a:rPr>
              <a:t>microarchitecture bottlenecks</a:t>
            </a:r>
            <a:r>
              <a:rPr lang="en-US" sz="1600"/>
              <a:t>, but </a:t>
            </a:r>
            <a:r>
              <a:rPr lang="en-US" sz="1600">
                <a:solidFill>
                  <a:srgbClr val="C00000"/>
                </a:solidFill>
              </a:rPr>
              <a:t>does not capture OS contention </a:t>
            </a:r>
            <a:r>
              <a:rPr lang="en-US" sz="1600"/>
              <a:t>(e.g., lock waits)</a:t>
            </a:r>
            <a:endParaRPr lang="en-US" sz="1600">
              <a:solidFill>
                <a:schemeClr val="bg2">
                  <a:lumMod val="10000"/>
                </a:schemeClr>
              </a:solidFill>
              <a:latin typeface="Corbel"/>
              <a:ea typeface="NanumGothic"/>
            </a:endParaRPr>
          </a:p>
          <a:p>
            <a:endParaRPr lang="en-US" sz="1600" b="1">
              <a:solidFill>
                <a:schemeClr val="bg2">
                  <a:lumMod val="10000"/>
                </a:schemeClr>
              </a:solidFill>
              <a:latin typeface="Corbel"/>
              <a:ea typeface="NanumGothic"/>
            </a:endParaRPr>
          </a:p>
          <a:p>
            <a:r>
              <a:rPr lang="en-US" sz="1600" b="1" err="1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Tracepoint</a:t>
            </a:r>
            <a:r>
              <a:rPr lang="en-US" sz="1600" b="1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-based profilers 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(e.g., </a:t>
            </a:r>
            <a:r>
              <a:rPr lang="en-US" sz="1600" err="1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ftrace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)</a:t>
            </a:r>
            <a:endParaRPr lang="en-US" sz="1600">
              <a:solidFill>
                <a:schemeClr val="bg2">
                  <a:lumMod val="10000"/>
                </a:schemeClr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Pre-instrument kernel/USDT hooks fire on every event.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>
                <a:solidFill>
                  <a:srgbClr val="007F3E"/>
                </a:solidFill>
                <a:latin typeface="Corbel"/>
                <a:ea typeface="NanumGothic"/>
              </a:rPr>
              <a:t>Stable, cheap</a:t>
            </a:r>
            <a:r>
              <a:rPr lang="en-US" sz="1600">
                <a:solidFill>
                  <a:srgbClr val="E7E6E6">
                    <a:lumMod val="10000"/>
                  </a:srgbClr>
                </a:solidFill>
                <a:latin typeface="Corbel"/>
                <a:ea typeface="NanumGothic"/>
              </a:rPr>
              <a:t>, but </a:t>
            </a:r>
            <a:r>
              <a:rPr lang="en-US" sz="1600">
                <a:solidFill>
                  <a:srgbClr val="C00000"/>
                </a:solidFill>
                <a:latin typeface="Corbel"/>
                <a:ea typeface="NanumGothic"/>
              </a:rPr>
              <a:t>limited visibility </a:t>
            </a:r>
            <a:r>
              <a:rPr lang="en-US" sz="1600">
                <a:latin typeface="Corbel"/>
                <a:ea typeface="NanumGothic"/>
              </a:rPr>
              <a:t>(</a:t>
            </a:r>
            <a:r>
              <a:rPr lang="en-US" sz="1600"/>
              <a:t>can only observe the kernel events that maintainers predefine</a:t>
            </a:r>
            <a:r>
              <a:rPr lang="en-US" sz="1600">
                <a:latin typeface="Corbel"/>
                <a:ea typeface="NanumGothic"/>
              </a:rPr>
              <a:t>)</a:t>
            </a:r>
            <a:endParaRPr lang="en-CH" sz="160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F57AD1-C023-2EE6-F18D-350EEE65A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59</a:t>
            </a:fld>
            <a:endParaRPr lang="en-C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D671C45-41D0-E042-9C83-A0D2D6CED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Corbel"/>
              </a:rPr>
              <a:t>Limitations of existing profilers (I)</a:t>
            </a:r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0079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2FDE02D-DE9D-2BC9-6189-369C871C4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5018D-040E-E63C-470E-F66A13917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en-US" sz="1600">
              <a:solidFill>
                <a:schemeClr val="bg2">
                  <a:lumMod val="10000"/>
                </a:schemeClr>
              </a:solidFill>
              <a:latin typeface="Consolas"/>
              <a:ea typeface="NanumGothic"/>
            </a:endParaRPr>
          </a:p>
          <a:p>
            <a:r>
              <a:rPr lang="en-US" sz="1600" b="1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Dynamic instrumentation-based profilers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 (e.g., </a:t>
            </a:r>
            <a:r>
              <a:rPr lang="en-US" sz="1600" err="1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DTrace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, </a:t>
            </a:r>
            <a:r>
              <a:rPr lang="en-US" sz="1600" err="1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SystemTap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)</a:t>
            </a:r>
            <a:endParaRPr lang="en-US" sz="1600">
              <a:solidFill>
                <a:schemeClr val="bg2">
                  <a:lumMod val="10000"/>
                </a:schemeClr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Can hook arbitrary kernel locations</a:t>
            </a:r>
            <a:endParaRPr lang="en-CH" sz="1600">
              <a:solidFill>
                <a:schemeClr val="bg2">
                  <a:lumMod val="10000"/>
                </a:schemeClr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>
                <a:solidFill>
                  <a:srgbClr val="007F3E"/>
                </a:solidFill>
                <a:latin typeface="Corbel"/>
                <a:ea typeface="NanumGothic"/>
              </a:rPr>
              <a:t>Fine-grained, no recompilation needed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, but </a:t>
            </a:r>
            <a:r>
              <a:rPr lang="en-US" sz="1600">
                <a:solidFill>
                  <a:srgbClr val="C00000"/>
                </a:solidFill>
                <a:latin typeface="Corbel"/>
                <a:ea typeface="NanumGothic"/>
              </a:rPr>
              <a:t>expert-only scripting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 (e.g., </a:t>
            </a:r>
            <a:r>
              <a:rPr lang="en-US" sz="1600" err="1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stap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).</a:t>
            </a:r>
            <a:endParaRPr lang="en-US" sz="1600">
              <a:solidFill>
                <a:schemeClr val="bg2">
                  <a:lumMod val="10000"/>
                </a:schemeClr>
              </a:solidFill>
            </a:endParaRPr>
          </a:p>
          <a:p>
            <a:pPr marL="342900" lvl="1" indent="0">
              <a:buNone/>
            </a:pPr>
            <a:endParaRPr lang="en-US" sz="1600" b="1">
              <a:solidFill>
                <a:schemeClr val="bg2">
                  <a:lumMod val="10000"/>
                </a:schemeClr>
              </a:solidFill>
              <a:latin typeface="Corbel"/>
              <a:ea typeface="NanumGothic"/>
            </a:endParaRPr>
          </a:p>
          <a:p>
            <a:r>
              <a:rPr lang="en-US" sz="1600" b="1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Continuous sampling profilers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 (e.g., 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Datadog Profiler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, 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Google Cloud Profiler)</a:t>
            </a:r>
            <a:endParaRPr lang="en-US" sz="1600">
              <a:solidFill>
                <a:schemeClr val="bg2">
                  <a:lumMod val="10000"/>
                </a:schemeClr>
              </a:solidFill>
              <a:latin typeface="Corbel"/>
              <a:ea typeface="NanumGothic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Fleet-wide stack sampling.</a:t>
            </a:r>
            <a:endParaRPr lang="en-CH" sz="1600">
              <a:solidFill>
                <a:schemeClr val="bg2">
                  <a:lumMod val="10000"/>
                </a:schemeClr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>
                <a:solidFill>
                  <a:srgbClr val="007F3E"/>
                </a:solidFill>
                <a:latin typeface="Corbel"/>
                <a:ea typeface="NanumGothic"/>
              </a:rPr>
              <a:t>Low overhead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, but </a:t>
            </a:r>
            <a:r>
              <a:rPr lang="en-US" sz="1600">
                <a:solidFill>
                  <a:srgbClr val="C00000"/>
                </a:solidFill>
                <a:latin typeface="Corbel"/>
                <a:ea typeface="NanumGothic"/>
              </a:rPr>
              <a:t>too coarse OS bottleneck attribution 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 (e.g., kernel subsystem granularity)</a:t>
            </a:r>
          </a:p>
          <a:p>
            <a:pPr marL="342900" lvl="1" indent="0">
              <a:buNone/>
            </a:pPr>
            <a:endParaRPr lang="en-US" sz="1600">
              <a:solidFill>
                <a:schemeClr val="bg2">
                  <a:lumMod val="10000"/>
                </a:schemeClr>
              </a:solidFill>
              <a:latin typeface="Corbel"/>
              <a:ea typeface="NanumGothic"/>
            </a:endParaRPr>
          </a:p>
          <a:p>
            <a:r>
              <a:rPr lang="en-US" sz="1600" b="1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Profilers for accelerators 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(e.g., 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NVIDIA Nsight, AMD </a:t>
            </a:r>
            <a:r>
              <a:rPr lang="en-US" sz="1600" err="1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Omniperf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300" b="1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Detailed accelerator-side execution: </a:t>
            </a:r>
            <a:r>
              <a:rPr lang="en-US" sz="1300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CPU-GPU timeline, kernel launches, memory copies, etc.</a:t>
            </a:r>
            <a:endParaRPr lang="en-US" sz="1300">
              <a:solidFill>
                <a:schemeClr val="bg2">
                  <a:lumMod val="10000"/>
                </a:schemeClr>
              </a:solidFill>
              <a:latin typeface="Consolas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 i="1">
                <a:solidFill>
                  <a:srgbClr val="007F3E"/>
                </a:solidFill>
                <a:latin typeface="Corbel"/>
                <a:ea typeface="NanumGothic"/>
              </a:rPr>
              <a:t>Mature toolbox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, but </a:t>
            </a:r>
            <a:r>
              <a:rPr lang="en-US" sz="1600" i="1">
                <a:solidFill>
                  <a:srgbClr val="007F3E"/>
                </a:solidFill>
                <a:latin typeface="Corbel"/>
                <a:ea typeface="NanumGothic"/>
              </a:rPr>
              <a:t> </a:t>
            </a:r>
            <a:r>
              <a:rPr lang="en-US" sz="1600">
                <a:solidFill>
                  <a:srgbClr val="C00000"/>
                </a:solidFill>
                <a:latin typeface="Corbel"/>
                <a:ea typeface="NanumGothic"/>
              </a:rPr>
              <a:t>treats the host OS as black-box</a:t>
            </a:r>
          </a:p>
          <a:p>
            <a:pPr marL="342900" lvl="1" indent="0">
              <a:buNone/>
            </a:pPr>
            <a:endParaRPr lang="en-CH" sz="1600">
              <a:solidFill>
                <a:srgbClr val="C00000"/>
              </a:solidFill>
            </a:endParaRPr>
          </a:p>
          <a:p>
            <a:r>
              <a:rPr lang="en-US" sz="1600" b="1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Programmable kernel tracing (</a:t>
            </a:r>
            <a:r>
              <a:rPr lang="en-US" sz="1600" b="1" err="1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eBPF</a:t>
            </a:r>
            <a:r>
              <a:rPr lang="en-US" sz="1600" b="1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-based)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 (e.g., 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bcc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, </a:t>
            </a:r>
            <a:r>
              <a:rPr lang="en-US" sz="1600" err="1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bpftrace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, </a:t>
            </a:r>
            <a:r>
              <a:rPr lang="en-US" sz="1600" err="1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libbpf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, </a:t>
            </a:r>
            <a:r>
              <a:rPr lang="en-US" sz="1600" err="1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eunomia-bpf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nsolas"/>
                <a:ea typeface="NanumGothic"/>
              </a:rPr>
              <a:t>)</a:t>
            </a:r>
            <a:endParaRPr lang="en-CH" sz="1600">
              <a:solidFill>
                <a:schemeClr val="bg2">
                  <a:lumMod val="10000"/>
                </a:schemeClr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Verifier-checked programs run inside the kernel and collect hardware-sampled metrics</a:t>
            </a:r>
            <a:endParaRPr lang="en-CH" sz="1600">
              <a:solidFill>
                <a:schemeClr val="bg2">
                  <a:lumMod val="10000"/>
                </a:schemeClr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>
                <a:solidFill>
                  <a:srgbClr val="007F3E"/>
                </a:solidFill>
                <a:latin typeface="Corbel"/>
                <a:ea typeface="NanumGothic"/>
              </a:rPr>
              <a:t>Most flexible + low overhead</a:t>
            </a:r>
            <a:r>
              <a:rPr lang="en-US" sz="1600">
                <a:solidFill>
                  <a:schemeClr val="bg2">
                    <a:lumMod val="10000"/>
                  </a:schemeClr>
                </a:solidFill>
                <a:latin typeface="Corbel"/>
                <a:ea typeface="NanumGothic"/>
              </a:rPr>
              <a:t> , but </a:t>
            </a:r>
            <a:r>
              <a:rPr lang="en-US" sz="1600">
                <a:solidFill>
                  <a:srgbClr val="C00000"/>
                </a:solidFill>
                <a:latin typeface="Corbel"/>
                <a:ea typeface="NanumGothic"/>
              </a:rPr>
              <a:t>writing </a:t>
            </a:r>
            <a:r>
              <a:rPr lang="en-US" sz="1600" err="1">
                <a:solidFill>
                  <a:srgbClr val="C00000"/>
                </a:solidFill>
                <a:latin typeface="Corbel"/>
                <a:ea typeface="NanumGothic"/>
              </a:rPr>
              <a:t>eBPF</a:t>
            </a:r>
            <a:r>
              <a:rPr lang="en-US" sz="1600">
                <a:solidFill>
                  <a:srgbClr val="C00000"/>
                </a:solidFill>
                <a:latin typeface="Corbel"/>
                <a:ea typeface="NanumGothic"/>
              </a:rPr>
              <a:t> code requires kernel expertise</a:t>
            </a:r>
            <a:endParaRPr lang="en-US" sz="1300">
              <a:solidFill>
                <a:srgbClr val="181717"/>
              </a:solidFill>
              <a:latin typeface="Consolas"/>
            </a:endParaRPr>
          </a:p>
          <a:p>
            <a:endParaRPr lang="en-US" sz="1900" i="1">
              <a:solidFill>
                <a:srgbClr val="C00000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endParaRPr lang="en-CH" sz="1600" b="1">
              <a:solidFill>
                <a:srgbClr val="FF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CE35B6-E363-A533-05D4-2A7996EB7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60</a:t>
            </a:fld>
            <a:endParaRPr lang="en-C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EC4A6B2-8247-4332-A34B-B992D3CF2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Corbel"/>
              </a:rPr>
              <a:t>Limitations of existing profilers (II)</a:t>
            </a:r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1893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AA860A6-7C11-F133-7952-503AF9365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2CFD35F-2F9A-654A-0A1B-B7A76BAB0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FC6C6E-5D59-3946-E51C-A1E9C32C9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61</a:t>
            </a:fld>
            <a:endParaRPr lang="en-C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45A25B0-7C28-A026-DF07-5CB5688B8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/>
              <a:t>Contributions</a:t>
            </a:r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E9979C2-6260-5369-4B00-026595BBD5B2}"/>
              </a:ext>
            </a:extLst>
          </p:cNvPr>
          <p:cNvGrpSpPr/>
          <p:nvPr/>
        </p:nvGrpSpPr>
        <p:grpSpPr>
          <a:xfrm>
            <a:off x="0" y="1176720"/>
            <a:ext cx="9144000" cy="1494177"/>
            <a:chOff x="0" y="1176720"/>
            <a:chExt cx="9144000" cy="149417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D79267F-8FEC-D347-241F-580CD7D5F25D}"/>
                </a:ext>
              </a:extLst>
            </p:cNvPr>
            <p:cNvSpPr/>
            <p:nvPr/>
          </p:nvSpPr>
          <p:spPr>
            <a:xfrm>
              <a:off x="0" y="1661391"/>
              <a:ext cx="9144000" cy="1009506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rgbClr val="007F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>
                  <a:solidFill>
                    <a:schemeClr val="tx1"/>
                  </a:solidFill>
                  <a:latin typeface="Corbel" panose="020B0503020204020204" pitchFamily="34" charset="0"/>
                </a:rPr>
                <a:t>The first autonomous OS-level profiler that employs an LLM agent to localize fine-grained bottlenecks in the OS code</a:t>
              </a:r>
              <a:endParaRPr lang="en-US" sz="2800" b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88E75CA-BE35-2B3F-7DC1-916F7932CF10}"/>
                </a:ext>
              </a:extLst>
            </p:cNvPr>
            <p:cNvSpPr/>
            <p:nvPr/>
          </p:nvSpPr>
          <p:spPr>
            <a:xfrm>
              <a:off x="0" y="1176720"/>
              <a:ext cx="9144000" cy="54085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7150">
              <a:solidFill>
                <a:srgbClr val="007F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b="1">
                  <a:solidFill>
                    <a:schemeClr val="tx1"/>
                  </a:solidFill>
                  <a:latin typeface="Corbel" panose="020B0503020204020204" pitchFamily="34" charset="0"/>
                </a:rPr>
                <a:t>Contribution #1 – Argus</a:t>
              </a:r>
              <a:endParaRPr lang="en-US" b="1">
                <a:solidFill>
                  <a:schemeClr val="tx1"/>
                </a:solidFill>
                <a:latin typeface="Corbel" panose="020B0503020204020204" pitchFamily="34" charset="0"/>
                <a:ea typeface="Calibri"/>
                <a:cs typeface="Calibri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D4F8B10-904E-28EE-989F-C6746D68A687}"/>
              </a:ext>
            </a:extLst>
          </p:cNvPr>
          <p:cNvGrpSpPr/>
          <p:nvPr/>
        </p:nvGrpSpPr>
        <p:grpSpPr>
          <a:xfrm>
            <a:off x="0" y="2898050"/>
            <a:ext cx="9144000" cy="2319753"/>
            <a:chOff x="0" y="2898050"/>
            <a:chExt cx="9144000" cy="149417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16CD53C-DF6A-9987-727C-F8C653AE7BE8}"/>
                </a:ext>
              </a:extLst>
            </p:cNvPr>
            <p:cNvSpPr/>
            <p:nvPr/>
          </p:nvSpPr>
          <p:spPr>
            <a:xfrm>
              <a:off x="0" y="3240040"/>
              <a:ext cx="9144000" cy="1152187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rgbClr val="007F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>
                  <a:solidFill>
                    <a:schemeClr val="tx1"/>
                  </a:solidFill>
                  <a:latin typeface="Corbel" panose="020B0503020204020204" pitchFamily="34" charset="0"/>
                </a:rPr>
                <a:t>Isolate the contribution of Argus’s two key components: </a:t>
              </a:r>
              <a:r>
                <a:rPr lang="en-US" sz="2800" b="1">
                  <a:solidFill>
                    <a:schemeClr val="tx1"/>
                  </a:solidFill>
                  <a:latin typeface="Corbel" panose="020B0503020204020204" pitchFamily="34" charset="0"/>
                </a:rPr>
                <a:t>reference calibration</a:t>
              </a:r>
              <a:r>
                <a:rPr lang="en-US" sz="2800">
                  <a:solidFill>
                    <a:schemeClr val="tx1"/>
                  </a:solidFill>
                  <a:latin typeface="Corbel" panose="020B0503020204020204" pitchFamily="34" charset="0"/>
                </a:rPr>
                <a:t> and </a:t>
              </a:r>
              <a:r>
                <a:rPr lang="en-US" sz="2800" b="1">
                  <a:solidFill>
                    <a:schemeClr val="tx1"/>
                  </a:solidFill>
                  <a:latin typeface="Corbel" panose="020B0503020204020204" pitchFamily="34" charset="0"/>
                </a:rPr>
                <a:t>tree-guided traversal</a:t>
              </a:r>
              <a:r>
                <a:rPr lang="en-US" sz="2800">
                  <a:solidFill>
                    <a:schemeClr val="tx1"/>
                  </a:solidFill>
                  <a:latin typeface="Corbel" panose="020B0503020204020204" pitchFamily="34" charset="0"/>
                </a:rPr>
                <a:t>, showing that removing either component</a:t>
              </a:r>
            </a:p>
            <a:p>
              <a:pPr algn="ctr"/>
              <a:r>
                <a:rPr lang="en-US" sz="2800">
                  <a:solidFill>
                    <a:schemeClr val="tx1"/>
                  </a:solidFill>
                  <a:latin typeface="Corbel" panose="020B0503020204020204" pitchFamily="34" charset="0"/>
                </a:rPr>
                <a:t>increases hallucinations by 16−26×</a:t>
              </a:r>
              <a:endParaRPr lang="en-US" sz="2800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4292206-B032-272A-3E05-83958E71979D}"/>
                </a:ext>
              </a:extLst>
            </p:cNvPr>
            <p:cNvSpPr/>
            <p:nvPr/>
          </p:nvSpPr>
          <p:spPr>
            <a:xfrm>
              <a:off x="0" y="2898050"/>
              <a:ext cx="9144000" cy="34199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7150">
              <a:solidFill>
                <a:srgbClr val="007F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b="1">
                  <a:solidFill>
                    <a:schemeClr val="tx1"/>
                  </a:solidFill>
                  <a:latin typeface="Corbel" panose="020B0503020204020204" pitchFamily="34" charset="0"/>
                </a:rPr>
                <a:t>Contribution #2 – Ablation study</a:t>
              </a:r>
              <a:endParaRPr lang="en-US" sz="2800" b="1">
                <a:solidFill>
                  <a:schemeClr val="tx1"/>
                </a:solidFill>
                <a:latin typeface="Corbel" panose="020B0503020204020204" pitchFamily="34" charset="0"/>
                <a:ea typeface="Calibri Light"/>
                <a:cs typeface="Calibri Light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28C3BB5-6CC5-5FF7-11C2-1720F08A86F6}"/>
              </a:ext>
            </a:extLst>
          </p:cNvPr>
          <p:cNvGrpSpPr/>
          <p:nvPr/>
        </p:nvGrpSpPr>
        <p:grpSpPr>
          <a:xfrm>
            <a:off x="0" y="5363310"/>
            <a:ext cx="9144000" cy="1494177"/>
            <a:chOff x="0" y="4637596"/>
            <a:chExt cx="9144000" cy="149417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D899DE1-7CA5-7010-E15C-CFE82DD6E658}"/>
                </a:ext>
              </a:extLst>
            </p:cNvPr>
            <p:cNvSpPr/>
            <p:nvPr/>
          </p:nvSpPr>
          <p:spPr>
            <a:xfrm>
              <a:off x="0" y="5122267"/>
              <a:ext cx="9144000" cy="1009506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rgbClr val="007F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>
                  <a:solidFill>
                    <a:schemeClr val="tx1"/>
                  </a:solidFill>
                  <a:latin typeface="Corbel" panose="020B0503020204020204" pitchFamily="34" charset="0"/>
                </a:rPr>
                <a:t>Use Argus to autonomously discover bottlenecks in </a:t>
              </a:r>
            </a:p>
            <a:p>
              <a:pPr algn="ctr"/>
              <a:r>
                <a:rPr lang="en-US" sz="2800">
                  <a:solidFill>
                    <a:schemeClr val="tx1"/>
                  </a:solidFill>
                  <a:latin typeface="Corbel" panose="020B0503020204020204" pitchFamily="34" charset="0"/>
                </a:rPr>
                <a:t>two memory-management case studies</a:t>
              </a:r>
              <a:endParaRPr lang="en-US" b="1">
                <a:solidFill>
                  <a:schemeClr val="tx1"/>
                </a:solidFill>
                <a:latin typeface="Corbel" panose="020B0503020204020204" pitchFamily="34" charset="0"/>
                <a:ea typeface="+mn-lt"/>
                <a:cs typeface="+mn-lt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0B2A364-2254-0B11-7621-344CFEBF8727}"/>
                </a:ext>
              </a:extLst>
            </p:cNvPr>
            <p:cNvSpPr/>
            <p:nvPr/>
          </p:nvSpPr>
          <p:spPr>
            <a:xfrm>
              <a:off x="0" y="4637596"/>
              <a:ext cx="9144000" cy="54085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7150">
              <a:solidFill>
                <a:srgbClr val="007F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b="1">
                  <a:solidFill>
                    <a:schemeClr val="tx1"/>
                  </a:solidFill>
                  <a:latin typeface="Corbel" panose="020B0503020204020204" pitchFamily="34" charset="0"/>
                </a:rPr>
                <a:t>Contribution #3 – Case Studies</a:t>
              </a:r>
              <a:endParaRPr lang="en-US" sz="2800" b="1">
                <a:solidFill>
                  <a:schemeClr val="tx1"/>
                </a:solidFill>
                <a:latin typeface="Corbel" panose="020B0503020204020204" pitchFamily="34" charset="0"/>
                <a:ea typeface="Calibri Light"/>
                <a:cs typeface="Calibri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562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ellok_thesis_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anellok_thesis_theme" id="{2F0DF2DF-F27B-4ACA-BA2F-A692CD00B711}" vid="{F9AFE19E-4DF5-42A6-B935-AFDC8ED10FD6}"/>
    </a:ext>
  </a:extLst>
</a:theme>
</file>

<file path=ppt/theme/theme2.xml><?xml version="1.0" encoding="utf-8"?>
<a:theme xmlns:a="http://schemas.openxmlformats.org/drawingml/2006/main" name="2_kanellok_thesis_theme [1782489078635]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anellok_thesis_theme" id="{2F0DF2DF-F27B-4ACA-BA2F-A692CD00B711}" vid="{F9AFE19E-4DF5-42A6-B935-AFDC8ED10FD6}"/>
    </a:ext>
  </a:extLst>
</a:theme>
</file>

<file path=ppt/theme/theme3.xml><?xml version="1.0" encoding="utf-8"?>
<a:theme xmlns:a="http://schemas.openxmlformats.org/drawingml/2006/main" name="kanellok_thesis_theme [1782489131848]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anellok_thesis_theme" id="{2F0DF2DF-F27B-4ACA-BA2F-A692CD00B711}" vid="{F9AFE19E-4DF5-42A6-B935-AFDC8ED10FD6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156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9D417EAC-E6C3-4326-8C57-942D8CB0BCD0}">
  <we:reference id="wa200010725" version="1.0.0.1" store="en-US" storeType="OMEX"/>
  <we:alternateReferences>
    <we:reference id="WA200010725" version="1.0.0.1" store="WA200010725" storeType="OMEX"/>
  </we:alternateReferences>
  <we:properties>
    <we:property name="claude.fileId" value="&quot;7a882737-73cc-4433-8ab5-dc21fe370417&quot;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801C8623-79B8-604B-90D7-55D2DD4FA4A8}">
  <we:reference id="wa200010001" version="1.0.0.1" store="en-US" storeType="OMEX"/>
  <we:alternateReferences>
    <we:reference id="WA200010001" version="1.0.0.1" store="" storeType="OMEX"/>
  </we:alternateReferences>
  <we:properties>
    <we:property name="claude.fileId" value="&quot;57ff7acf-80ac-40b9-9d12-b39e210cd669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571BAA6630C15458631ECDD537124C7" ma:contentTypeVersion="9" ma:contentTypeDescription="Ein neues Dokument erstellen." ma:contentTypeScope="" ma:versionID="8bd97f217d64594bb9f195dcb0cfb1e2">
  <xsd:schema xmlns:xsd="http://www.w3.org/2001/XMLSchema" xmlns:xs="http://www.w3.org/2001/XMLSchema" xmlns:p="http://schemas.microsoft.com/office/2006/metadata/properties" xmlns:ns3="a4e157d4-77a1-4547-a8c8-03edfd885108" targetNamespace="http://schemas.microsoft.com/office/2006/metadata/properties" ma:root="true" ma:fieldsID="b406cfa88e38ba2139b42bf424a89d9a" ns3:_="">
    <xsd:import namespace="a4e157d4-77a1-4547-a8c8-03edfd885108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e157d4-77a1-4547-a8c8-03edfd885108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4e157d4-77a1-4547-a8c8-03edfd88510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3C227E-A1B9-4E72-BD30-12FFC3F22588}">
  <ds:schemaRefs>
    <ds:schemaRef ds:uri="a4e157d4-77a1-4547-a8c8-03edfd8851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6C1B0CA-D211-4E1B-9730-C2C2C0486225}">
  <ds:schemaRefs>
    <ds:schemaRef ds:uri="http://purl.org/dc/terms/"/>
    <ds:schemaRef ds:uri="http://schemas.microsoft.com/office/2006/documentManagement/types"/>
    <ds:schemaRef ds:uri="http://purl.org/dc/elements/1.1/"/>
    <ds:schemaRef ds:uri="a4e157d4-77a1-4547-a8c8-03edfd885108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CDE49938-F33F-40A1-8D98-BFB7D1A8470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kanellok_thesis_theme</Template>
  <TotalTime>407</TotalTime>
  <Words>5683</Words>
  <Application>Microsoft Office PowerPoint</Application>
  <PresentationFormat>On-screen Show (4:3)</PresentationFormat>
  <Paragraphs>1102</Paragraphs>
  <Slides>61</Slides>
  <Notes>61</Notes>
  <HiddenSlides>3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61</vt:i4>
      </vt:variant>
    </vt:vector>
  </HeadingPairs>
  <TitlesOfParts>
    <vt:vector size="83" baseType="lpstr">
      <vt:lpstr>NanumGothic</vt:lpstr>
      <vt:lpstr>Aptos</vt:lpstr>
      <vt:lpstr>Aptos Black</vt:lpstr>
      <vt:lpstr>Arial</vt:lpstr>
      <vt:lpstr>Avenir Next LT Pro</vt:lpstr>
      <vt:lpstr>Calibri</vt:lpstr>
      <vt:lpstr>Calibri </vt:lpstr>
      <vt:lpstr>Calibri Light</vt:lpstr>
      <vt:lpstr>Candara</vt:lpstr>
      <vt:lpstr>Consolas</vt:lpstr>
      <vt:lpstr>Corbel</vt:lpstr>
      <vt:lpstr>Courier New</vt:lpstr>
      <vt:lpstr>Eurostile</vt:lpstr>
      <vt:lpstr>FUTURA MEDIUM</vt:lpstr>
      <vt:lpstr>Helvetica Neue</vt:lpstr>
      <vt:lpstr>Lato</vt:lpstr>
      <vt:lpstr>Roboto</vt:lpstr>
      <vt:lpstr>Segoe UI</vt:lpstr>
      <vt:lpstr>Wingdings</vt:lpstr>
      <vt:lpstr>kanellok_thesis_theme</vt:lpstr>
      <vt:lpstr>2_kanellok_thesis_theme [1782489078635]</vt:lpstr>
      <vt:lpstr>kanellok_thesis_theme [1782489131848]</vt:lpstr>
      <vt:lpstr> Agentic, Reference-Calibrated, Tree-Guided, System-Software-Level Bottleneck Localization</vt:lpstr>
      <vt:lpstr>Operating System Routines Consume Many CPU Cycles</vt:lpstr>
      <vt:lpstr>Operating System Overheads  Keep Increasing</vt:lpstr>
      <vt:lpstr>Operating System Overheads  Keep Increasing</vt:lpstr>
      <vt:lpstr>Operating System Overheads  Keep Increasing</vt:lpstr>
      <vt:lpstr>Operating System Overheads  Keep Increasing</vt:lpstr>
      <vt:lpstr>Operating System Overheads  Keep Increasing</vt:lpstr>
      <vt:lpstr>PowerPoint Presentation</vt:lpstr>
      <vt:lpstr>PowerPoint Presentation</vt:lpstr>
      <vt:lpstr>PowerPoint Presentation</vt:lpstr>
      <vt:lpstr>PowerPoint Presentation</vt:lpstr>
      <vt:lpstr>We Want an OS-level Profiler that is …</vt:lpstr>
      <vt:lpstr>Existing Profilers</vt:lpstr>
      <vt:lpstr>Existing Profilers</vt:lpstr>
      <vt:lpstr>eBPF (Extended  Berkeley Packet Filter)</vt:lpstr>
      <vt:lpstr>Existing Profilers</vt:lpstr>
      <vt:lpstr>LLM-based Coding Agents create an opportunity </vt:lpstr>
      <vt:lpstr>Opportunity</vt:lpstr>
      <vt:lpstr>Using Agents Out-of-the-Box  is Challenging</vt:lpstr>
      <vt:lpstr>Using Agents Out-of-the-Box  is Challenging</vt:lpstr>
      <vt:lpstr>Our Goal</vt:lpstr>
      <vt:lpstr>PowerPoint Presentation</vt:lpstr>
      <vt:lpstr>Terminology</vt:lpstr>
      <vt:lpstr>Argus – Reference Calibration</vt:lpstr>
      <vt:lpstr>Argus – Reference Calibration</vt:lpstr>
      <vt:lpstr>Argus – Reference Calibration</vt:lpstr>
      <vt:lpstr>Argus – Reference Calibration</vt:lpstr>
      <vt:lpstr>Argus – Tree of Kernel Code Paths  </vt:lpstr>
      <vt:lpstr>Example - 3rd Tree level </vt:lpstr>
      <vt:lpstr>Argus: End-to-End Flow</vt:lpstr>
      <vt:lpstr>Case Study #1: Overheads caused by THP</vt:lpstr>
      <vt:lpstr>Evaluation Methodology</vt:lpstr>
      <vt:lpstr>Case Study #1: Overheads caused by THP</vt:lpstr>
      <vt:lpstr>Comparison Points</vt:lpstr>
      <vt:lpstr>Evaluation Metrics</vt:lpstr>
      <vt:lpstr>Evaluation Metrics</vt:lpstr>
      <vt:lpstr>Measuring Accuracy</vt:lpstr>
      <vt:lpstr>Evaluation Metrics</vt:lpstr>
      <vt:lpstr>Time-to-Diagnosis (TtD)</vt:lpstr>
      <vt:lpstr>Argus is Open-Source</vt:lpstr>
      <vt:lpstr>Conclusion</vt:lpstr>
      <vt:lpstr> Agentic, Reference-Calibrated, Tree-Guided, System-Software-Level Bottleneck Localization</vt:lpstr>
      <vt:lpstr>Backup Slides</vt:lpstr>
      <vt:lpstr>Executive Summary</vt:lpstr>
      <vt:lpstr>Problem</vt:lpstr>
      <vt:lpstr>Argus – Reference Calibration (I)</vt:lpstr>
      <vt:lpstr>Argus – Reference Calibration (II)</vt:lpstr>
      <vt:lpstr>Argus – Reference Calibration (III)</vt:lpstr>
      <vt:lpstr>Example</vt:lpstr>
      <vt:lpstr>1. Reference Profiling</vt:lpstr>
      <vt:lpstr>1. Reference Profiling</vt:lpstr>
      <vt:lpstr>2. Agentic Profiling</vt:lpstr>
      <vt:lpstr>2. Agentic Profiling</vt:lpstr>
      <vt:lpstr>4. Bottleneck Detection (L1)</vt:lpstr>
      <vt:lpstr>4. Bottleneck Detection (L2)</vt:lpstr>
      <vt:lpstr>4. Bottleneck Detection (L3)</vt:lpstr>
      <vt:lpstr>Case Study #2: Page-fault disambiguation</vt:lpstr>
      <vt:lpstr>Case Study #2: Page-fault disambiguation</vt:lpstr>
      <vt:lpstr>Limitations of existing profilers (I)</vt:lpstr>
      <vt:lpstr>Limitations of existing profilers (II)</vt:lpstr>
      <vt:lpstr>Contributions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Anticipating and Evaluating  Side-Channel Attacks in Emerging PIM Systems</dc:title>
  <dc:creator>Theodoros Kanellopoulos</dc:creator>
  <cp:lastModifiedBy>Nitu  Vlad</cp:lastModifiedBy>
  <cp:revision>92</cp:revision>
  <dcterms:created xsi:type="dcterms:W3CDTF">2022-11-25T14:48:44Z</dcterms:created>
  <dcterms:modified xsi:type="dcterms:W3CDTF">2026-09-08T07:45:49Z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0x0101007571BAA6630C15458631ECDD537124C7</vt:lpwstr>
  </property>
</Properties>
</file>