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5" r:id="rId2"/>
    <p:sldMasterId id="2147483730" r:id="rId3"/>
    <p:sldMasterId id="2147483735" r:id="rId4"/>
  </p:sldMasterIdLst>
  <p:notesMasterIdLst>
    <p:notesMasterId r:id="rId18"/>
  </p:notesMasterIdLst>
  <p:sldIdLst>
    <p:sldId id="2147470568" r:id="rId5"/>
    <p:sldId id="2147470714" r:id="rId6"/>
    <p:sldId id="2147470715" r:id="rId7"/>
    <p:sldId id="2147470721" r:id="rId8"/>
    <p:sldId id="2147470722" r:id="rId9"/>
    <p:sldId id="2147470730" r:id="rId10"/>
    <p:sldId id="2147470718" r:id="rId11"/>
    <p:sldId id="2147470717" r:id="rId12"/>
    <p:sldId id="2147470727" r:id="rId13"/>
    <p:sldId id="2147470728" r:id="rId14"/>
    <p:sldId id="2147470723" r:id="rId15"/>
    <p:sldId id="2147470729" r:id="rId16"/>
    <p:sldId id="214747073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C2706-7B56-0DA1-D36B-5058A166FD8E}" name="Yaglikci  Abdullah Giray" initials="YAG" userId="S::yaglikca@ethz.ch::9d4a6345-5013-481a-aed7-5910ce0bef1f" providerId="AD"/>
  <p188:author id="{25D29E55-6E1B-8098-0CC8-6F8A5879E72E}" name="lois.orosa.nogueira@gmail.com" initials="lo" userId="S::urn:spo:guest#lois.orosa.nogueira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Patel  Minesh Hamenbhai" initials="PH" lastIdx="2" clrIdx="4">
    <p:extLst>
      <p:ext uri="{19B8F6BF-5375-455C-9EA6-DF929625EA0E}">
        <p15:presenceInfo xmlns:p15="http://schemas.microsoft.com/office/powerpoint/2012/main" userId="S::mpatel@ethz.ch::6a2c18ab-280a-4d17-9acd-93b2f4ff5d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36E"/>
    <a:srgbClr val="DAECF1"/>
    <a:srgbClr val="FCF7EC"/>
    <a:srgbClr val="F2E5AF"/>
    <a:srgbClr val="EECC61"/>
    <a:srgbClr val="003156"/>
    <a:srgbClr val="82C8FB"/>
    <a:srgbClr val="B4A4EF"/>
    <a:srgbClr val="5D8EDD"/>
    <a:srgbClr val="14C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76"/>
    <p:restoredTop sz="89315"/>
  </p:normalViewPr>
  <p:slideViewPr>
    <p:cSldViewPr snapToGrid="0" snapToObjects="1">
      <p:cViewPr varScale="1">
        <p:scale>
          <a:sx n="113" d="100"/>
          <a:sy n="113" d="100"/>
        </p:scale>
        <p:origin x="1176" y="176"/>
      </p:cViewPr>
      <p:guideLst>
        <p:guide orient="horz" pos="2160"/>
        <p:guide pos="2880"/>
      </p:guideLst>
    </p:cSldViewPr>
  </p:slideViewPr>
  <p:notesTextViewPr>
    <p:cViewPr>
      <p:scale>
        <a:sx n="95" d="100"/>
        <a:sy n="95" d="100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7/6/26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Hi, I’m Nika, and today I will introduce </a:t>
            </a:r>
            <a:r>
              <a:rPr lang="en-US" dirty="0" err="1"/>
              <a:t>GenStore</a:t>
            </a:r>
            <a:r>
              <a:rPr lang="en-US" dirty="0"/>
              <a:t>: A High-Performance In-Storage Processing System </a:t>
            </a:r>
          </a:p>
          <a:p>
            <a:r>
              <a:rPr lang="en-US" dirty="0"/>
              <a:t>for Genome Sequence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039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E9DAC-3F3B-11B8-1726-AA9405112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E6D830-DE49-8B3F-2435-2D6C123AF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6AAA8A-CAE9-05CC-7615-641A15DF4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Hi, I’m Nika, and today I will introduce </a:t>
            </a:r>
            <a:r>
              <a:rPr lang="en-US" dirty="0" err="1"/>
              <a:t>GenStore</a:t>
            </a:r>
            <a:r>
              <a:rPr lang="en-US" dirty="0"/>
              <a:t>: A High-Performance In-Storage Processing System </a:t>
            </a:r>
          </a:p>
          <a:p>
            <a:r>
              <a:rPr lang="en-US" dirty="0"/>
              <a:t>for Genome Sequence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C02E1-6421-2D5F-B263-90AFAF4AB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37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F9BE7-7951-08B5-CEF6-7BAD00F1A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2A0BE3-20F0-838B-6999-E91F854E1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6358A7-7F30-D460-56F9-6088BD44C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Hi, I’m Nika, and today I will introduce </a:t>
            </a:r>
            <a:r>
              <a:rPr lang="en-US" dirty="0" err="1"/>
              <a:t>GenStore</a:t>
            </a:r>
            <a:r>
              <a:rPr lang="en-US" dirty="0"/>
              <a:t>: A High-Performance In-Storage Processing System </a:t>
            </a:r>
          </a:p>
          <a:p>
            <a:r>
              <a:rPr lang="en-US" dirty="0"/>
              <a:t>for Genome Sequence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60EE4-5DBC-F26B-0DF4-9D2BFDDAB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01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77022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75011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186138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7877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8341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793865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481125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747463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722133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517680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2282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378128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53763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53789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281723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56007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762369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208868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81535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88290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200627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559599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659542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探索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2806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智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AA4863-E1EF-3342-A8CB-ECD4FD06CE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3985" y="907093"/>
            <a:ext cx="4917936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2267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5303EA-8491-464F-99A0-67F948701C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6673" y="1949373"/>
            <a:ext cx="309491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99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DBC59C-CE55-E340-A3AE-F88AAF0D75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924" y="6227190"/>
            <a:ext cx="1212404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637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533743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创新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B908F03-BBCC-164B-BE54-2E836D6E7C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3985" y="907093"/>
            <a:ext cx="4917936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2267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3BE9F9B-07D9-DD4C-9CEF-250804A414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6673" y="1949373"/>
            <a:ext cx="4899968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99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A299E5-0026-5A42-88AA-B3A7F29D3A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924" y="6227190"/>
            <a:ext cx="1212404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637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886915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攀登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3985" y="907093"/>
            <a:ext cx="4917936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2267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B7B2F8-0AF7-D04F-81DD-52FDB6B732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6673" y="1949373"/>
            <a:ext cx="4899968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99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2D1BCC-0781-514D-8FE8-12F4AF64BC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924" y="6227190"/>
            <a:ext cx="1212404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637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96954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4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967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2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600" b="1">
                <a:solidFill>
                  <a:srgbClr val="06436E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560" y="1028434"/>
            <a:ext cx="8798061" cy="5377521"/>
          </a:xfrm>
          <a:prstGeom prst="rect">
            <a:avLst/>
          </a:prstGeom>
        </p:spPr>
        <p:txBody>
          <a:bodyPr/>
          <a:lstStyle>
            <a:lvl1pPr marL="187200" indent="-187200">
              <a:buClr>
                <a:schemeClr val="tx1"/>
              </a:buClr>
              <a:tabLst/>
              <a:defRPr sz="2800">
                <a:latin typeface="Corbel" panose="020B0503020204020204" pitchFamily="34" charset="0"/>
              </a:defRPr>
            </a:lvl1pPr>
            <a:lvl2pPr marL="311150" indent="-187200">
              <a:buFont typeface="Cambria" panose="02040503050406030204" pitchFamily="18" charset="0"/>
              <a:buChar char="-"/>
              <a:tabLst/>
              <a:defRPr sz="2400">
                <a:latin typeface="Corbel" panose="020B0503020204020204" pitchFamily="34" charset="0"/>
              </a:defRPr>
            </a:lvl2pPr>
            <a:lvl3pPr marL="533400" indent="-187200">
              <a:buClr>
                <a:schemeClr val="tx1"/>
              </a:buClr>
              <a:tabLst/>
              <a:defRPr sz="2400">
                <a:latin typeface="Corbel" panose="020B0503020204020204" pitchFamily="34" charset="0"/>
              </a:defRPr>
            </a:lvl3pPr>
            <a:lvl4pPr indent="-187200">
              <a:defRPr sz="2400">
                <a:latin typeface="Corbel" panose="020B0503020204020204" pitchFamily="34" charset="0"/>
              </a:defRPr>
            </a:lvl4pPr>
            <a:lvl5pPr indent="-187200">
              <a:defRPr sz="2400"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606EE2-43C6-804A-8B76-A8A2C6424C76}"/>
              </a:ext>
            </a:extLst>
          </p:cNvPr>
          <p:cNvCxnSpPr/>
          <p:nvPr userDrawn="1"/>
        </p:nvCxnSpPr>
        <p:spPr>
          <a:xfrm>
            <a:off x="0" y="790141"/>
            <a:ext cx="9144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95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0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5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9181AA-8E93-7743-ADEB-8A06A0DFC13A}"/>
              </a:ext>
            </a:extLst>
          </p:cNvPr>
          <p:cNvSpPr/>
          <p:nvPr userDrawn="1"/>
        </p:nvSpPr>
        <p:spPr>
          <a:xfrm>
            <a:off x="0" y="5590903"/>
            <a:ext cx="9144000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766" tIns="32383" rIns="64766" bIns="323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8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24351F7-0D2A-45CA-92EA-79BB848516E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"/>
            <a:ext cx="9144000" cy="685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1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</p:sldLayoutIdLst>
  <p:hf hdr="0" ftr="0" dt="0"/>
  <p:txStyles>
    <p:titleStyle>
      <a:lvl1pPr algn="l" defTabSz="647668" rtl="0" eaLnBrk="1" latinLnBrk="0" hangingPunct="1">
        <a:lnSpc>
          <a:spcPts val="2437"/>
        </a:lnSpc>
        <a:spcBef>
          <a:spcPct val="0"/>
        </a:spcBef>
        <a:buNone/>
        <a:defRPr sz="2267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647668" rtl="0" eaLnBrk="1" latinLnBrk="0" hangingPunct="1">
        <a:lnSpc>
          <a:spcPct val="100000"/>
        </a:lnSpc>
        <a:spcBef>
          <a:spcPts val="0"/>
        </a:spcBef>
        <a:buFontTx/>
        <a:buNone/>
        <a:defRPr sz="708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323834" indent="0" algn="l" defTabSz="647668" rtl="0" eaLnBrk="1" latinLnBrk="0" hangingPunct="1">
        <a:lnSpc>
          <a:spcPct val="90000"/>
        </a:lnSpc>
        <a:spcBef>
          <a:spcPts val="354"/>
        </a:spcBef>
        <a:buFontTx/>
        <a:buNone/>
        <a:defRPr sz="53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7668" indent="0" algn="l" defTabSz="647668" rtl="0" eaLnBrk="1" latinLnBrk="0" hangingPunct="1">
        <a:lnSpc>
          <a:spcPct val="90000"/>
        </a:lnSpc>
        <a:spcBef>
          <a:spcPts val="354"/>
        </a:spcBef>
        <a:buFontTx/>
        <a:buNone/>
        <a:defRPr sz="53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1501" indent="0" algn="l" defTabSz="647668" rtl="0" eaLnBrk="1" latinLnBrk="0" hangingPunct="1">
        <a:lnSpc>
          <a:spcPct val="90000"/>
        </a:lnSpc>
        <a:spcBef>
          <a:spcPts val="354"/>
        </a:spcBef>
        <a:buFontTx/>
        <a:buNone/>
        <a:defRPr sz="53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295335" indent="0" algn="l" defTabSz="647668" rtl="0" eaLnBrk="1" latinLnBrk="0" hangingPunct="1">
        <a:lnSpc>
          <a:spcPct val="90000"/>
        </a:lnSpc>
        <a:spcBef>
          <a:spcPts val="354"/>
        </a:spcBef>
        <a:buFontTx/>
        <a:buNone/>
        <a:defRPr sz="53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781086" indent="-161917" algn="l" defTabSz="647668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2104919" indent="-161917" algn="l" defTabSz="647668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428754" indent="-161917" algn="l" defTabSz="647668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752587" indent="-161917" algn="l" defTabSz="647668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7668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23834" algn="l" defTabSz="647668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47668" algn="l" defTabSz="647668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71501" algn="l" defTabSz="647668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95335" algn="l" defTabSz="647668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619169" algn="l" defTabSz="647668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43003" algn="l" defTabSz="647668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66837" algn="l" defTabSz="647668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590670" algn="l" defTabSz="647668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75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arxiv.org/pdf/2606.22685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people.inf.ethz.ch/omutlu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bit.ly/konkoliogeorgi-linkedin" TargetMode="External"/><Relationship Id="rId5" Type="http://schemas.openxmlformats.org/officeDocument/2006/relationships/hyperlink" Target="https://sites.google.com/view/nikamansourighiasi" TargetMode="Externa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events.safari.ethz.ch/ics26-arch4health/" TargetMode="Externa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59B3B6-B5F2-0A5D-589F-ED691A04022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2548199"/>
          </a:xfrm>
          <a:prstGeom prst="rect">
            <a:avLst/>
          </a:prstGeom>
          <a:solidFill>
            <a:srgbClr val="06436E"/>
          </a:solidFill>
        </p:spPr>
        <p:txBody>
          <a:bodyPr anchor="ctr"/>
          <a:lstStyle>
            <a:lvl1pPr algn="l" defTabSz="816011" rtl="0" eaLnBrk="1" latinLnBrk="0" hangingPunct="1">
              <a:lnSpc>
                <a:spcPts val="3070"/>
              </a:lnSpc>
              <a:spcBef>
                <a:spcPct val="0"/>
              </a:spcBef>
              <a:buNone/>
              <a:defRPr sz="2856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 defTabSz="647668">
              <a:lnSpc>
                <a:spcPct val="120000"/>
              </a:lnSpc>
            </a:pPr>
            <a:r>
              <a:rPr lang="en-US" altLang="zh-CN" sz="3600" b="1" dirty="0">
                <a:solidFill>
                  <a:schemeClr val="bg1"/>
                </a:solidFill>
              </a:rPr>
              <a:t>3</a:t>
            </a:r>
            <a:r>
              <a:rPr lang="en-US" altLang="zh-CN" sz="3600" b="1" baseline="30000" dirty="0">
                <a:solidFill>
                  <a:schemeClr val="bg1"/>
                </a:solidFill>
              </a:rPr>
              <a:t>rd</a:t>
            </a:r>
            <a:r>
              <a:rPr lang="en-US" altLang="zh-CN" sz="3600" b="1" dirty="0">
                <a:solidFill>
                  <a:schemeClr val="bg1"/>
                </a:solidFill>
              </a:rPr>
              <a:t> Workshop on </a:t>
            </a:r>
            <a:br>
              <a:rPr lang="en-US" altLang="zh-CN" sz="3600" b="1" dirty="0">
                <a:solidFill>
                  <a:schemeClr val="bg1"/>
                </a:solidFill>
              </a:rPr>
            </a:br>
            <a:r>
              <a:rPr lang="en-US" altLang="zh-CN" sz="3600" b="1" dirty="0">
                <a:solidFill>
                  <a:schemeClr val="bg1"/>
                </a:solidFill>
              </a:rPr>
              <a:t>Architecture for Health</a:t>
            </a:r>
            <a:br>
              <a:rPr lang="en-US" altLang="zh-CN" sz="3600" b="1" dirty="0">
                <a:solidFill>
                  <a:schemeClr val="bg1"/>
                </a:solidFill>
              </a:rPr>
            </a:br>
            <a:r>
              <a:rPr lang="en-US" altLang="zh-CN" sz="3600" b="1" dirty="0">
                <a:solidFill>
                  <a:srgbClr val="96DFEA"/>
                </a:solidFill>
              </a:rPr>
              <a:t>(Arch4Health)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BA9A6D18-37F6-8AC3-ADBE-9128B21699CB}"/>
              </a:ext>
            </a:extLst>
          </p:cNvPr>
          <p:cNvSpPr txBox="1">
            <a:spLocks/>
          </p:cNvSpPr>
          <p:nvPr/>
        </p:nvSpPr>
        <p:spPr>
          <a:xfrm>
            <a:off x="1" y="2571845"/>
            <a:ext cx="9143999" cy="64025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816011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892" kern="1200">
                <a:solidFill>
                  <a:srgbClr val="1D1D1B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408005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16011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24016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632021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44029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034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0040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8045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Conjunction with ICS 2026</a:t>
            </a:r>
          </a:p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Belfast, Northern Ireland</a:t>
            </a:r>
          </a:p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0BCC58-FD7E-7396-3EA8-2E0B87D5B0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00"/>
          <a:stretch/>
        </p:blipFill>
        <p:spPr>
          <a:xfrm>
            <a:off x="3542399" y="4569210"/>
            <a:ext cx="2059199" cy="1710162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95B39F1-10C0-A7D7-6576-7A65A8C2D0AD}"/>
              </a:ext>
            </a:extLst>
          </p:cNvPr>
          <p:cNvSpPr txBox="1">
            <a:spLocks/>
          </p:cNvSpPr>
          <p:nvPr/>
        </p:nvSpPr>
        <p:spPr>
          <a:xfrm>
            <a:off x="1" y="3776443"/>
            <a:ext cx="9144000" cy="64025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816011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892" kern="1200">
                <a:solidFill>
                  <a:srgbClr val="1D1D1B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408005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16011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24016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632021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44029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034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0040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8045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Nika Mansouri </a:t>
            </a:r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Ghiasi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Konstantina </a:t>
            </a:r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Koliogeorgi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Onur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Mutlu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399E1EC-6263-1BC2-DEC4-A28DEC1BCC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061" y="6151411"/>
            <a:ext cx="1862705" cy="358349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973047B2-9E9A-9C9F-4948-4C0CAC632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740" y="6151411"/>
            <a:ext cx="2059199" cy="34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B4CBBC-3483-7A32-B17C-C3FDDEDE7E8F}"/>
              </a:ext>
            </a:extLst>
          </p:cNvPr>
          <p:cNvSpPr txBox="1"/>
          <p:nvPr/>
        </p:nvSpPr>
        <p:spPr>
          <a:xfrm>
            <a:off x="9486900" y="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700465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0EE70-717E-7020-A3B7-29621012E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67D3C-5D51-C581-314D-E459BA593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10" y="856984"/>
            <a:ext cx="8107511" cy="537752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009503"/>
                </a:solidFill>
              </a:rPr>
              <a:t>Recent biotechnological advances enable high-throughput, low-cost, and accurate biological data generation 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Genome sequencing 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Continuous wearable sensing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Medical imagining</a:t>
            </a:r>
          </a:p>
          <a:p>
            <a:pPr lvl="1">
              <a:lnSpc>
                <a:spcPct val="100000"/>
              </a:lnSpc>
              <a:spcAft>
                <a:spcPts val="2000"/>
              </a:spcAft>
            </a:pPr>
            <a:r>
              <a:rPr lang="en-GB" sz="2000" dirty="0"/>
              <a:t>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009F00"/>
                </a:solidFill>
              </a:rPr>
              <a:t>This wealth of data enables unique opportunities for advancing healthcare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Precision medicine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Bedside personalized care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Discovering early warning signs of communicable diseases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Continuous physiological tracking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Enhanced diagnostic capabilities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…</a:t>
            </a:r>
            <a:endParaRPr lang="en-CH" sz="2000" dirty="0"/>
          </a:p>
        </p:txBody>
      </p:sp>
      <p:pic>
        <p:nvPicPr>
          <p:cNvPr id="5" name="Graphic 4" descr="Research">
            <a:extLst>
              <a:ext uri="{FF2B5EF4-FFF2-40B4-BE49-F238E27FC236}">
                <a16:creationId xmlns:a16="http://schemas.microsoft.com/office/drawing/2014/main" id="{A4B3AC14-D0FE-5640-E6FB-03993CE7CB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" y="862695"/>
            <a:ext cx="914400" cy="914400"/>
          </a:xfrm>
          <a:prstGeom prst="rect">
            <a:avLst/>
          </a:prstGeom>
        </p:spPr>
      </p:pic>
      <p:pic>
        <p:nvPicPr>
          <p:cNvPr id="7" name="Graphic 6" descr="Heart with pulse">
            <a:extLst>
              <a:ext uri="{FF2B5EF4-FFF2-40B4-BE49-F238E27FC236}">
                <a16:creationId xmlns:a16="http://schemas.microsoft.com/office/drawing/2014/main" id="{1F8894D9-D52D-23EA-AFAE-1C289BA851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4290" y="329184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0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1A458-96D0-C424-AB18-AC77EB254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Challenges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1B7AED-D4A4-22B4-36D6-06BC0418A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" y="952500"/>
            <a:ext cx="8856037" cy="531629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2400" dirty="0"/>
              <a:t>Efficiently analyzing large-scale biological data</a:t>
            </a:r>
            <a:br>
              <a:rPr lang="en-GB" sz="2400" dirty="0"/>
            </a:br>
            <a:r>
              <a:rPr lang="en-GB" sz="2400" dirty="0"/>
              <a:t>poses significant challenges </a:t>
            </a:r>
            <a:br>
              <a:rPr lang="en-GB" sz="2400" dirty="0"/>
            </a:br>
            <a:r>
              <a:rPr lang="en-GB" sz="2400" dirty="0"/>
              <a:t>for conventional computing systems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GB" b="1" dirty="0">
                <a:solidFill>
                  <a:srgbClr val="FF0000"/>
                </a:solidFill>
              </a:rPr>
              <a:t>   Performance &amp; Scalability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b="1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GB" b="1" dirty="0">
                <a:solidFill>
                  <a:srgbClr val="55B26F"/>
                </a:solidFill>
              </a:rPr>
              <a:t>Energy Efficiency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b="1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GB" b="1" dirty="0">
                <a:solidFill>
                  <a:srgbClr val="7030A0"/>
                </a:solidFill>
              </a:rPr>
              <a:t>Privacy &amp; Security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b="1" dirty="0">
              <a:solidFill>
                <a:srgbClr val="7030A0"/>
              </a:solidFill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Cost Effectiveness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400" dirty="0"/>
          </a:p>
        </p:txBody>
      </p:sp>
      <p:pic>
        <p:nvPicPr>
          <p:cNvPr id="6" name="Graphic 5" descr="Gauge">
            <a:extLst>
              <a:ext uri="{FF2B5EF4-FFF2-40B4-BE49-F238E27FC236}">
                <a16:creationId xmlns:a16="http://schemas.microsoft.com/office/drawing/2014/main" id="{FC517AB7-C4FB-016C-C380-BB84E277C6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17481" y="1971205"/>
            <a:ext cx="820255" cy="820255"/>
          </a:xfrm>
          <a:prstGeom prst="rect">
            <a:avLst/>
          </a:prstGeom>
        </p:spPr>
      </p:pic>
      <p:pic>
        <p:nvPicPr>
          <p:cNvPr id="9" name="Graphic 8" descr="Renewable Energy with solid fill">
            <a:extLst>
              <a:ext uri="{FF2B5EF4-FFF2-40B4-BE49-F238E27FC236}">
                <a16:creationId xmlns:a16="http://schemas.microsoft.com/office/drawing/2014/main" id="{ABA1E1AD-D930-CE5F-56CA-911BDCAC68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0570" y="3091016"/>
            <a:ext cx="914400" cy="914400"/>
          </a:xfrm>
          <a:prstGeom prst="rect">
            <a:avLst/>
          </a:prstGeom>
        </p:spPr>
      </p:pic>
      <p:pic>
        <p:nvPicPr>
          <p:cNvPr id="11" name="Graphic 10" descr="Lock">
            <a:extLst>
              <a:ext uri="{FF2B5EF4-FFF2-40B4-BE49-F238E27FC236}">
                <a16:creationId xmlns:a16="http://schemas.microsoft.com/office/drawing/2014/main" id="{00772BCF-B578-4B3F-8B86-2728E41D3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0570" y="4203655"/>
            <a:ext cx="914400" cy="9144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46A14-A5FA-205C-3922-053583F6EBE4}"/>
              </a:ext>
            </a:extLst>
          </p:cNvPr>
          <p:cNvGrpSpPr/>
          <p:nvPr/>
        </p:nvGrpSpPr>
        <p:grpSpPr>
          <a:xfrm>
            <a:off x="2043427" y="5440555"/>
            <a:ext cx="628650" cy="659255"/>
            <a:chOff x="1096939" y="4159253"/>
            <a:chExt cx="762855" cy="762855"/>
          </a:xfrm>
          <a:solidFill>
            <a:schemeClr val="accent4">
              <a:lumMod val="75000"/>
            </a:schemeClr>
          </a:solidFill>
        </p:grpSpPr>
        <p:pic>
          <p:nvPicPr>
            <p:cNvPr id="13" name="Graphic 12" descr="Dollar with solid fill">
              <a:extLst>
                <a:ext uri="{FF2B5EF4-FFF2-40B4-BE49-F238E27FC236}">
                  <a16:creationId xmlns:a16="http://schemas.microsoft.com/office/drawing/2014/main" id="{7DDFFF4B-E7D4-0C91-74B7-43BAD4AE8B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9817" y="4180100"/>
              <a:ext cx="721163" cy="721163"/>
            </a:xfrm>
            <a:prstGeom prst="rect">
              <a:avLst/>
            </a:prstGeom>
          </p:spPr>
        </p:pic>
        <p:sp>
          <p:nvSpPr>
            <p:cNvPr id="14" name="&quot;No&quot; Symbol 13">
              <a:extLst>
                <a:ext uri="{FF2B5EF4-FFF2-40B4-BE49-F238E27FC236}">
                  <a16:creationId xmlns:a16="http://schemas.microsoft.com/office/drawing/2014/main" id="{E4509B74-FD90-FF29-C0B0-6ECAF1EFF5AE}"/>
                </a:ext>
              </a:extLst>
            </p:cNvPr>
            <p:cNvSpPr/>
            <p:nvPr/>
          </p:nvSpPr>
          <p:spPr>
            <a:xfrm>
              <a:off x="1096939" y="4159253"/>
              <a:ext cx="762855" cy="762855"/>
            </a:xfrm>
            <a:prstGeom prst="noSmoking">
              <a:avLst>
                <a:gd name="adj" fmla="val 8744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912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19299-B747-D30D-30B1-B40818446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Goals of Arch</a:t>
            </a:r>
            <a:r>
              <a:rPr lang="en-CH" dirty="0">
                <a:latin typeface="+mn-lt"/>
              </a:rPr>
              <a:t>4</a:t>
            </a:r>
            <a:r>
              <a:rPr lang="en-CH" dirty="0"/>
              <a:t>Health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156691-5979-AEA4-9587-3A7957FDF2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00"/>
          <a:stretch/>
        </p:blipFill>
        <p:spPr>
          <a:xfrm>
            <a:off x="3289468" y="933223"/>
            <a:ext cx="2565064" cy="2130282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8EDB5F-78AC-D4A0-371C-A8F3B54FB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54" y="3063505"/>
            <a:ext cx="8861891" cy="2983496"/>
          </a:xfrm>
        </p:spPr>
        <p:txBody>
          <a:bodyPr/>
          <a:lstStyle/>
          <a:p>
            <a:pPr marL="0" indent="0" algn="ctr">
              <a:lnSpc>
                <a:spcPct val="110000"/>
              </a:lnSpc>
              <a:buNone/>
            </a:pPr>
            <a:r>
              <a:rPr lang="en-GB" sz="3200" b="1" i="1" dirty="0">
                <a:solidFill>
                  <a:srgbClr val="10ABBC"/>
                </a:solidFill>
              </a:rPr>
              <a:t>Exploring the key computational challenges</a:t>
            </a:r>
            <a:br>
              <a:rPr lang="en-GB" sz="3200" b="1" i="1" dirty="0">
                <a:solidFill>
                  <a:srgbClr val="10ABBC"/>
                </a:solidFill>
              </a:rPr>
            </a:br>
            <a:r>
              <a:rPr lang="en-GB" sz="3200" b="1" i="1" dirty="0">
                <a:solidFill>
                  <a:srgbClr val="10ABBC"/>
                </a:solidFill>
              </a:rPr>
              <a:t>in health-related applications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GB" sz="3200" b="1" i="1" dirty="0"/>
              <a:t>&amp;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GB" sz="3200" b="1" i="1" dirty="0">
                <a:solidFill>
                  <a:srgbClr val="10ABBC"/>
                </a:solidFill>
              </a:rPr>
              <a:t>The vital role of computer architecture </a:t>
            </a:r>
            <a:br>
              <a:rPr lang="en-GB" sz="3200" b="1" i="1" dirty="0">
                <a:solidFill>
                  <a:srgbClr val="10ABBC"/>
                </a:solidFill>
              </a:rPr>
            </a:br>
            <a:r>
              <a:rPr lang="en-GB" sz="3200" b="1" i="1" dirty="0">
                <a:solidFill>
                  <a:srgbClr val="10ABBC"/>
                </a:solidFill>
              </a:rPr>
              <a:t>in overcoming them to advance healthcare</a:t>
            </a:r>
          </a:p>
        </p:txBody>
      </p:sp>
    </p:spTree>
    <p:extLst>
      <p:ext uri="{BB962C8B-B14F-4D97-AF65-F5344CB8AC3E}">
        <p14:creationId xmlns:p14="http://schemas.microsoft.com/office/powerpoint/2010/main" val="206249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3D41C51-0A41-ED51-FA75-5C27CC0049E5}"/>
              </a:ext>
            </a:extLst>
          </p:cNvPr>
          <p:cNvSpPr/>
          <p:nvPr/>
        </p:nvSpPr>
        <p:spPr>
          <a:xfrm>
            <a:off x="2564780" y="3638424"/>
            <a:ext cx="2686775" cy="2572805"/>
          </a:xfrm>
          <a:prstGeom prst="roundRect">
            <a:avLst>
              <a:gd name="adj" fmla="val 5818"/>
            </a:avLst>
          </a:prstGeom>
          <a:solidFill>
            <a:srgbClr val="14CFBA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4468689-8C1A-E23C-304E-1B44F883DB42}"/>
              </a:ext>
            </a:extLst>
          </p:cNvPr>
          <p:cNvSpPr/>
          <p:nvPr/>
        </p:nvSpPr>
        <p:spPr>
          <a:xfrm>
            <a:off x="7277898" y="886638"/>
            <a:ext cx="1780603" cy="2649147"/>
          </a:xfrm>
          <a:prstGeom prst="roundRect">
            <a:avLst>
              <a:gd name="adj" fmla="val 5818"/>
            </a:avLst>
          </a:prstGeom>
          <a:solidFill>
            <a:srgbClr val="195C84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7638F55-D7CA-ACED-5EBC-726CA0A99B54}"/>
              </a:ext>
            </a:extLst>
          </p:cNvPr>
          <p:cNvSpPr/>
          <p:nvPr/>
        </p:nvSpPr>
        <p:spPr>
          <a:xfrm>
            <a:off x="112156" y="4309394"/>
            <a:ext cx="2352263" cy="1901835"/>
          </a:xfrm>
          <a:prstGeom prst="roundRect">
            <a:avLst>
              <a:gd name="adj" fmla="val 5818"/>
            </a:avLst>
          </a:prstGeom>
          <a:solidFill>
            <a:srgbClr val="FF7D9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37BB58B-DB22-259E-8545-1392D8BA2195}"/>
              </a:ext>
            </a:extLst>
          </p:cNvPr>
          <p:cNvSpPr/>
          <p:nvPr/>
        </p:nvSpPr>
        <p:spPr>
          <a:xfrm>
            <a:off x="5338856" y="871954"/>
            <a:ext cx="1840017" cy="2663831"/>
          </a:xfrm>
          <a:prstGeom prst="roundRect">
            <a:avLst>
              <a:gd name="adj" fmla="val 5818"/>
            </a:avLst>
          </a:prstGeom>
          <a:solidFill>
            <a:srgbClr val="EECC61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1411141-6C05-6BA7-F935-451504B55352}"/>
              </a:ext>
            </a:extLst>
          </p:cNvPr>
          <p:cNvSpPr/>
          <p:nvPr/>
        </p:nvSpPr>
        <p:spPr>
          <a:xfrm>
            <a:off x="2551721" y="886638"/>
            <a:ext cx="2705967" cy="2648099"/>
          </a:xfrm>
          <a:prstGeom prst="roundRect">
            <a:avLst>
              <a:gd name="adj" fmla="val 5818"/>
            </a:avLst>
          </a:prstGeom>
          <a:solidFill>
            <a:srgbClr val="4BBFE5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CB8E314-1B63-BEEB-5644-532D907E2B7A}"/>
              </a:ext>
            </a:extLst>
          </p:cNvPr>
          <p:cNvSpPr/>
          <p:nvPr/>
        </p:nvSpPr>
        <p:spPr>
          <a:xfrm>
            <a:off x="100361" y="886638"/>
            <a:ext cx="2364059" cy="3319069"/>
          </a:xfrm>
          <a:prstGeom prst="roundRect">
            <a:avLst>
              <a:gd name="adj" fmla="val 5818"/>
            </a:avLst>
          </a:prstGeom>
          <a:solidFill>
            <a:srgbClr val="B4A4EF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206D4A-E2E4-6D75-8A85-0C99B2F2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Example Areas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EF5F97-441F-A661-7439-F29E2CDE1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" y="886638"/>
            <a:ext cx="1522028" cy="1522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CA6A04-1D62-1CB5-F643-BE4CBCAB96DA}"/>
              </a:ext>
            </a:extLst>
          </p:cNvPr>
          <p:cNvSpPr txBox="1"/>
          <p:nvPr/>
        </p:nvSpPr>
        <p:spPr>
          <a:xfrm>
            <a:off x="100361" y="2411049"/>
            <a:ext cx="2464419" cy="1794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GB" dirty="0">
                <a:latin typeface="Corbel" panose="020B0503020204020204" pitchFamily="34" charset="0"/>
              </a:rPr>
              <a:t>Computational Biology</a:t>
            </a:r>
          </a:p>
          <a:p>
            <a:pPr marL="342900" indent="-34290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Corbel" panose="020B0503020204020204" pitchFamily="34" charset="0"/>
              </a:rPr>
              <a:t>Genomics</a:t>
            </a:r>
          </a:p>
          <a:p>
            <a:pPr marL="342900" indent="-34290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Corbel" panose="020B0503020204020204" pitchFamily="34" charset="0"/>
              </a:rPr>
              <a:t>Metagenomics</a:t>
            </a:r>
          </a:p>
          <a:p>
            <a:pPr marL="342900" indent="-34290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Corbel" panose="020B0503020204020204" pitchFamily="34" charset="0"/>
              </a:rPr>
              <a:t>Gene Editing</a:t>
            </a:r>
          </a:p>
          <a:p>
            <a:pPr marL="342900" indent="-34290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Corbel" panose="020B0503020204020204" pitchFamily="34" charset="0"/>
              </a:rPr>
              <a:t>Drug Discovery</a:t>
            </a:r>
          </a:p>
          <a:p>
            <a:pPr marL="342900" indent="-34290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Corbel" panose="020B0503020204020204" pitchFamily="34" charset="0"/>
              </a:rPr>
              <a:t>Proteomics</a:t>
            </a:r>
          </a:p>
          <a:p>
            <a:pPr marL="342900" indent="-34290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Corbel" panose="020B0503020204020204" pitchFamily="34" charset="0"/>
              </a:rPr>
              <a:t>Other Areas </a:t>
            </a:r>
            <a:br>
              <a:rPr lang="en-GB" sz="1600" dirty="0">
                <a:latin typeface="Corbel" panose="020B0503020204020204" pitchFamily="34" charset="0"/>
              </a:rPr>
            </a:br>
            <a:r>
              <a:rPr lang="en-GB" sz="1600" dirty="0">
                <a:latin typeface="Corbel" panose="020B0503020204020204" pitchFamily="34" charset="0"/>
              </a:rPr>
              <a:t>in Precision Medicine</a:t>
            </a:r>
            <a:endParaRPr lang="en-CH" sz="1600" dirty="0">
              <a:latin typeface="Corbel" panose="020B05030202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92D886-9EC0-D12F-82E8-1CCE823AD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5999" y="884667"/>
            <a:ext cx="1602356" cy="16023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99F463-67E8-DC94-D110-31542549A38B}"/>
              </a:ext>
            </a:extLst>
          </p:cNvPr>
          <p:cNvSpPr txBox="1"/>
          <p:nvPr/>
        </p:nvSpPr>
        <p:spPr>
          <a:xfrm>
            <a:off x="2684832" y="2445758"/>
            <a:ext cx="31892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Neuroscience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Brain-Machine Interfaces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Prosthetics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73C12B-2A2D-5A8B-0A9B-291767DC2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492" y="878768"/>
            <a:ext cx="1602356" cy="16023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1F4B76-9432-9E50-4484-474B810B02B2}"/>
              </a:ext>
            </a:extLst>
          </p:cNvPr>
          <p:cNvSpPr txBox="1"/>
          <p:nvPr/>
        </p:nvSpPr>
        <p:spPr>
          <a:xfrm>
            <a:off x="5251555" y="2577450"/>
            <a:ext cx="2054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Wearable Systems &amp; Bio-Sensors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360B57-626D-5684-6E65-50E776CD1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1722" y="1121245"/>
            <a:ext cx="1287421" cy="12874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E588B4-2481-CB87-2AE2-4F534E2C5B1D}"/>
              </a:ext>
            </a:extLst>
          </p:cNvPr>
          <p:cNvSpPr txBox="1"/>
          <p:nvPr/>
        </p:nvSpPr>
        <p:spPr>
          <a:xfrm>
            <a:off x="7178873" y="2747635"/>
            <a:ext cx="2054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Medical Robotics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213C593-5871-C77E-DA46-A3A476CC2D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86" y="4424629"/>
            <a:ext cx="1305489" cy="130548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BA7599-64F0-B468-218A-6E63CAC097B2}"/>
              </a:ext>
            </a:extLst>
          </p:cNvPr>
          <p:cNvSpPr txBox="1"/>
          <p:nvPr/>
        </p:nvSpPr>
        <p:spPr>
          <a:xfrm>
            <a:off x="477520" y="5731774"/>
            <a:ext cx="159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Mental Health</a:t>
            </a:r>
            <a:endParaRPr lang="en-GB" sz="1600" b="0" i="0" dirty="0">
              <a:solidFill>
                <a:srgbClr val="24292E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F285FD-B2F4-28AA-82FB-A1D88E78ADFF}"/>
              </a:ext>
            </a:extLst>
          </p:cNvPr>
          <p:cNvSpPr txBox="1"/>
          <p:nvPr/>
        </p:nvSpPr>
        <p:spPr>
          <a:xfrm>
            <a:off x="2618375" y="5088524"/>
            <a:ext cx="263318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Medical Imaging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Brain Scans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Radiology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Single-Cell Analysis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6FBCC4C-2516-C271-F18C-8F6B938FAD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3911" y="3553567"/>
            <a:ext cx="1747068" cy="1747068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DB10BD-73AC-52A0-4941-DE393EBAC89C}"/>
              </a:ext>
            </a:extLst>
          </p:cNvPr>
          <p:cNvSpPr/>
          <p:nvPr/>
        </p:nvSpPr>
        <p:spPr>
          <a:xfrm>
            <a:off x="5350007" y="3632111"/>
            <a:ext cx="1840018" cy="2579119"/>
          </a:xfrm>
          <a:prstGeom prst="roundRect">
            <a:avLst>
              <a:gd name="adj" fmla="val 5818"/>
            </a:avLst>
          </a:prstGeom>
          <a:solidFill>
            <a:srgbClr val="5D8EDD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C729E3B-8C0F-19F7-788E-6C402BDEF9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7492" y="3715862"/>
            <a:ext cx="1615376" cy="161537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1375A25-645C-4911-6866-1397D53D53CD}"/>
              </a:ext>
            </a:extLst>
          </p:cNvPr>
          <p:cNvSpPr txBox="1"/>
          <p:nvPr/>
        </p:nvSpPr>
        <p:spPr>
          <a:xfrm>
            <a:off x="5350007" y="5382654"/>
            <a:ext cx="1840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rgbClr val="24292E"/>
                </a:solidFill>
                <a:effectLst/>
                <a:latin typeface="Corbel" panose="020B0503020204020204" pitchFamily="34" charset="0"/>
              </a:rPr>
              <a:t>Agent-Based Simulation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10BF7C-C9DD-06D8-6263-14B43185BA36}"/>
              </a:ext>
            </a:extLst>
          </p:cNvPr>
          <p:cNvSpPr txBox="1"/>
          <p:nvPr/>
        </p:nvSpPr>
        <p:spPr>
          <a:xfrm>
            <a:off x="7317510" y="4703377"/>
            <a:ext cx="1714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800" b="1" i="1" dirty="0">
                <a:solidFill>
                  <a:srgbClr val="0432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&amp; More…</a:t>
            </a:r>
          </a:p>
        </p:txBody>
      </p:sp>
    </p:spTree>
    <p:extLst>
      <p:ext uri="{BB962C8B-B14F-4D97-AF65-F5344CB8AC3E}">
        <p14:creationId xmlns:p14="http://schemas.microsoft.com/office/powerpoint/2010/main" val="2387973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B10FE-2ED7-A135-B741-B6439D4AE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New Paper on the Arch</a:t>
            </a:r>
            <a:r>
              <a:rPr lang="en-CH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CH" dirty="0"/>
              <a:t>Health Initiative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5D5E5F-8E93-3BD4-5434-5E632F55B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459" y="3513681"/>
            <a:ext cx="1757082" cy="17570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E81F2C-D8D3-F65F-B60E-9A62DD774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98915"/>
            <a:ext cx="7772400" cy="1783483"/>
          </a:xfrm>
          <a:prstGeom prst="rect">
            <a:avLst/>
          </a:prstGeom>
          <a:solidFill>
            <a:srgbClr val="06436E"/>
          </a:solidFill>
          <a:ln w="38100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76E083-B410-7B43-C58D-4155FF5F17F2}"/>
              </a:ext>
            </a:extLst>
          </p:cNvPr>
          <p:cNvSpPr txBox="1"/>
          <p:nvPr/>
        </p:nvSpPr>
        <p:spPr>
          <a:xfrm>
            <a:off x="2319618" y="5702046"/>
            <a:ext cx="46750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b="1" dirty="0">
                <a:hlinkClick r:id="rId4"/>
              </a:rPr>
              <a:t>https://arxiv.org/pdf/2606.22685</a:t>
            </a:r>
            <a:r>
              <a:rPr lang="en-CH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4275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A99B6-A1CD-FC3B-8E4E-56822EC3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Agenda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393AD5-7BF0-9889-B700-9BD6EBA7C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694" y="863549"/>
            <a:ext cx="5432611" cy="586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04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9FF69-2CC1-B6B2-9C0D-38C8D9071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Organizers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32BCE54-817D-4A0A-3E99-62B7A41F6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09" y="875030"/>
            <a:ext cx="1568114" cy="15274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E9E8562-72B4-DB53-A0D0-BA8BD6D9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59" y="2578987"/>
            <a:ext cx="1551864" cy="15193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018128-98AE-3CA9-7FCC-2C8BC3F00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10" y="4274820"/>
            <a:ext cx="1568113" cy="2023110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49D4E77-5E4E-8F8A-6665-B98427AEA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0423" y="891274"/>
            <a:ext cx="7177198" cy="151124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2400" b="1" dirty="0"/>
              <a:t>Nika Mansouri </a:t>
            </a:r>
            <a:r>
              <a:rPr lang="en-GB" sz="2400" b="1" dirty="0" err="1"/>
              <a:t>Ghiasi</a:t>
            </a:r>
            <a:endParaRPr lang="en-GB" sz="2400" b="1" dirty="0"/>
          </a:p>
          <a:p>
            <a:pPr>
              <a:lnSpc>
                <a:spcPct val="100000"/>
              </a:lnSpc>
            </a:pPr>
            <a:r>
              <a:rPr lang="en-GB" sz="1900" dirty="0"/>
              <a:t>Recently defended PhD, currently researcher and lecturer in the SAFARI Research Group at ETH Zurich</a:t>
            </a:r>
          </a:p>
          <a:p>
            <a:pPr>
              <a:lnSpc>
                <a:spcPct val="100000"/>
              </a:lnSpc>
            </a:pPr>
            <a:r>
              <a:rPr lang="en-GB" sz="1900" dirty="0">
                <a:hlinkClick r:id="rId5"/>
              </a:rPr>
              <a:t>https://sites.google.com/view/nikamansourighiasi</a:t>
            </a:r>
            <a:endParaRPr lang="en-GB" sz="1900" dirty="0"/>
          </a:p>
          <a:p>
            <a:pPr marL="0" indent="0">
              <a:lnSpc>
                <a:spcPct val="100000"/>
              </a:lnSpc>
              <a:buNone/>
            </a:pPr>
            <a:endParaRPr lang="en-GB" sz="2400" dirty="0"/>
          </a:p>
          <a:p>
            <a:pPr marL="0" indent="0">
              <a:lnSpc>
                <a:spcPct val="100000"/>
              </a:lnSpc>
              <a:buNone/>
            </a:pPr>
            <a:endParaRPr lang="en-GB" sz="2400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E9D3A6F-C761-A0D9-CC52-07E71DB52B67}"/>
              </a:ext>
            </a:extLst>
          </p:cNvPr>
          <p:cNvSpPr txBox="1">
            <a:spLocks/>
          </p:cNvSpPr>
          <p:nvPr/>
        </p:nvSpPr>
        <p:spPr>
          <a:xfrm>
            <a:off x="1810423" y="2583047"/>
            <a:ext cx="7177198" cy="1511245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2400" b="1" dirty="0" err="1"/>
              <a:t>Dr.</a:t>
            </a:r>
            <a:r>
              <a:rPr lang="en-GB" sz="2400" b="1" dirty="0"/>
              <a:t> Konstantina </a:t>
            </a:r>
            <a:r>
              <a:rPr lang="en-GB" sz="2400" b="1" dirty="0" err="1"/>
              <a:t>Koliogeorgi</a:t>
            </a:r>
            <a:endParaRPr lang="en-GB" sz="2400" b="1" dirty="0"/>
          </a:p>
          <a:p>
            <a:pPr>
              <a:lnSpc>
                <a:spcPct val="100000"/>
              </a:lnSpc>
            </a:pPr>
            <a:r>
              <a:rPr lang="en-GB" sz="1900" dirty="0"/>
              <a:t>Postdoctoral Researcher and Lecturer in the SAFARI Research Group at ETH Zurich</a:t>
            </a:r>
          </a:p>
          <a:p>
            <a:pPr>
              <a:lnSpc>
                <a:spcPct val="100000"/>
              </a:lnSpc>
            </a:pPr>
            <a:r>
              <a:rPr lang="en-GB" sz="1900" dirty="0">
                <a:hlinkClick r:id="rId6"/>
              </a:rPr>
              <a:t>https://bit.ly/konkoliogeorgi-linkedin</a:t>
            </a:r>
            <a:endParaRPr lang="en-GB" sz="1900" dirty="0"/>
          </a:p>
          <a:p>
            <a:pPr>
              <a:lnSpc>
                <a:spcPct val="100000"/>
              </a:lnSpc>
            </a:pPr>
            <a:endParaRPr lang="en-GB" sz="240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GB" sz="2400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68BBCE0-A82F-508E-EE6D-15DBEA1E0CE6}"/>
              </a:ext>
            </a:extLst>
          </p:cNvPr>
          <p:cNvSpPr txBox="1">
            <a:spLocks/>
          </p:cNvSpPr>
          <p:nvPr/>
        </p:nvSpPr>
        <p:spPr>
          <a:xfrm>
            <a:off x="1810423" y="4455348"/>
            <a:ext cx="7177198" cy="1511245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2400" b="1" dirty="0"/>
              <a:t>Prof. </a:t>
            </a:r>
            <a:r>
              <a:rPr lang="en-GB" sz="2400" b="1" dirty="0" err="1"/>
              <a:t>Onur</a:t>
            </a:r>
            <a:r>
              <a:rPr lang="en-GB" sz="2400" b="1" dirty="0"/>
              <a:t> </a:t>
            </a:r>
            <a:r>
              <a:rPr lang="en-GB" sz="2400" b="1" dirty="0" err="1"/>
              <a:t>Mutlu</a:t>
            </a:r>
            <a:endParaRPr lang="en-GB" sz="2400" b="1" dirty="0"/>
          </a:p>
          <a:p>
            <a:pPr>
              <a:lnSpc>
                <a:spcPct val="100000"/>
              </a:lnSpc>
            </a:pPr>
            <a:r>
              <a:rPr lang="en-GB" sz="1900" dirty="0"/>
              <a:t>Professor of Computer Science at ETH Zurich</a:t>
            </a:r>
          </a:p>
          <a:p>
            <a:pPr>
              <a:lnSpc>
                <a:spcPct val="100000"/>
              </a:lnSpc>
            </a:pPr>
            <a:r>
              <a:rPr lang="en-GB" sz="1900" dirty="0">
                <a:hlinkClick r:id="rId7"/>
              </a:rPr>
              <a:t>https://people.inf.ethz.ch/omutlu/</a:t>
            </a:r>
            <a:endParaRPr lang="en-GB" sz="190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48286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914FCEC-D6A4-B93A-8D16-866E9257CA4E}"/>
              </a:ext>
            </a:extLst>
          </p:cNvPr>
          <p:cNvSpPr txBox="1">
            <a:spLocks/>
          </p:cNvSpPr>
          <p:nvPr/>
        </p:nvSpPr>
        <p:spPr>
          <a:xfrm>
            <a:off x="0" y="582706"/>
            <a:ext cx="9144000" cy="5746375"/>
          </a:xfrm>
          <a:prstGeom prst="rect">
            <a:avLst/>
          </a:prstGeom>
          <a:solidFill>
            <a:srgbClr val="DAECF1"/>
          </a:solidFill>
        </p:spPr>
        <p:txBody>
          <a:bodyPr anchor="t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3600" b="1" kern="1200">
                <a:solidFill>
                  <a:srgbClr val="06436E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H" dirty="0"/>
              <a:t>More Info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A39D4E-FDC5-298B-9F3E-17D177394602}"/>
              </a:ext>
            </a:extLst>
          </p:cNvPr>
          <p:cNvSpPr txBox="1"/>
          <p:nvPr/>
        </p:nvSpPr>
        <p:spPr>
          <a:xfrm>
            <a:off x="2127325" y="5125069"/>
            <a:ext cx="4889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https://events.safari.ethz.ch/ics26-arch4health/</a:t>
            </a:r>
            <a:r>
              <a:rPr lang="en-CH" b="1" dirty="0">
                <a:solidFill>
                  <a:srgbClr val="0432FF"/>
                </a:solidFill>
              </a:rPr>
              <a:t>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6BB81F4-D13B-867D-D3F7-5FF0A896A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087" y="1824864"/>
            <a:ext cx="2689826" cy="268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80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EB95F-6F79-F00A-B2C4-6190B953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More Info on the </a:t>
            </a:r>
            <a:r>
              <a:rPr lang="en-CH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CH" dirty="0"/>
              <a:t>nd Arch</a:t>
            </a:r>
            <a:r>
              <a:rPr lang="en-CH" dirty="0">
                <a:latin typeface="+mn-lt"/>
              </a:rPr>
              <a:t>4</a:t>
            </a:r>
            <a:r>
              <a:rPr lang="en-CH" dirty="0"/>
              <a:t>Health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A0B6F0-8A3C-1AF3-0F99-A014F1176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0" y="974034"/>
            <a:ext cx="8395447" cy="517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49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F50C1-21F6-E62A-8FB7-D8FF9D372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608CB4-29FF-23CD-A31A-AEDD33813C75}"/>
              </a:ext>
            </a:extLst>
          </p:cNvPr>
          <p:cNvSpPr/>
          <p:nvPr/>
        </p:nvSpPr>
        <p:spPr>
          <a:xfrm>
            <a:off x="-80010" y="0"/>
            <a:ext cx="9304020" cy="7726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E956D4-D779-906C-E83B-DACB66D11460}"/>
              </a:ext>
            </a:extLst>
          </p:cNvPr>
          <p:cNvSpPr/>
          <p:nvPr/>
        </p:nvSpPr>
        <p:spPr>
          <a:xfrm>
            <a:off x="226552" y="560436"/>
            <a:ext cx="8661399" cy="6297564"/>
          </a:xfrm>
          <a:prstGeom prst="rect">
            <a:avLst/>
          </a:prstGeom>
          <a:solidFill>
            <a:srgbClr val="FCF7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E737080-FC90-E404-A604-314355A626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9"/>
          <a:stretch/>
        </p:blipFill>
        <p:spPr>
          <a:xfrm>
            <a:off x="389544" y="728000"/>
            <a:ext cx="4072827" cy="2891790"/>
          </a:xfrm>
          <a:prstGeom prst="rect">
            <a:avLst/>
          </a:prstGeom>
          <a:ln w="38100">
            <a:solidFill>
              <a:srgbClr val="003156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0A8A868-59E6-7676-699C-0FF7C566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77" y="728000"/>
            <a:ext cx="4142995" cy="2891790"/>
          </a:xfrm>
          <a:prstGeom prst="rect">
            <a:avLst/>
          </a:prstGeom>
          <a:ln w="38100">
            <a:solidFill>
              <a:srgbClr val="003156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26DDA4D-BD57-39CE-1201-3F3A48E425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92" y="3743882"/>
            <a:ext cx="4142995" cy="2904158"/>
          </a:xfrm>
          <a:prstGeom prst="rect">
            <a:avLst/>
          </a:prstGeom>
          <a:ln w="38100">
            <a:solidFill>
              <a:srgbClr val="003156"/>
            </a:solidFill>
          </a:ln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1757CDDB-AB02-A1FA-4D86-AC136D4BD97F}"/>
              </a:ext>
            </a:extLst>
          </p:cNvPr>
          <p:cNvGrpSpPr/>
          <p:nvPr/>
        </p:nvGrpSpPr>
        <p:grpSpPr>
          <a:xfrm>
            <a:off x="3339384" y="2693146"/>
            <a:ext cx="2355481" cy="2052799"/>
            <a:chOff x="4718419" y="3205001"/>
            <a:chExt cx="2755900" cy="2119321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1130B37B-D04C-E310-313D-92BC7597E0D3}"/>
                </a:ext>
              </a:extLst>
            </p:cNvPr>
            <p:cNvSpPr/>
            <p:nvPr/>
          </p:nvSpPr>
          <p:spPr>
            <a:xfrm>
              <a:off x="4718419" y="3205001"/>
              <a:ext cx="2755900" cy="2119321"/>
            </a:xfrm>
            <a:prstGeom prst="roundRect">
              <a:avLst>
                <a:gd name="adj" fmla="val 9577"/>
              </a:avLst>
            </a:prstGeom>
            <a:solidFill>
              <a:schemeClr val="bg1"/>
            </a:solidFill>
            <a:ln w="38100">
              <a:solidFill>
                <a:srgbClr val="00315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77F2144-6C6B-952D-D807-E84BC653E6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500" b="5934"/>
            <a:stretch/>
          </p:blipFill>
          <p:spPr>
            <a:xfrm>
              <a:off x="4810846" y="3282348"/>
              <a:ext cx="2565064" cy="20038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6CC11B7-CAB8-1888-6C49-DA237E0D99DE}"/>
              </a:ext>
            </a:extLst>
          </p:cNvPr>
          <p:cNvSpPr txBox="1"/>
          <p:nvPr/>
        </p:nvSpPr>
        <p:spPr>
          <a:xfrm>
            <a:off x="5689752" y="3672356"/>
            <a:ext cx="3049955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GB" sz="2400" b="1" i="1" dirty="0">
                <a:solidFill>
                  <a:srgbClr val="10ABBC"/>
                </a:solidFill>
                <a:latin typeface="Avenir Next" panose="020B0503020202020204" pitchFamily="34" charset="0"/>
              </a:rPr>
              <a:t>Arch4Health </a:t>
            </a:r>
            <a:br>
              <a:rPr lang="en-GB" sz="2400" b="1" i="1" dirty="0">
                <a:solidFill>
                  <a:srgbClr val="10ABBC"/>
                </a:solidFill>
                <a:latin typeface="Avenir Next" panose="020B0503020202020204" pitchFamily="34" charset="0"/>
              </a:rPr>
            </a:br>
            <a:r>
              <a:rPr lang="en-GB" sz="2400" b="1" i="1" dirty="0">
                <a:solidFill>
                  <a:srgbClr val="10ABBC"/>
                </a:solidFill>
                <a:latin typeface="Avenir Next" panose="020B0503020202020204" pitchFamily="34" charset="0"/>
              </a:rPr>
              <a:t>@ MICRO 2025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F51581C-3478-7C25-4069-6757818F49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69"/>
          <a:stretch/>
        </p:blipFill>
        <p:spPr>
          <a:xfrm>
            <a:off x="4915622" y="5156923"/>
            <a:ext cx="1548260" cy="149921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130B83B-2A9B-CF05-B303-744E5C70A9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60"/>
          <a:stretch/>
        </p:blipFill>
        <p:spPr>
          <a:xfrm>
            <a:off x="7229434" y="5148823"/>
            <a:ext cx="1485438" cy="149921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B6504A53-C159-4BF2-BFD1-C0D5D31D7981}"/>
              </a:ext>
            </a:extLst>
          </p:cNvPr>
          <p:cNvSpPr txBox="1"/>
          <p:nvPr/>
        </p:nvSpPr>
        <p:spPr>
          <a:xfrm>
            <a:off x="4966239" y="4807029"/>
            <a:ext cx="1497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i="1" dirty="0">
                <a:latin typeface="Corbel" panose="020B0503020204020204" pitchFamily="34" charset="0"/>
              </a:rPr>
              <a:t>More Info: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327D31E-383B-04DE-9A50-E1D00C924313}"/>
              </a:ext>
            </a:extLst>
          </p:cNvPr>
          <p:cNvSpPr txBox="1"/>
          <p:nvPr/>
        </p:nvSpPr>
        <p:spPr>
          <a:xfrm>
            <a:off x="7229433" y="4795851"/>
            <a:ext cx="1510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i="1" dirty="0">
                <a:latin typeface="Corbel" panose="020B0503020204020204" pitchFamily="34" charset="0"/>
              </a:rPr>
              <a:t>YouTube:</a:t>
            </a:r>
          </a:p>
        </p:txBody>
      </p:sp>
    </p:spTree>
    <p:extLst>
      <p:ext uri="{BB962C8B-B14F-4D97-AF65-F5344CB8AC3E}">
        <p14:creationId xmlns:p14="http://schemas.microsoft.com/office/powerpoint/2010/main" val="1238886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89386-6E6D-237C-FD22-C3F714737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E5C948-9F80-F009-AE5E-91E7E69569D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2548199"/>
          </a:xfrm>
          <a:prstGeom prst="rect">
            <a:avLst/>
          </a:prstGeom>
          <a:solidFill>
            <a:srgbClr val="06436E"/>
          </a:solidFill>
        </p:spPr>
        <p:txBody>
          <a:bodyPr anchor="ctr"/>
          <a:lstStyle>
            <a:lvl1pPr algn="l" defTabSz="816011" rtl="0" eaLnBrk="1" latinLnBrk="0" hangingPunct="1">
              <a:lnSpc>
                <a:spcPts val="3070"/>
              </a:lnSpc>
              <a:spcBef>
                <a:spcPct val="0"/>
              </a:spcBef>
              <a:buNone/>
              <a:defRPr sz="2856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 defTabSz="647668">
              <a:lnSpc>
                <a:spcPct val="120000"/>
              </a:lnSpc>
            </a:pPr>
            <a:r>
              <a:rPr lang="en-US" altLang="zh-CN" sz="3600" b="1" dirty="0">
                <a:solidFill>
                  <a:schemeClr val="bg1"/>
                </a:solidFill>
              </a:rPr>
              <a:t>3</a:t>
            </a:r>
            <a:r>
              <a:rPr lang="en-US" altLang="zh-CN" sz="3600" b="1" baseline="30000" dirty="0">
                <a:solidFill>
                  <a:schemeClr val="bg1"/>
                </a:solidFill>
              </a:rPr>
              <a:t>rd</a:t>
            </a:r>
            <a:r>
              <a:rPr lang="en-US" altLang="zh-CN" sz="3600" b="1" dirty="0">
                <a:solidFill>
                  <a:schemeClr val="bg1"/>
                </a:solidFill>
              </a:rPr>
              <a:t> Workshop on </a:t>
            </a:r>
            <a:br>
              <a:rPr lang="en-US" altLang="zh-CN" sz="3600" b="1" dirty="0">
                <a:solidFill>
                  <a:schemeClr val="bg1"/>
                </a:solidFill>
              </a:rPr>
            </a:br>
            <a:r>
              <a:rPr lang="en-US" altLang="zh-CN" sz="3600" b="1" dirty="0">
                <a:solidFill>
                  <a:schemeClr val="bg1"/>
                </a:solidFill>
              </a:rPr>
              <a:t>Architecture for Health</a:t>
            </a:r>
            <a:br>
              <a:rPr lang="en-US" altLang="zh-CN" sz="3600" b="1" dirty="0">
                <a:solidFill>
                  <a:schemeClr val="bg1"/>
                </a:solidFill>
              </a:rPr>
            </a:br>
            <a:r>
              <a:rPr lang="en-US" altLang="zh-CN" sz="3600" b="1" dirty="0">
                <a:solidFill>
                  <a:srgbClr val="96DFEA"/>
                </a:solidFill>
              </a:rPr>
              <a:t>(Arch4Health)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464991D-5E82-F888-28B2-BE12C7CAE77C}"/>
              </a:ext>
            </a:extLst>
          </p:cNvPr>
          <p:cNvSpPr txBox="1">
            <a:spLocks/>
          </p:cNvSpPr>
          <p:nvPr/>
        </p:nvSpPr>
        <p:spPr>
          <a:xfrm>
            <a:off x="1" y="2571845"/>
            <a:ext cx="9143999" cy="64025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816011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892" kern="1200">
                <a:solidFill>
                  <a:srgbClr val="1D1D1B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408005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16011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24016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632021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44029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034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0040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8045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Conjunction with ICS 2026</a:t>
            </a:r>
          </a:p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Belfast, Northern Ireland</a:t>
            </a:r>
          </a:p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765EDD-0583-CEB2-150C-115826CF35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00"/>
          <a:stretch/>
        </p:blipFill>
        <p:spPr>
          <a:xfrm>
            <a:off x="3542399" y="4569210"/>
            <a:ext cx="2059199" cy="1710162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41063AC-8D41-4D5A-60D5-1CEF4034B0A4}"/>
              </a:ext>
            </a:extLst>
          </p:cNvPr>
          <p:cNvSpPr txBox="1">
            <a:spLocks/>
          </p:cNvSpPr>
          <p:nvPr/>
        </p:nvSpPr>
        <p:spPr>
          <a:xfrm>
            <a:off x="1" y="3776443"/>
            <a:ext cx="9144000" cy="64025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816011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892" kern="1200">
                <a:solidFill>
                  <a:srgbClr val="1D1D1B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408005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16011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24016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632021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44029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034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0040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8045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Nika Mansouri </a:t>
            </a:r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Ghiasi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Konstantina </a:t>
            </a:r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Koliogeorgi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Onur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Mutlu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C10F32A-37F6-BE19-7D6E-6C3E9AA1DD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061" y="6151411"/>
            <a:ext cx="1862705" cy="358349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D29C0C08-0C78-488E-24C3-E32F1A08B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740" y="6151411"/>
            <a:ext cx="2059199" cy="34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60C084-1A0D-2D27-4754-4783D014D986}"/>
              </a:ext>
            </a:extLst>
          </p:cNvPr>
          <p:cNvSpPr txBox="1"/>
          <p:nvPr/>
        </p:nvSpPr>
        <p:spPr>
          <a:xfrm>
            <a:off x="9486900" y="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2093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9DACF-EDDB-DFEE-825C-DC8CE375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B4325F-1947-15DE-CCFD-597DB31BCA5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2548199"/>
          </a:xfrm>
          <a:prstGeom prst="rect">
            <a:avLst/>
          </a:prstGeom>
          <a:solidFill>
            <a:srgbClr val="06436E"/>
          </a:solidFill>
        </p:spPr>
        <p:txBody>
          <a:bodyPr anchor="ctr"/>
          <a:lstStyle>
            <a:lvl1pPr algn="l" defTabSz="816011" rtl="0" eaLnBrk="1" latinLnBrk="0" hangingPunct="1">
              <a:lnSpc>
                <a:spcPts val="3070"/>
              </a:lnSpc>
              <a:spcBef>
                <a:spcPct val="0"/>
              </a:spcBef>
              <a:buNone/>
              <a:defRPr sz="2856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ctr" defTabSz="647668">
              <a:lnSpc>
                <a:spcPct val="120000"/>
              </a:lnSpc>
            </a:pPr>
            <a:r>
              <a:rPr lang="en-US" altLang="zh-CN" sz="3600" b="1" dirty="0">
                <a:solidFill>
                  <a:schemeClr val="bg1"/>
                </a:solidFill>
              </a:rPr>
              <a:t>3</a:t>
            </a:r>
            <a:r>
              <a:rPr lang="en-US" altLang="zh-CN" sz="3600" b="1" baseline="30000" dirty="0">
                <a:solidFill>
                  <a:schemeClr val="bg1"/>
                </a:solidFill>
              </a:rPr>
              <a:t>rd</a:t>
            </a:r>
            <a:r>
              <a:rPr lang="en-US" altLang="zh-CN" sz="3600" b="1" dirty="0">
                <a:solidFill>
                  <a:schemeClr val="bg1"/>
                </a:solidFill>
              </a:rPr>
              <a:t> Workshop on </a:t>
            </a:r>
            <a:br>
              <a:rPr lang="en-US" altLang="zh-CN" sz="3600" b="1" dirty="0">
                <a:solidFill>
                  <a:schemeClr val="bg1"/>
                </a:solidFill>
              </a:rPr>
            </a:br>
            <a:r>
              <a:rPr lang="en-US" altLang="zh-CN" sz="3600" dirty="0">
                <a:solidFill>
                  <a:schemeClr val="bg1"/>
                </a:solidFill>
                <a:latin typeface="Avenir Next LT Pro Light" panose="020B0304020202020204" pitchFamily="34" charset="77"/>
              </a:rPr>
              <a:t>Architecture</a:t>
            </a:r>
            <a:r>
              <a:rPr lang="en-US" altLang="zh-CN" sz="3600" b="1" dirty="0">
                <a:solidFill>
                  <a:schemeClr val="bg1"/>
                </a:solidFill>
              </a:rPr>
              <a:t> for Health</a:t>
            </a:r>
            <a:br>
              <a:rPr lang="en-US" altLang="zh-CN" sz="3600" b="1" dirty="0">
                <a:solidFill>
                  <a:schemeClr val="bg1"/>
                </a:solidFill>
              </a:rPr>
            </a:br>
            <a:r>
              <a:rPr lang="en-US" altLang="zh-CN" sz="3600" b="1" dirty="0">
                <a:solidFill>
                  <a:srgbClr val="96DFEA"/>
                </a:solidFill>
              </a:rPr>
              <a:t>(Arch4Health)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AB88E402-F3D2-ABF1-12D2-377D43BD890F}"/>
              </a:ext>
            </a:extLst>
          </p:cNvPr>
          <p:cNvSpPr txBox="1">
            <a:spLocks/>
          </p:cNvSpPr>
          <p:nvPr/>
        </p:nvSpPr>
        <p:spPr>
          <a:xfrm>
            <a:off x="1" y="3108871"/>
            <a:ext cx="9143999" cy="64025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816011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892" kern="1200">
                <a:solidFill>
                  <a:srgbClr val="1D1D1B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408005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16011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24016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632021" indent="0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Tx/>
              <a:buNone/>
              <a:defRPr sz="669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44029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034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0040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8045" indent="-204003" algn="l" defTabSz="816011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47668">
              <a:lnSpc>
                <a:spcPct val="120000"/>
              </a:lnSpc>
            </a:pP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 will be back </a:t>
            </a:r>
            <a:r>
              <a:rPr 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at 15.30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Belfast time.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0867B9-1A94-F682-C79F-35B8B0ADB8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00"/>
          <a:stretch/>
        </p:blipFill>
        <p:spPr>
          <a:xfrm>
            <a:off x="3542399" y="4569210"/>
            <a:ext cx="2059199" cy="171016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2264D3A-2656-D2FE-AA93-98763977C1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061" y="6151411"/>
            <a:ext cx="1862705" cy="358349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06FDA70-1A87-E936-25BD-589A4F3EE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740" y="6151411"/>
            <a:ext cx="2059199" cy="34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D6E51E-61A2-EE2C-600D-7E29C44C125F}"/>
              </a:ext>
            </a:extLst>
          </p:cNvPr>
          <p:cNvSpPr txBox="1"/>
          <p:nvPr/>
        </p:nvSpPr>
        <p:spPr>
          <a:xfrm>
            <a:off x="9486900" y="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333502319"/>
      </p:ext>
    </p:extLst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Edge">
  <a:themeElements>
    <a:clrScheme name="Custom 4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0432FF"/>
      </a:hlink>
      <a:folHlink>
        <a:srgbClr val="0432FF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封面页_图片版 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3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 模板" id="{9BBB633E-5E45-41C7-B61B-A7FDDADD335C}" vid="{F4E5724B-7154-473D-A508-2B054E8EE854}"/>
    </a:ext>
  </a:extLst>
</a:theme>
</file>

<file path=ppt/theme/theme4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36014</TotalTime>
  <Words>416</Words>
  <Application>Microsoft Macintosh PowerPoint</Application>
  <PresentationFormat>On-screen Show (4:3)</PresentationFormat>
  <Paragraphs>88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微软雅黑</vt:lpstr>
      <vt:lpstr>微软雅黑</vt:lpstr>
      <vt:lpstr>Arial</vt:lpstr>
      <vt:lpstr>Avenir Next</vt:lpstr>
      <vt:lpstr>Avenir Next LT Pro Light</vt:lpstr>
      <vt:lpstr>Calibri</vt:lpstr>
      <vt:lpstr>Cambria</vt:lpstr>
      <vt:lpstr>Corbel</vt:lpstr>
      <vt:lpstr>Garamond</vt:lpstr>
      <vt:lpstr>Tahoma</vt:lpstr>
      <vt:lpstr>Wingdings</vt:lpstr>
      <vt:lpstr>Edge</vt:lpstr>
      <vt:lpstr>2_Edge</vt:lpstr>
      <vt:lpstr>封面页_图片版 </vt:lpstr>
      <vt:lpstr>1_Office Theme</vt:lpstr>
      <vt:lpstr>PowerPoint Presentation</vt:lpstr>
      <vt:lpstr>Opportunities</vt:lpstr>
      <vt:lpstr>Challenges</vt:lpstr>
      <vt:lpstr>Goals of Arch4Health</vt:lpstr>
      <vt:lpstr>Example Areas</vt:lpstr>
      <vt:lpstr>New Paper on the Arch4Health Initiative</vt:lpstr>
      <vt:lpstr>Agenda</vt:lpstr>
      <vt:lpstr>Organizers</vt:lpstr>
      <vt:lpstr>PowerPoint Presentation</vt:lpstr>
      <vt:lpstr>More Info on the 2nd Arch4Health</vt:lpstr>
      <vt:lpstr>PowerPoint Presentation</vt:lpstr>
      <vt:lpstr>PowerPoint Presentation</vt:lpstr>
      <vt:lpstr>PowerPoint Presentation</vt:lpstr>
    </vt:vector>
  </TitlesOfParts>
  <Manager/>
  <Company>Razer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Minesh Patel</dc:creator>
  <cp:keywords/>
  <dc:description/>
  <cp:lastModifiedBy>Koliogeorgi  Konstantina</cp:lastModifiedBy>
  <cp:revision>445</cp:revision>
  <cp:lastPrinted>2025-10-17T16:45:50Z</cp:lastPrinted>
  <dcterms:created xsi:type="dcterms:W3CDTF">2017-06-05T15:22:10Z</dcterms:created>
  <dcterms:modified xsi:type="dcterms:W3CDTF">2026-07-06T13:57:42Z</dcterms:modified>
  <cp:category/>
</cp:coreProperties>
</file>